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0"/>
  </p:notesMasterIdLst>
  <p:sldIdLst>
    <p:sldId id="261" r:id="rId2"/>
    <p:sldId id="456" r:id="rId3"/>
    <p:sldId id="455" r:id="rId4"/>
    <p:sldId id="559" r:id="rId5"/>
    <p:sldId id="561" r:id="rId6"/>
    <p:sldId id="562" r:id="rId7"/>
    <p:sldId id="563" r:id="rId8"/>
    <p:sldId id="560" r:id="rId9"/>
    <p:sldId id="564" r:id="rId10"/>
    <p:sldId id="565" r:id="rId11"/>
    <p:sldId id="566" r:id="rId12"/>
    <p:sldId id="567" r:id="rId13"/>
    <p:sldId id="568" r:id="rId14"/>
    <p:sldId id="569" r:id="rId15"/>
    <p:sldId id="570" r:id="rId16"/>
    <p:sldId id="571" r:id="rId17"/>
    <p:sldId id="572" r:id="rId18"/>
    <p:sldId id="576" r:id="rId19"/>
    <p:sldId id="577" r:id="rId20"/>
    <p:sldId id="578" r:id="rId21"/>
    <p:sldId id="579" r:id="rId22"/>
    <p:sldId id="580" r:id="rId23"/>
    <p:sldId id="581" r:id="rId24"/>
    <p:sldId id="582" r:id="rId25"/>
    <p:sldId id="583" r:id="rId26"/>
    <p:sldId id="584" r:id="rId27"/>
    <p:sldId id="585" r:id="rId28"/>
    <p:sldId id="588" r:id="rId29"/>
    <p:sldId id="589" r:id="rId30"/>
    <p:sldId id="590" r:id="rId31"/>
    <p:sldId id="591"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29" r:id="rId47"/>
    <p:sldId id="606" r:id="rId48"/>
    <p:sldId id="607" r:id="rId49"/>
    <p:sldId id="630" r:id="rId50"/>
    <p:sldId id="608" r:id="rId51"/>
    <p:sldId id="626" r:id="rId52"/>
    <p:sldId id="627" r:id="rId53"/>
    <p:sldId id="625" r:id="rId54"/>
    <p:sldId id="609" r:id="rId55"/>
    <p:sldId id="610" r:id="rId56"/>
    <p:sldId id="611" r:id="rId57"/>
    <p:sldId id="613" r:id="rId58"/>
    <p:sldId id="614" r:id="rId59"/>
    <p:sldId id="615" r:id="rId60"/>
    <p:sldId id="616" r:id="rId61"/>
    <p:sldId id="617" r:id="rId62"/>
    <p:sldId id="618" r:id="rId63"/>
    <p:sldId id="620" r:id="rId64"/>
    <p:sldId id="628" r:id="rId65"/>
    <p:sldId id="619" r:id="rId66"/>
    <p:sldId id="621" r:id="rId67"/>
    <p:sldId id="622" r:id="rId68"/>
    <p:sldId id="623" r:id="rId69"/>
    <p:sldId id="624" r:id="rId70"/>
    <p:sldId id="632" r:id="rId71"/>
    <p:sldId id="633" r:id="rId72"/>
    <p:sldId id="634" r:id="rId73"/>
    <p:sldId id="635" r:id="rId74"/>
    <p:sldId id="636" r:id="rId75"/>
    <p:sldId id="637" r:id="rId76"/>
    <p:sldId id="638" r:id="rId77"/>
    <p:sldId id="639" r:id="rId78"/>
    <p:sldId id="640" r:id="rId79"/>
    <p:sldId id="641" r:id="rId80"/>
    <p:sldId id="642" r:id="rId81"/>
    <p:sldId id="643" r:id="rId82"/>
    <p:sldId id="644" r:id="rId83"/>
    <p:sldId id="645" r:id="rId84"/>
    <p:sldId id="646" r:id="rId85"/>
    <p:sldId id="647" r:id="rId86"/>
    <p:sldId id="648" r:id="rId87"/>
    <p:sldId id="649" r:id="rId88"/>
    <p:sldId id="650" r:id="rId89"/>
    <p:sldId id="651" r:id="rId90"/>
    <p:sldId id="652" r:id="rId91"/>
    <p:sldId id="653" r:id="rId92"/>
    <p:sldId id="654" r:id="rId93"/>
    <p:sldId id="655" r:id="rId94"/>
    <p:sldId id="656" r:id="rId95"/>
    <p:sldId id="657" r:id="rId96"/>
    <p:sldId id="658" r:id="rId97"/>
    <p:sldId id="659" r:id="rId98"/>
    <p:sldId id="660" r:id="rId99"/>
    <p:sldId id="693" r:id="rId100"/>
    <p:sldId id="694" r:id="rId101"/>
    <p:sldId id="695" r:id="rId102"/>
    <p:sldId id="696" r:id="rId103"/>
    <p:sldId id="697" r:id="rId104"/>
    <p:sldId id="698" r:id="rId105"/>
    <p:sldId id="699" r:id="rId106"/>
    <p:sldId id="661" r:id="rId107"/>
    <p:sldId id="662" r:id="rId108"/>
    <p:sldId id="663" r:id="rId109"/>
    <p:sldId id="665" r:id="rId110"/>
    <p:sldId id="664" r:id="rId111"/>
    <p:sldId id="666" r:id="rId112"/>
    <p:sldId id="667" r:id="rId113"/>
    <p:sldId id="700" r:id="rId114"/>
    <p:sldId id="668" r:id="rId115"/>
    <p:sldId id="669" r:id="rId116"/>
    <p:sldId id="671" r:id="rId117"/>
    <p:sldId id="670" r:id="rId118"/>
    <p:sldId id="672" r:id="rId119"/>
    <p:sldId id="673" r:id="rId120"/>
    <p:sldId id="675" r:id="rId121"/>
    <p:sldId id="674" r:id="rId122"/>
    <p:sldId id="676" r:id="rId123"/>
    <p:sldId id="677" r:id="rId124"/>
    <p:sldId id="678" r:id="rId125"/>
    <p:sldId id="679" r:id="rId126"/>
    <p:sldId id="680" r:id="rId127"/>
    <p:sldId id="681" r:id="rId128"/>
    <p:sldId id="687" r:id="rId129"/>
    <p:sldId id="682" r:id="rId130"/>
    <p:sldId id="683" r:id="rId131"/>
    <p:sldId id="684" r:id="rId132"/>
    <p:sldId id="685" r:id="rId133"/>
    <p:sldId id="686" r:id="rId134"/>
    <p:sldId id="688" r:id="rId135"/>
    <p:sldId id="689" r:id="rId136"/>
    <p:sldId id="690" r:id="rId137"/>
    <p:sldId id="691" r:id="rId138"/>
    <p:sldId id="692" r:id="rId139"/>
    <p:sldId id="702" r:id="rId140"/>
    <p:sldId id="703" r:id="rId141"/>
    <p:sldId id="704" r:id="rId142"/>
    <p:sldId id="705" r:id="rId143"/>
    <p:sldId id="744" r:id="rId144"/>
    <p:sldId id="763" r:id="rId145"/>
    <p:sldId id="764" r:id="rId146"/>
    <p:sldId id="765" r:id="rId147"/>
    <p:sldId id="766" r:id="rId148"/>
    <p:sldId id="767" r:id="rId149"/>
    <p:sldId id="768" r:id="rId150"/>
    <p:sldId id="769" r:id="rId151"/>
    <p:sldId id="770" r:id="rId152"/>
    <p:sldId id="771" r:id="rId153"/>
    <p:sldId id="772" r:id="rId154"/>
    <p:sldId id="706" r:id="rId155"/>
    <p:sldId id="707" r:id="rId156"/>
    <p:sldId id="708" r:id="rId157"/>
    <p:sldId id="709" r:id="rId158"/>
    <p:sldId id="710" r:id="rId159"/>
    <p:sldId id="711" r:id="rId160"/>
    <p:sldId id="712" r:id="rId161"/>
    <p:sldId id="713" r:id="rId162"/>
    <p:sldId id="714" r:id="rId163"/>
    <p:sldId id="715" r:id="rId164"/>
    <p:sldId id="716" r:id="rId165"/>
    <p:sldId id="717" r:id="rId166"/>
    <p:sldId id="718" r:id="rId167"/>
    <p:sldId id="719" r:id="rId168"/>
    <p:sldId id="720" r:id="rId169"/>
    <p:sldId id="721" r:id="rId170"/>
    <p:sldId id="722" r:id="rId171"/>
    <p:sldId id="723" r:id="rId172"/>
    <p:sldId id="724" r:id="rId173"/>
    <p:sldId id="773" r:id="rId174"/>
    <p:sldId id="726" r:id="rId175"/>
    <p:sldId id="774" r:id="rId176"/>
    <p:sldId id="775" r:id="rId177"/>
    <p:sldId id="776" r:id="rId178"/>
    <p:sldId id="777" r:id="rId179"/>
    <p:sldId id="725" r:id="rId180"/>
    <p:sldId id="778" r:id="rId181"/>
    <p:sldId id="727" r:id="rId182"/>
    <p:sldId id="728" r:id="rId183"/>
    <p:sldId id="729" r:id="rId184"/>
    <p:sldId id="730" r:id="rId185"/>
    <p:sldId id="731" r:id="rId186"/>
    <p:sldId id="779" r:id="rId187"/>
    <p:sldId id="733" r:id="rId188"/>
    <p:sldId id="734" r:id="rId189"/>
    <p:sldId id="735" r:id="rId190"/>
    <p:sldId id="736" r:id="rId191"/>
    <p:sldId id="737" r:id="rId192"/>
    <p:sldId id="738" r:id="rId193"/>
    <p:sldId id="739" r:id="rId194"/>
    <p:sldId id="741" r:id="rId195"/>
    <p:sldId id="740" r:id="rId196"/>
    <p:sldId id="742" r:id="rId197"/>
    <p:sldId id="743" r:id="rId198"/>
    <p:sldId id="745" r:id="rId199"/>
    <p:sldId id="746" r:id="rId200"/>
    <p:sldId id="747" r:id="rId201"/>
    <p:sldId id="748" r:id="rId202"/>
    <p:sldId id="749" r:id="rId203"/>
    <p:sldId id="780" r:id="rId204"/>
    <p:sldId id="751" r:id="rId205"/>
    <p:sldId id="752" r:id="rId206"/>
    <p:sldId id="753" r:id="rId207"/>
    <p:sldId id="754" r:id="rId208"/>
    <p:sldId id="755" r:id="rId209"/>
    <p:sldId id="756" r:id="rId210"/>
    <p:sldId id="781" r:id="rId211"/>
    <p:sldId id="757" r:id="rId212"/>
    <p:sldId id="782" r:id="rId213"/>
    <p:sldId id="758" r:id="rId214"/>
    <p:sldId id="759" r:id="rId215"/>
    <p:sldId id="761" r:id="rId216"/>
    <p:sldId id="762" r:id="rId217"/>
    <p:sldId id="760" r:id="rId218"/>
    <p:sldId id="784" r:id="rId219"/>
    <p:sldId id="785" r:id="rId220"/>
    <p:sldId id="786" r:id="rId221"/>
    <p:sldId id="787" r:id="rId222"/>
    <p:sldId id="788" r:id="rId223"/>
    <p:sldId id="789" r:id="rId224"/>
    <p:sldId id="790" r:id="rId225"/>
    <p:sldId id="791" r:id="rId226"/>
    <p:sldId id="792" r:id="rId227"/>
    <p:sldId id="793" r:id="rId228"/>
    <p:sldId id="794" r:id="rId229"/>
    <p:sldId id="795" r:id="rId230"/>
    <p:sldId id="796" r:id="rId231"/>
    <p:sldId id="797" r:id="rId232"/>
    <p:sldId id="798" r:id="rId233"/>
    <p:sldId id="799" r:id="rId234"/>
    <p:sldId id="800" r:id="rId235"/>
    <p:sldId id="801" r:id="rId236"/>
    <p:sldId id="802" r:id="rId237"/>
    <p:sldId id="803" r:id="rId238"/>
    <p:sldId id="804" r:id="rId239"/>
    <p:sldId id="805" r:id="rId240"/>
    <p:sldId id="806" r:id="rId241"/>
    <p:sldId id="807" r:id="rId242"/>
    <p:sldId id="808" r:id="rId243"/>
    <p:sldId id="809" r:id="rId244"/>
    <p:sldId id="810" r:id="rId245"/>
    <p:sldId id="811" r:id="rId246"/>
    <p:sldId id="812" r:id="rId247"/>
    <p:sldId id="813" r:id="rId248"/>
    <p:sldId id="814" r:id="rId249"/>
    <p:sldId id="815" r:id="rId250"/>
    <p:sldId id="816" r:id="rId251"/>
    <p:sldId id="817" r:id="rId252"/>
    <p:sldId id="818" r:id="rId253"/>
    <p:sldId id="819" r:id="rId254"/>
    <p:sldId id="820" r:id="rId255"/>
    <p:sldId id="821" r:id="rId256"/>
    <p:sldId id="822" r:id="rId257"/>
    <p:sldId id="823" r:id="rId258"/>
    <p:sldId id="824" r:id="rId259"/>
    <p:sldId id="825" r:id="rId260"/>
    <p:sldId id="826" r:id="rId261"/>
    <p:sldId id="827" r:id="rId262"/>
    <p:sldId id="828" r:id="rId263"/>
    <p:sldId id="829" r:id="rId264"/>
    <p:sldId id="830" r:id="rId265"/>
    <p:sldId id="831" r:id="rId266"/>
    <p:sldId id="832" r:id="rId267"/>
    <p:sldId id="833" r:id="rId268"/>
    <p:sldId id="834" r:id="rId269"/>
    <p:sldId id="835" r:id="rId270"/>
    <p:sldId id="836" r:id="rId271"/>
    <p:sldId id="837" r:id="rId272"/>
    <p:sldId id="838" r:id="rId273"/>
    <p:sldId id="839" r:id="rId274"/>
    <p:sldId id="840" r:id="rId275"/>
    <p:sldId id="841" r:id="rId276"/>
    <p:sldId id="842" r:id="rId277"/>
    <p:sldId id="843" r:id="rId278"/>
    <p:sldId id="844" r:id="rId279"/>
    <p:sldId id="845" r:id="rId280"/>
    <p:sldId id="846" r:id="rId281"/>
    <p:sldId id="847" r:id="rId282"/>
    <p:sldId id="848" r:id="rId283"/>
    <p:sldId id="849" r:id="rId284"/>
    <p:sldId id="850" r:id="rId285"/>
    <p:sldId id="851" r:id="rId286"/>
    <p:sldId id="852" r:id="rId287"/>
    <p:sldId id="853" r:id="rId288"/>
    <p:sldId id="854" r:id="rId289"/>
    <p:sldId id="855" r:id="rId290"/>
    <p:sldId id="856" r:id="rId291"/>
    <p:sldId id="857" r:id="rId292"/>
    <p:sldId id="858" r:id="rId293"/>
    <p:sldId id="859" r:id="rId294"/>
    <p:sldId id="860" r:id="rId295"/>
    <p:sldId id="861" r:id="rId296"/>
    <p:sldId id="862" r:id="rId297"/>
    <p:sldId id="863" r:id="rId298"/>
    <p:sldId id="864" r:id="rId299"/>
    <p:sldId id="865" r:id="rId300"/>
    <p:sldId id="866" r:id="rId301"/>
    <p:sldId id="867" r:id="rId302"/>
    <p:sldId id="868" r:id="rId303"/>
    <p:sldId id="869" r:id="rId304"/>
    <p:sldId id="870" r:id="rId305"/>
    <p:sldId id="871" r:id="rId306"/>
    <p:sldId id="872" r:id="rId307"/>
    <p:sldId id="873" r:id="rId308"/>
    <p:sldId id="874" r:id="rId309"/>
  </p:sldIdLst>
  <p:sldSz cx="9144000" cy="5143500" type="screen16x9"/>
  <p:notesSz cx="6858000" cy="9144000"/>
  <p:defaultTextStyle>
    <a:defPPr>
      <a:defRPr lang="zh-CN"/>
    </a:defPPr>
    <a:lvl1pPr marL="0" algn="l" defTabSz="696224" rtl="0" eaLnBrk="1" latinLnBrk="0" hangingPunct="1">
      <a:defRPr sz="1371" kern="1200">
        <a:solidFill>
          <a:schemeClr val="tx1"/>
        </a:solidFill>
        <a:latin typeface="+mn-lt"/>
        <a:ea typeface="+mn-ea"/>
        <a:cs typeface="+mn-cs"/>
      </a:defRPr>
    </a:lvl1pPr>
    <a:lvl2pPr marL="348112" algn="l" defTabSz="696224" rtl="0" eaLnBrk="1" latinLnBrk="0" hangingPunct="1">
      <a:defRPr sz="1371" kern="1200">
        <a:solidFill>
          <a:schemeClr val="tx1"/>
        </a:solidFill>
        <a:latin typeface="+mn-lt"/>
        <a:ea typeface="+mn-ea"/>
        <a:cs typeface="+mn-cs"/>
      </a:defRPr>
    </a:lvl2pPr>
    <a:lvl3pPr marL="696224" algn="l" defTabSz="696224" rtl="0" eaLnBrk="1" latinLnBrk="0" hangingPunct="1">
      <a:defRPr sz="1371" kern="1200">
        <a:solidFill>
          <a:schemeClr val="tx1"/>
        </a:solidFill>
        <a:latin typeface="+mn-lt"/>
        <a:ea typeface="+mn-ea"/>
        <a:cs typeface="+mn-cs"/>
      </a:defRPr>
    </a:lvl3pPr>
    <a:lvl4pPr marL="1044336" algn="l" defTabSz="696224" rtl="0" eaLnBrk="1" latinLnBrk="0" hangingPunct="1">
      <a:defRPr sz="1371" kern="1200">
        <a:solidFill>
          <a:schemeClr val="tx1"/>
        </a:solidFill>
        <a:latin typeface="+mn-lt"/>
        <a:ea typeface="+mn-ea"/>
        <a:cs typeface="+mn-cs"/>
      </a:defRPr>
    </a:lvl4pPr>
    <a:lvl5pPr marL="1392448" algn="l" defTabSz="696224" rtl="0" eaLnBrk="1" latinLnBrk="0" hangingPunct="1">
      <a:defRPr sz="1371" kern="1200">
        <a:solidFill>
          <a:schemeClr val="tx1"/>
        </a:solidFill>
        <a:latin typeface="+mn-lt"/>
        <a:ea typeface="+mn-ea"/>
        <a:cs typeface="+mn-cs"/>
      </a:defRPr>
    </a:lvl5pPr>
    <a:lvl6pPr marL="1740560" algn="l" defTabSz="696224" rtl="0" eaLnBrk="1" latinLnBrk="0" hangingPunct="1">
      <a:defRPr sz="1371" kern="1200">
        <a:solidFill>
          <a:schemeClr val="tx1"/>
        </a:solidFill>
        <a:latin typeface="+mn-lt"/>
        <a:ea typeface="+mn-ea"/>
        <a:cs typeface="+mn-cs"/>
      </a:defRPr>
    </a:lvl6pPr>
    <a:lvl7pPr marL="2088672" algn="l" defTabSz="696224" rtl="0" eaLnBrk="1" latinLnBrk="0" hangingPunct="1">
      <a:defRPr sz="1371" kern="1200">
        <a:solidFill>
          <a:schemeClr val="tx1"/>
        </a:solidFill>
        <a:latin typeface="+mn-lt"/>
        <a:ea typeface="+mn-ea"/>
        <a:cs typeface="+mn-cs"/>
      </a:defRPr>
    </a:lvl7pPr>
    <a:lvl8pPr marL="2436785" algn="l" defTabSz="696224" rtl="0" eaLnBrk="1" latinLnBrk="0" hangingPunct="1">
      <a:defRPr sz="1371" kern="1200">
        <a:solidFill>
          <a:schemeClr val="tx1"/>
        </a:solidFill>
        <a:latin typeface="+mn-lt"/>
        <a:ea typeface="+mn-ea"/>
        <a:cs typeface="+mn-cs"/>
      </a:defRPr>
    </a:lvl8pPr>
    <a:lvl9pPr marL="2784897" algn="l" defTabSz="696224" rtl="0" eaLnBrk="1" latinLnBrk="0" hangingPunct="1">
      <a:defRPr sz="1371" kern="1200">
        <a:solidFill>
          <a:schemeClr val="tx1"/>
        </a:solidFill>
        <a:latin typeface="+mn-lt"/>
        <a:ea typeface="+mn-ea"/>
        <a:cs typeface="+mn-cs"/>
      </a:defRPr>
    </a:lvl9pPr>
  </p:defaultTextStyle>
  <p:extLst>
    <p:ext uri="{521415D9-36F7-43E2-AB2F-B90AF26B5E84}">
      <p14:sectionLst xmlns:p14="http://schemas.microsoft.com/office/powerpoint/2010/main">
        <p14:section name="js与内置模块" id="{456E087A-1716-44BC-8142-6CCAEA4DABF7}">
          <p14:sldIdLst>
            <p14:sldId id="261"/>
            <p14:sldId id="456"/>
            <p14:sldId id="455"/>
            <p14:sldId id="559"/>
            <p14:sldId id="561"/>
            <p14:sldId id="562"/>
            <p14:sldId id="563"/>
            <p14:sldId id="560"/>
            <p14:sldId id="564"/>
            <p14:sldId id="565"/>
            <p14:sldId id="566"/>
            <p14:sldId id="567"/>
            <p14:sldId id="568"/>
            <p14:sldId id="569"/>
            <p14:sldId id="570"/>
            <p14:sldId id="571"/>
            <p14:sldId id="572"/>
            <p14:sldId id="576"/>
            <p14:sldId id="577"/>
            <p14:sldId id="578"/>
            <p14:sldId id="579"/>
            <p14:sldId id="580"/>
            <p14:sldId id="581"/>
            <p14:sldId id="582"/>
            <p14:sldId id="583"/>
            <p14:sldId id="584"/>
            <p14:sldId id="585"/>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29"/>
            <p14:sldId id="606"/>
            <p14:sldId id="607"/>
            <p14:sldId id="630"/>
            <p14:sldId id="608"/>
            <p14:sldId id="626"/>
            <p14:sldId id="627"/>
            <p14:sldId id="625"/>
            <p14:sldId id="609"/>
            <p14:sldId id="610"/>
            <p14:sldId id="611"/>
            <p14:sldId id="613"/>
            <p14:sldId id="614"/>
            <p14:sldId id="615"/>
            <p14:sldId id="616"/>
            <p14:sldId id="617"/>
            <p14:sldId id="618"/>
            <p14:sldId id="620"/>
            <p14:sldId id="628"/>
            <p14:sldId id="619"/>
            <p14:sldId id="621"/>
            <p14:sldId id="622"/>
            <p14:sldId id="623"/>
            <p14:sldId id="624"/>
          </p14:sldIdLst>
        </p14:section>
        <p14:section name="模块化" id="{42ACCA33-CCE8-4888-AC9B-9B80C2C4B2D2}">
          <p14:sldIdLst>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93"/>
            <p14:sldId id="694"/>
            <p14:sldId id="695"/>
            <p14:sldId id="696"/>
            <p14:sldId id="697"/>
            <p14:sldId id="698"/>
            <p14:sldId id="699"/>
            <p14:sldId id="661"/>
            <p14:sldId id="662"/>
            <p14:sldId id="663"/>
            <p14:sldId id="665"/>
            <p14:sldId id="664"/>
            <p14:sldId id="666"/>
            <p14:sldId id="667"/>
            <p14:sldId id="700"/>
            <p14:sldId id="668"/>
            <p14:sldId id="669"/>
            <p14:sldId id="671"/>
            <p14:sldId id="670"/>
            <p14:sldId id="672"/>
            <p14:sldId id="673"/>
            <p14:sldId id="675"/>
            <p14:sldId id="674"/>
            <p14:sldId id="676"/>
            <p14:sldId id="677"/>
            <p14:sldId id="678"/>
            <p14:sldId id="679"/>
            <p14:sldId id="680"/>
            <p14:sldId id="681"/>
            <p14:sldId id="687"/>
            <p14:sldId id="682"/>
            <p14:sldId id="683"/>
            <p14:sldId id="684"/>
            <p14:sldId id="685"/>
            <p14:sldId id="686"/>
            <p14:sldId id="688"/>
            <p14:sldId id="689"/>
            <p14:sldId id="690"/>
            <p14:sldId id="691"/>
            <p14:sldId id="692"/>
          </p14:sldIdLst>
        </p14:section>
        <p14:section name="Express" id="{2863679B-EFED-4D45-B4C5-0BA764E72265}">
          <p14:sldIdLst>
            <p14:sldId id="702"/>
            <p14:sldId id="703"/>
            <p14:sldId id="704"/>
            <p14:sldId id="705"/>
            <p14:sldId id="744"/>
            <p14:sldId id="763"/>
            <p14:sldId id="764"/>
            <p14:sldId id="765"/>
            <p14:sldId id="766"/>
            <p14:sldId id="767"/>
            <p14:sldId id="768"/>
            <p14:sldId id="769"/>
            <p14:sldId id="770"/>
            <p14:sldId id="771"/>
            <p14:sldId id="772"/>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73"/>
            <p14:sldId id="726"/>
            <p14:sldId id="774"/>
            <p14:sldId id="775"/>
            <p14:sldId id="776"/>
            <p14:sldId id="777"/>
            <p14:sldId id="725"/>
            <p14:sldId id="778"/>
            <p14:sldId id="727"/>
            <p14:sldId id="728"/>
            <p14:sldId id="729"/>
            <p14:sldId id="730"/>
            <p14:sldId id="731"/>
            <p14:sldId id="779"/>
            <p14:sldId id="733"/>
            <p14:sldId id="734"/>
            <p14:sldId id="735"/>
            <p14:sldId id="736"/>
            <p14:sldId id="737"/>
            <p14:sldId id="738"/>
            <p14:sldId id="739"/>
            <p14:sldId id="741"/>
            <p14:sldId id="740"/>
            <p14:sldId id="742"/>
            <p14:sldId id="743"/>
            <p14:sldId id="745"/>
            <p14:sldId id="746"/>
            <p14:sldId id="747"/>
            <p14:sldId id="748"/>
            <p14:sldId id="749"/>
            <p14:sldId id="780"/>
            <p14:sldId id="751"/>
            <p14:sldId id="752"/>
            <p14:sldId id="753"/>
            <p14:sldId id="754"/>
            <p14:sldId id="755"/>
            <p14:sldId id="756"/>
            <p14:sldId id="781"/>
            <p14:sldId id="757"/>
            <p14:sldId id="782"/>
            <p14:sldId id="758"/>
            <p14:sldId id="759"/>
            <p14:sldId id="761"/>
            <p14:sldId id="762"/>
            <p14:sldId id="760"/>
          </p14:sldIdLst>
        </p14:section>
        <p14:section name="数据库与身份认证" id="{A0776B06-D9E8-4F32-81F9-BBD121C06CD0}">
          <p14:sldIdLst>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longbin" initials="ll" lastIdx="1" clrIdx="0">
    <p:extLst>
      <p:ext uri="{19B8F6BF-5375-455C-9EA6-DF929625EA0E}">
        <p15:presenceInfo xmlns:p15="http://schemas.microsoft.com/office/powerpoint/2012/main" userId="562901687bfa86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FFD"/>
    <a:srgbClr val="0036EB"/>
    <a:srgbClr val="FFFFFF"/>
    <a:srgbClr val="C3D3FF"/>
    <a:srgbClr val="7AB783"/>
    <a:srgbClr val="B3D9FF"/>
    <a:srgbClr val="0070C0"/>
    <a:srgbClr val="EBF5FF"/>
    <a:srgbClr val="CC33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08" autoAdjust="0"/>
    <p:restoredTop sz="94627" autoAdjust="0"/>
  </p:normalViewPr>
  <p:slideViewPr>
    <p:cSldViewPr snapToGrid="0" snapToObjects="1">
      <p:cViewPr varScale="1">
        <p:scale>
          <a:sx n="107" d="100"/>
          <a:sy n="107" d="100"/>
        </p:scale>
        <p:origin x="68" y="4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6" d="100"/>
          <a:sy n="56" d="100"/>
        </p:scale>
        <p:origin x="2856"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commentAuthors" Target="commentAuthor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4E70D-C232-4356-A7F8-0AFEA0DE3F28}" type="datetimeFigureOut">
              <a:rPr lang="zh-CN" altLang="en-US" smtClean="0"/>
              <a:t>2023/1/16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ABF34-43AD-46C7-9AC8-FDA89E9FD9BE}" type="slidenum">
              <a:rPr lang="zh-CN" altLang="en-US" smtClean="0"/>
              <a:t>‹#›</a:t>
            </a:fld>
            <a:endParaRPr lang="zh-CN" altLang="en-US"/>
          </a:p>
        </p:txBody>
      </p:sp>
    </p:spTree>
    <p:extLst>
      <p:ext uri="{BB962C8B-B14F-4D97-AF65-F5344CB8AC3E}">
        <p14:creationId xmlns:p14="http://schemas.microsoft.com/office/powerpoint/2010/main" val="106823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ABF34-43AD-46C7-9AC8-FDA89E9FD9BE}" type="slidenum">
              <a:rPr lang="zh-CN" altLang="en-US" smtClean="0"/>
              <a:t>1</a:t>
            </a:fld>
            <a:endParaRPr lang="zh-CN" altLang="en-US"/>
          </a:p>
        </p:txBody>
      </p:sp>
    </p:spTree>
    <p:extLst>
      <p:ext uri="{BB962C8B-B14F-4D97-AF65-F5344CB8AC3E}">
        <p14:creationId xmlns:p14="http://schemas.microsoft.com/office/powerpoint/2010/main" val="36190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ABF34-43AD-46C7-9AC8-FDA89E9FD9BE}" type="slidenum">
              <a:rPr lang="zh-CN" altLang="en-US" smtClean="0"/>
              <a:t>70</a:t>
            </a:fld>
            <a:endParaRPr lang="zh-CN" altLang="en-US"/>
          </a:p>
        </p:txBody>
      </p:sp>
    </p:spTree>
    <p:extLst>
      <p:ext uri="{BB962C8B-B14F-4D97-AF65-F5344CB8AC3E}">
        <p14:creationId xmlns:p14="http://schemas.microsoft.com/office/powerpoint/2010/main" val="233038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ABF34-43AD-46C7-9AC8-FDA89E9FD9BE}" type="slidenum">
              <a:rPr lang="zh-CN" altLang="en-US" smtClean="0"/>
              <a:t>139</a:t>
            </a:fld>
            <a:endParaRPr lang="zh-CN" altLang="en-US"/>
          </a:p>
        </p:txBody>
      </p:sp>
    </p:spTree>
    <p:extLst>
      <p:ext uri="{BB962C8B-B14F-4D97-AF65-F5344CB8AC3E}">
        <p14:creationId xmlns:p14="http://schemas.microsoft.com/office/powerpoint/2010/main" val="3440489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ABF34-43AD-46C7-9AC8-FDA89E9FD9BE}" type="slidenum">
              <a:rPr lang="zh-CN" altLang="en-US" smtClean="0"/>
              <a:t>218</a:t>
            </a:fld>
            <a:endParaRPr lang="zh-CN" altLang="en-US"/>
          </a:p>
        </p:txBody>
      </p:sp>
    </p:spTree>
    <p:extLst>
      <p:ext uri="{BB962C8B-B14F-4D97-AF65-F5344CB8AC3E}">
        <p14:creationId xmlns:p14="http://schemas.microsoft.com/office/powerpoint/2010/main" val="1949124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18" Type="http://schemas.openxmlformats.org/officeDocument/2006/relationships/image" Target="../media/image18.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17" Type="http://schemas.openxmlformats.org/officeDocument/2006/relationships/image" Target="../media/image17.emf"/><Relationship Id="rId2" Type="http://schemas.openxmlformats.org/officeDocument/2006/relationships/image" Target="../media/image2.emf"/><Relationship Id="rId16" Type="http://schemas.openxmlformats.org/officeDocument/2006/relationships/image" Target="../media/image16.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5" Type="http://schemas.openxmlformats.org/officeDocument/2006/relationships/image" Target="../media/image15.emf"/><Relationship Id="rId10" Type="http://schemas.openxmlformats.org/officeDocument/2006/relationships/image" Target="../media/image10.emf"/><Relationship Id="rId19" Type="http://schemas.openxmlformats.org/officeDocument/2006/relationships/image" Target="../media/image19.emf"/><Relationship Id="rId4" Type="http://schemas.openxmlformats.org/officeDocument/2006/relationships/image" Target="../media/image4.png"/><Relationship Id="rId9" Type="http://schemas.openxmlformats.org/officeDocument/2006/relationships/image" Target="../media/image9.emf"/><Relationship Id="rId14" Type="http://schemas.openxmlformats.org/officeDocument/2006/relationships/image" Target="../media/image1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82E194-5F4D-D546-B6AB-8CE76E701C5C}"/>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FC036F9F-EA3B-B34F-A1C7-6344C095DFA6}"/>
              </a:ext>
            </a:extLst>
          </p:cNvPr>
          <p:cNvGrpSpPr/>
          <p:nvPr userDrawn="1"/>
        </p:nvGrpSpPr>
        <p:grpSpPr>
          <a:xfrm>
            <a:off x="976313" y="546100"/>
            <a:ext cx="7126287" cy="4144963"/>
            <a:chOff x="976313" y="546100"/>
            <a:chExt cx="7126287" cy="4144963"/>
          </a:xfrm>
        </p:grpSpPr>
        <p:pic>
          <p:nvPicPr>
            <p:cNvPr id="9" name="Picture 3">
              <a:extLst>
                <a:ext uri="{FF2B5EF4-FFF2-40B4-BE49-F238E27FC236}">
                  <a16:creationId xmlns:a16="http://schemas.microsoft.com/office/drawing/2014/main" id="{F245CF15-C21A-DB49-ADD6-938BF84900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6088" y="641350"/>
              <a:ext cx="3127375"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E873955E-45C8-7D4D-96BD-0865F82482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9638" y="1065213"/>
              <a:ext cx="2200275"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椭圆 10">
              <a:extLst>
                <a:ext uri="{FF2B5EF4-FFF2-40B4-BE49-F238E27FC236}">
                  <a16:creationId xmlns:a16="http://schemas.microsoft.com/office/drawing/2014/main" id="{8AA5E4D1-0C15-6E42-8A96-56A2FAC2C932}"/>
                </a:ext>
              </a:extLst>
            </p:cNvPr>
            <p:cNvSpPr/>
            <p:nvPr userDrawn="1"/>
          </p:nvSpPr>
          <p:spPr bwMode="auto">
            <a:xfrm>
              <a:off x="6381750" y="1384300"/>
              <a:ext cx="463550" cy="463550"/>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sp>
          <p:nvSpPr>
            <p:cNvPr id="12" name="椭圆 11">
              <a:extLst>
                <a:ext uri="{FF2B5EF4-FFF2-40B4-BE49-F238E27FC236}">
                  <a16:creationId xmlns:a16="http://schemas.microsoft.com/office/drawing/2014/main" id="{6A5366ED-2C5C-7340-A404-02F8525C4AC5}"/>
                </a:ext>
              </a:extLst>
            </p:cNvPr>
            <p:cNvSpPr/>
            <p:nvPr userDrawn="1"/>
          </p:nvSpPr>
          <p:spPr bwMode="auto">
            <a:xfrm>
              <a:off x="2451100" y="1749425"/>
              <a:ext cx="184150" cy="184150"/>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sp>
          <p:nvSpPr>
            <p:cNvPr id="13" name="椭圆 10">
              <a:extLst>
                <a:ext uri="{FF2B5EF4-FFF2-40B4-BE49-F238E27FC236}">
                  <a16:creationId xmlns:a16="http://schemas.microsoft.com/office/drawing/2014/main" id="{6DECA95E-7DA2-B244-8301-1CD29D3E4615}"/>
                </a:ext>
              </a:extLst>
            </p:cNvPr>
            <p:cNvSpPr>
              <a:spLocks noChangeArrowheads="1"/>
            </p:cNvSpPr>
            <p:nvPr userDrawn="1"/>
          </p:nvSpPr>
          <p:spPr bwMode="auto">
            <a:xfrm>
              <a:off x="5240338" y="3937000"/>
              <a:ext cx="219075" cy="219075"/>
            </a:xfrm>
            <a:prstGeom prst="ellipse">
              <a:avLst/>
            </a:prstGeom>
            <a:solidFill>
              <a:srgbClr val="C00000"/>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endParaRPr>
            </a:p>
          </p:txBody>
        </p:sp>
        <p:sp>
          <p:nvSpPr>
            <p:cNvPr id="14" name="椭圆 13">
              <a:extLst>
                <a:ext uri="{FF2B5EF4-FFF2-40B4-BE49-F238E27FC236}">
                  <a16:creationId xmlns:a16="http://schemas.microsoft.com/office/drawing/2014/main" id="{BB8F9C76-3A9D-1A46-9C81-F0ECE95B54C1}"/>
                </a:ext>
              </a:extLst>
            </p:cNvPr>
            <p:cNvSpPr/>
            <p:nvPr userDrawn="1"/>
          </p:nvSpPr>
          <p:spPr bwMode="auto">
            <a:xfrm>
              <a:off x="3265488" y="1939925"/>
              <a:ext cx="128587" cy="130175"/>
            </a:xfrm>
            <a:prstGeom prst="ellipse">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15" name="图片 17">
              <a:extLst>
                <a:ext uri="{FF2B5EF4-FFF2-40B4-BE49-F238E27FC236}">
                  <a16:creationId xmlns:a16="http://schemas.microsoft.com/office/drawing/2014/main" id="{DBF3B39B-B4FD-2247-9D44-C71186917DA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62338" y="1581150"/>
              <a:ext cx="217487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1F6542C6-160B-3346-AEDE-4E05AA65D3C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7163" y="1460500"/>
              <a:ext cx="21272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43">
              <a:extLst>
                <a:ext uri="{FF2B5EF4-FFF2-40B4-BE49-F238E27FC236}">
                  <a16:creationId xmlns:a16="http://schemas.microsoft.com/office/drawing/2014/main" id="{D575B4A6-57D6-B540-8875-E9A4A5283218}"/>
                </a:ext>
              </a:extLst>
            </p:cNvPr>
            <p:cNvGrpSpPr>
              <a:grpSpLocks/>
            </p:cNvGrpSpPr>
            <p:nvPr userDrawn="1"/>
          </p:nvGrpSpPr>
          <p:grpSpPr bwMode="auto">
            <a:xfrm>
              <a:off x="6100763" y="1751013"/>
              <a:ext cx="130175" cy="128587"/>
              <a:chOff x="6101548" y="1750326"/>
              <a:chExt cx="129654" cy="129654"/>
            </a:xfrm>
          </p:grpSpPr>
          <p:sp>
            <p:nvSpPr>
              <p:cNvPr id="50" name="椭圆 49">
                <a:extLst>
                  <a:ext uri="{FF2B5EF4-FFF2-40B4-BE49-F238E27FC236}">
                    <a16:creationId xmlns:a16="http://schemas.microsoft.com/office/drawing/2014/main" id="{E0B61E29-AD73-6D43-99A8-BDA8069AE19B}"/>
                  </a:ext>
                </a:extLst>
              </p:cNvPr>
              <p:cNvSpPr/>
              <p:nvPr/>
            </p:nvSpPr>
            <p:spPr bwMode="auto">
              <a:xfrm>
                <a:off x="6101548" y="1750326"/>
                <a:ext cx="129654" cy="129654"/>
              </a:xfrm>
              <a:prstGeom prst="ellipse">
                <a:avLst/>
              </a:prstGeom>
              <a:solidFill>
                <a:schemeClr val="tx1">
                  <a:lumMod val="75000"/>
                  <a:lumOff val="25000"/>
                  <a:alpha val="85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51" name="Picture 6">
                <a:extLst>
                  <a:ext uri="{FF2B5EF4-FFF2-40B4-BE49-F238E27FC236}">
                    <a16:creationId xmlns:a16="http://schemas.microsoft.com/office/drawing/2014/main" id="{04658388-FAD7-3C44-96E5-42564D271F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394" y="1772988"/>
                <a:ext cx="84329" cy="8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 name="Picture 7">
              <a:extLst>
                <a:ext uri="{FF2B5EF4-FFF2-40B4-BE49-F238E27FC236}">
                  <a16:creationId xmlns:a16="http://schemas.microsoft.com/office/drawing/2014/main" id="{B056E1A4-E399-6E4B-9464-40823DC3C149}"/>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95900" y="3994150"/>
              <a:ext cx="117475"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组合 41">
              <a:extLst>
                <a:ext uri="{FF2B5EF4-FFF2-40B4-BE49-F238E27FC236}">
                  <a16:creationId xmlns:a16="http://schemas.microsoft.com/office/drawing/2014/main" id="{87BA71F4-1A27-754F-86CE-DB2999D149C7}"/>
                </a:ext>
              </a:extLst>
            </p:cNvPr>
            <p:cNvGrpSpPr>
              <a:grpSpLocks/>
            </p:cNvGrpSpPr>
            <p:nvPr userDrawn="1"/>
          </p:nvGrpSpPr>
          <p:grpSpPr bwMode="auto">
            <a:xfrm>
              <a:off x="3040063" y="546100"/>
              <a:ext cx="225425" cy="225425"/>
              <a:chOff x="3039900" y="545911"/>
              <a:chExt cx="225188" cy="225188"/>
            </a:xfrm>
          </p:grpSpPr>
          <p:sp>
            <p:nvSpPr>
              <p:cNvPr id="48" name="椭圆 47">
                <a:extLst>
                  <a:ext uri="{FF2B5EF4-FFF2-40B4-BE49-F238E27FC236}">
                    <a16:creationId xmlns:a16="http://schemas.microsoft.com/office/drawing/2014/main" id="{AEBE8769-D0A6-5B47-90E7-1334F3D3C00F}"/>
                  </a:ext>
                </a:extLst>
              </p:cNvPr>
              <p:cNvSpPr/>
              <p:nvPr/>
            </p:nvSpPr>
            <p:spPr bwMode="auto">
              <a:xfrm>
                <a:off x="3039900" y="545911"/>
                <a:ext cx="225188" cy="225188"/>
              </a:xfrm>
              <a:prstGeom prst="ellipse">
                <a:avLst/>
              </a:prstGeom>
              <a:solidFill>
                <a:schemeClr val="tx1">
                  <a:lumMod val="75000"/>
                  <a:lumOff val="25000"/>
                  <a:alpha val="60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49" name="Picture 8">
                <a:extLst>
                  <a:ext uri="{FF2B5EF4-FFF2-40B4-BE49-F238E27FC236}">
                    <a16:creationId xmlns:a16="http://schemas.microsoft.com/office/drawing/2014/main" id="{82954521-7FFF-5C46-8DBB-91728C8AB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0775" y="600432"/>
                <a:ext cx="143438" cy="11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组合 37">
              <a:extLst>
                <a:ext uri="{FF2B5EF4-FFF2-40B4-BE49-F238E27FC236}">
                  <a16:creationId xmlns:a16="http://schemas.microsoft.com/office/drawing/2014/main" id="{E6EA9A00-7406-A646-9E8D-9BE3BCCEAF06}"/>
                </a:ext>
              </a:extLst>
            </p:cNvPr>
            <p:cNvGrpSpPr>
              <a:grpSpLocks/>
            </p:cNvGrpSpPr>
            <p:nvPr userDrawn="1"/>
          </p:nvGrpSpPr>
          <p:grpSpPr bwMode="auto">
            <a:xfrm>
              <a:off x="2586038" y="3022600"/>
              <a:ext cx="185737" cy="185738"/>
              <a:chOff x="2586251" y="3022980"/>
              <a:chExt cx="88710" cy="88710"/>
            </a:xfrm>
            <a:solidFill>
              <a:srgbClr val="C00000"/>
            </a:solidFill>
          </p:grpSpPr>
          <p:sp>
            <p:nvSpPr>
              <p:cNvPr id="46" name="椭圆 9">
                <a:extLst>
                  <a:ext uri="{FF2B5EF4-FFF2-40B4-BE49-F238E27FC236}">
                    <a16:creationId xmlns:a16="http://schemas.microsoft.com/office/drawing/2014/main" id="{E4008259-F464-7643-B97C-500FBC315CAD}"/>
                  </a:ext>
                </a:extLst>
              </p:cNvPr>
              <p:cNvSpPr>
                <a:spLocks noChangeArrowheads="1"/>
              </p:cNvSpPr>
              <p:nvPr/>
            </p:nvSpPr>
            <p:spPr bwMode="auto">
              <a:xfrm>
                <a:off x="2586251" y="3022980"/>
                <a:ext cx="88710" cy="88710"/>
              </a:xfrm>
              <a:prstGeom prst="ellipse">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mn-ea"/>
                  <a:ea typeface="+mn-ea"/>
                </a:endParaRPr>
              </a:p>
            </p:txBody>
          </p:sp>
          <p:pic>
            <p:nvPicPr>
              <p:cNvPr id="47" name="Picture 10">
                <a:extLst>
                  <a:ext uri="{FF2B5EF4-FFF2-40B4-BE49-F238E27FC236}">
                    <a16:creationId xmlns:a16="http://schemas.microsoft.com/office/drawing/2014/main" id="{B01752A9-819E-064A-862F-5B44950B68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1596" y="3041493"/>
                <a:ext cx="45720" cy="5168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 name="Picture 11">
              <a:extLst>
                <a:ext uri="{FF2B5EF4-FFF2-40B4-BE49-F238E27FC236}">
                  <a16:creationId xmlns:a16="http://schemas.microsoft.com/office/drawing/2014/main" id="{816CF57F-3F2C-0F4F-A287-4497F9EE5CCD}"/>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294063" y="1974850"/>
              <a:ext cx="7143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椭圆 21">
              <a:extLst>
                <a:ext uri="{FF2B5EF4-FFF2-40B4-BE49-F238E27FC236}">
                  <a16:creationId xmlns:a16="http://schemas.microsoft.com/office/drawing/2014/main" id="{122C9D2D-BEB4-1C4C-AACC-FC832DC28901}"/>
                </a:ext>
              </a:extLst>
            </p:cNvPr>
            <p:cNvSpPr/>
            <p:nvPr userDrawn="1"/>
          </p:nvSpPr>
          <p:spPr bwMode="auto">
            <a:xfrm>
              <a:off x="7113588" y="2630488"/>
              <a:ext cx="250825" cy="249237"/>
            </a:xfrm>
            <a:prstGeom prst="ellipse">
              <a:avLst/>
            </a:prstGeom>
            <a:solidFill>
              <a:schemeClr val="tx1">
                <a:lumMod val="75000"/>
                <a:lumOff val="25000"/>
                <a:alpha val="86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23" name="Picture 15">
              <a:extLst>
                <a:ext uri="{FF2B5EF4-FFF2-40B4-BE49-F238E27FC236}">
                  <a16:creationId xmlns:a16="http://schemas.microsoft.com/office/drawing/2014/main" id="{05DDD408-1105-D34E-84DF-C904D842D7CB}"/>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75500" y="2690813"/>
              <a:ext cx="133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组合 46">
              <a:extLst>
                <a:ext uri="{FF2B5EF4-FFF2-40B4-BE49-F238E27FC236}">
                  <a16:creationId xmlns:a16="http://schemas.microsoft.com/office/drawing/2014/main" id="{9785FDA3-6017-BC42-84B4-0276B18A9F10}"/>
                </a:ext>
              </a:extLst>
            </p:cNvPr>
            <p:cNvGrpSpPr>
              <a:grpSpLocks/>
            </p:cNvGrpSpPr>
            <p:nvPr userDrawn="1"/>
          </p:nvGrpSpPr>
          <p:grpSpPr bwMode="auto">
            <a:xfrm>
              <a:off x="2327275" y="3386138"/>
              <a:ext cx="258763" cy="258762"/>
              <a:chOff x="1798978" y="3519004"/>
              <a:chExt cx="259307" cy="259307"/>
            </a:xfrm>
          </p:grpSpPr>
          <p:sp>
            <p:nvSpPr>
              <p:cNvPr id="44" name="椭圆 43">
                <a:extLst>
                  <a:ext uri="{FF2B5EF4-FFF2-40B4-BE49-F238E27FC236}">
                    <a16:creationId xmlns:a16="http://schemas.microsoft.com/office/drawing/2014/main" id="{5561C915-8632-7F4D-8AB1-417A6B8AB15A}"/>
                  </a:ext>
                </a:extLst>
              </p:cNvPr>
              <p:cNvSpPr/>
              <p:nvPr/>
            </p:nvSpPr>
            <p:spPr bwMode="auto">
              <a:xfrm>
                <a:off x="1798978" y="3519004"/>
                <a:ext cx="259307" cy="259307"/>
              </a:xfrm>
              <a:prstGeom prst="ellipse">
                <a:avLst/>
              </a:prstGeom>
              <a:solidFill>
                <a:schemeClr val="tx1">
                  <a:lumMod val="75000"/>
                  <a:lumOff val="25000"/>
                  <a:alpha val="73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45" name="Picture 2">
                <a:extLst>
                  <a:ext uri="{FF2B5EF4-FFF2-40B4-BE49-F238E27FC236}">
                    <a16:creationId xmlns:a16="http://schemas.microsoft.com/office/drawing/2014/main" id="{7D60B098-4CC5-FF48-B0DA-16F8825E94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039" y="3616294"/>
                <a:ext cx="173184" cy="8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组合 38">
              <a:extLst>
                <a:ext uri="{FF2B5EF4-FFF2-40B4-BE49-F238E27FC236}">
                  <a16:creationId xmlns:a16="http://schemas.microsoft.com/office/drawing/2014/main" id="{249A807F-5D6F-CC4B-9F6D-297435140BBF}"/>
                </a:ext>
              </a:extLst>
            </p:cNvPr>
            <p:cNvGrpSpPr>
              <a:grpSpLocks/>
            </p:cNvGrpSpPr>
            <p:nvPr userDrawn="1"/>
          </p:nvGrpSpPr>
          <p:grpSpPr bwMode="auto">
            <a:xfrm>
              <a:off x="976313" y="1046163"/>
              <a:ext cx="300037" cy="300037"/>
              <a:chOff x="748396" y="764271"/>
              <a:chExt cx="300782" cy="300782"/>
            </a:xfrm>
          </p:grpSpPr>
          <p:sp>
            <p:nvSpPr>
              <p:cNvPr id="42" name="椭圆 41">
                <a:extLst>
                  <a:ext uri="{FF2B5EF4-FFF2-40B4-BE49-F238E27FC236}">
                    <a16:creationId xmlns:a16="http://schemas.microsoft.com/office/drawing/2014/main" id="{299FD700-7D22-5F49-9688-259DD42946C0}"/>
                  </a:ext>
                </a:extLst>
              </p:cNvPr>
              <p:cNvSpPr/>
              <p:nvPr/>
            </p:nvSpPr>
            <p:spPr bwMode="auto">
              <a:xfrm>
                <a:off x="748396" y="764271"/>
                <a:ext cx="300782" cy="300782"/>
              </a:xfrm>
              <a:prstGeom prst="ellipse">
                <a:avLst/>
              </a:prstGeom>
              <a:solidFill>
                <a:schemeClr val="tx1">
                  <a:lumMod val="75000"/>
                  <a:lumOff val="25000"/>
                  <a:alpha val="4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43" name="Picture 4">
                <a:extLst>
                  <a:ext uri="{FF2B5EF4-FFF2-40B4-BE49-F238E27FC236}">
                    <a16:creationId xmlns:a16="http://schemas.microsoft.com/office/drawing/2014/main" id="{54C61C96-5084-684C-8AFC-4F924D5C10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106" y="856341"/>
                <a:ext cx="203362" cy="116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组合 42">
              <a:extLst>
                <a:ext uri="{FF2B5EF4-FFF2-40B4-BE49-F238E27FC236}">
                  <a16:creationId xmlns:a16="http://schemas.microsoft.com/office/drawing/2014/main" id="{69055602-E253-E542-8FFD-E6309F401162}"/>
                </a:ext>
              </a:extLst>
            </p:cNvPr>
            <p:cNvGrpSpPr>
              <a:grpSpLocks/>
            </p:cNvGrpSpPr>
            <p:nvPr userDrawn="1"/>
          </p:nvGrpSpPr>
          <p:grpSpPr bwMode="auto">
            <a:xfrm>
              <a:off x="1763713" y="4391025"/>
              <a:ext cx="300037" cy="300038"/>
              <a:chOff x="1365228" y="4292790"/>
              <a:chExt cx="300782" cy="300782"/>
            </a:xfrm>
          </p:grpSpPr>
          <p:sp>
            <p:nvSpPr>
              <p:cNvPr id="40" name="椭圆 39">
                <a:extLst>
                  <a:ext uri="{FF2B5EF4-FFF2-40B4-BE49-F238E27FC236}">
                    <a16:creationId xmlns:a16="http://schemas.microsoft.com/office/drawing/2014/main" id="{0071C20E-74F2-924B-BB3E-88459A3C087F}"/>
                  </a:ext>
                </a:extLst>
              </p:cNvPr>
              <p:cNvSpPr/>
              <p:nvPr/>
            </p:nvSpPr>
            <p:spPr bwMode="auto">
              <a:xfrm>
                <a:off x="1365228" y="4292790"/>
                <a:ext cx="300782" cy="30078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41" name="Picture 5">
                <a:extLst>
                  <a:ext uri="{FF2B5EF4-FFF2-40B4-BE49-F238E27FC236}">
                    <a16:creationId xmlns:a16="http://schemas.microsoft.com/office/drawing/2014/main" id="{483F23F4-9384-2B4A-AD5B-8DA249586F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7391" y="4364115"/>
                <a:ext cx="196455" cy="15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组合 1">
              <a:extLst>
                <a:ext uri="{FF2B5EF4-FFF2-40B4-BE49-F238E27FC236}">
                  <a16:creationId xmlns:a16="http://schemas.microsoft.com/office/drawing/2014/main" id="{D253045B-5F92-2B4C-80CC-824BB326F0BF}"/>
                </a:ext>
              </a:extLst>
            </p:cNvPr>
            <p:cNvGrpSpPr>
              <a:grpSpLocks/>
            </p:cNvGrpSpPr>
            <p:nvPr userDrawn="1"/>
          </p:nvGrpSpPr>
          <p:grpSpPr bwMode="auto">
            <a:xfrm>
              <a:off x="1169988" y="2619375"/>
              <a:ext cx="300037" cy="300038"/>
              <a:chOff x="1169908" y="2618983"/>
              <a:chExt cx="300782" cy="300782"/>
            </a:xfrm>
          </p:grpSpPr>
          <p:sp>
            <p:nvSpPr>
              <p:cNvPr id="38" name="椭圆 37">
                <a:extLst>
                  <a:ext uri="{FF2B5EF4-FFF2-40B4-BE49-F238E27FC236}">
                    <a16:creationId xmlns:a16="http://schemas.microsoft.com/office/drawing/2014/main" id="{ACD38376-2FF9-434C-9BA6-1163E990D739}"/>
                  </a:ext>
                </a:extLst>
              </p:cNvPr>
              <p:cNvSpPr/>
              <p:nvPr/>
            </p:nvSpPr>
            <p:spPr bwMode="auto">
              <a:xfrm>
                <a:off x="1169908" y="2618983"/>
                <a:ext cx="300782" cy="300782"/>
              </a:xfrm>
              <a:prstGeom prst="ellipse">
                <a:avLst/>
              </a:prstGeom>
              <a:solidFill>
                <a:schemeClr val="tx1">
                  <a:lumMod val="75000"/>
                  <a:lumOff val="25000"/>
                  <a:alpha val="80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39" name="Picture 6">
                <a:extLst>
                  <a:ext uri="{FF2B5EF4-FFF2-40B4-BE49-F238E27FC236}">
                    <a16:creationId xmlns:a16="http://schemas.microsoft.com/office/drawing/2014/main" id="{01E57861-DE29-8C4B-9B0F-184D4258EA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531" y="2690308"/>
                <a:ext cx="211536" cy="18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组合 49">
              <a:extLst>
                <a:ext uri="{FF2B5EF4-FFF2-40B4-BE49-F238E27FC236}">
                  <a16:creationId xmlns:a16="http://schemas.microsoft.com/office/drawing/2014/main" id="{EE3B7FD3-E36F-8143-A1C7-8B7F671C7021}"/>
                </a:ext>
              </a:extLst>
            </p:cNvPr>
            <p:cNvGrpSpPr>
              <a:grpSpLocks/>
            </p:cNvGrpSpPr>
            <p:nvPr userDrawn="1"/>
          </p:nvGrpSpPr>
          <p:grpSpPr bwMode="auto">
            <a:xfrm>
              <a:off x="7781925" y="4046538"/>
              <a:ext cx="320675" cy="320675"/>
              <a:chOff x="7874758" y="4418464"/>
              <a:chExt cx="320722" cy="320722"/>
            </a:xfrm>
          </p:grpSpPr>
          <p:sp>
            <p:nvSpPr>
              <p:cNvPr id="36" name="椭圆 35">
                <a:extLst>
                  <a:ext uri="{FF2B5EF4-FFF2-40B4-BE49-F238E27FC236}">
                    <a16:creationId xmlns:a16="http://schemas.microsoft.com/office/drawing/2014/main" id="{FE743FD9-E66E-D744-B3F6-B164D2EF772A}"/>
                  </a:ext>
                </a:extLst>
              </p:cNvPr>
              <p:cNvSpPr/>
              <p:nvPr/>
            </p:nvSpPr>
            <p:spPr bwMode="auto">
              <a:xfrm>
                <a:off x="7874758" y="4418464"/>
                <a:ext cx="320722" cy="320722"/>
              </a:xfrm>
              <a:prstGeom prst="ellipse">
                <a:avLst/>
              </a:prstGeom>
              <a:solidFill>
                <a:schemeClr val="tx1">
                  <a:lumMod val="75000"/>
                  <a:lumOff val="25000"/>
                  <a:alpha val="7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37" name="Picture 7">
                <a:extLst>
                  <a:ext uri="{FF2B5EF4-FFF2-40B4-BE49-F238E27FC236}">
                    <a16:creationId xmlns:a16="http://schemas.microsoft.com/office/drawing/2014/main" id="{FDCEDF3C-2BBD-9E45-AE6B-7044A8E41A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6542" y="4486356"/>
                <a:ext cx="237154" cy="18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9" name="Picture 9">
              <a:extLst>
                <a:ext uri="{FF2B5EF4-FFF2-40B4-BE49-F238E27FC236}">
                  <a16:creationId xmlns:a16="http://schemas.microsoft.com/office/drawing/2014/main" id="{98F5FFBD-E3C0-E24A-B033-CB8571A08CED}"/>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479675" y="1773238"/>
              <a:ext cx="127000"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组合 45">
              <a:extLst>
                <a:ext uri="{FF2B5EF4-FFF2-40B4-BE49-F238E27FC236}">
                  <a16:creationId xmlns:a16="http://schemas.microsoft.com/office/drawing/2014/main" id="{3B2439FB-C80F-754D-BF4F-97FACA6BC877}"/>
                </a:ext>
              </a:extLst>
            </p:cNvPr>
            <p:cNvGrpSpPr>
              <a:grpSpLocks/>
            </p:cNvGrpSpPr>
            <p:nvPr userDrawn="1"/>
          </p:nvGrpSpPr>
          <p:grpSpPr bwMode="auto">
            <a:xfrm>
              <a:off x="6613525" y="3433763"/>
              <a:ext cx="258763" cy="258762"/>
              <a:chOff x="8470946" y="4206098"/>
              <a:chExt cx="259071" cy="259071"/>
            </a:xfrm>
          </p:grpSpPr>
          <p:sp>
            <p:nvSpPr>
              <p:cNvPr id="34" name="椭圆 33">
                <a:extLst>
                  <a:ext uri="{FF2B5EF4-FFF2-40B4-BE49-F238E27FC236}">
                    <a16:creationId xmlns:a16="http://schemas.microsoft.com/office/drawing/2014/main" id="{DCE27338-888F-E54D-B372-D30FD1881F82}"/>
                  </a:ext>
                </a:extLst>
              </p:cNvPr>
              <p:cNvSpPr/>
              <p:nvPr/>
            </p:nvSpPr>
            <p:spPr bwMode="auto">
              <a:xfrm>
                <a:off x="8470946" y="4206098"/>
                <a:ext cx="259071" cy="259071"/>
              </a:xfrm>
              <a:prstGeom prst="ellipse">
                <a:avLst/>
              </a:prstGeom>
              <a:solidFill>
                <a:schemeClr val="tx1">
                  <a:lumMod val="75000"/>
                  <a:lumOff val="25000"/>
                  <a:alpha val="23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35" name="Picture 10">
                <a:extLst>
                  <a:ext uri="{FF2B5EF4-FFF2-40B4-BE49-F238E27FC236}">
                    <a16:creationId xmlns:a16="http://schemas.microsoft.com/office/drawing/2014/main" id="{AB0FCA1B-0373-A44A-92B1-82DA17725FF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0841" y="4263524"/>
                <a:ext cx="145353" cy="14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组合 44">
              <a:extLst>
                <a:ext uri="{FF2B5EF4-FFF2-40B4-BE49-F238E27FC236}">
                  <a16:creationId xmlns:a16="http://schemas.microsoft.com/office/drawing/2014/main" id="{596DD691-0AE1-EF41-AB86-B2098889D5A3}"/>
                </a:ext>
              </a:extLst>
            </p:cNvPr>
            <p:cNvGrpSpPr>
              <a:grpSpLocks/>
            </p:cNvGrpSpPr>
            <p:nvPr userDrawn="1"/>
          </p:nvGrpSpPr>
          <p:grpSpPr bwMode="auto">
            <a:xfrm>
              <a:off x="7308850" y="912813"/>
              <a:ext cx="322263" cy="322262"/>
              <a:chOff x="7308304" y="912172"/>
              <a:chExt cx="323068" cy="323068"/>
            </a:xfrm>
          </p:grpSpPr>
          <p:sp>
            <p:nvSpPr>
              <p:cNvPr id="32" name="椭圆 31">
                <a:extLst>
                  <a:ext uri="{FF2B5EF4-FFF2-40B4-BE49-F238E27FC236}">
                    <a16:creationId xmlns:a16="http://schemas.microsoft.com/office/drawing/2014/main" id="{FAB70DAE-3DAD-C347-81FE-C34A7EBF42EE}"/>
                  </a:ext>
                </a:extLst>
              </p:cNvPr>
              <p:cNvSpPr/>
              <p:nvPr/>
            </p:nvSpPr>
            <p:spPr bwMode="auto">
              <a:xfrm>
                <a:off x="7308304" y="912172"/>
                <a:ext cx="323068" cy="323068"/>
              </a:xfrm>
              <a:prstGeom prst="ellipse">
                <a:avLst/>
              </a:prstGeom>
              <a:solidFill>
                <a:schemeClr val="tx1">
                  <a:lumMod val="75000"/>
                  <a:lumOff val="25000"/>
                  <a:alpha val="31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mn-ea"/>
                  <a:ea typeface="+mn-ea"/>
                </a:endParaRPr>
              </a:p>
            </p:txBody>
          </p:sp>
          <p:pic>
            <p:nvPicPr>
              <p:cNvPr id="33" name="Picture 11">
                <a:extLst>
                  <a:ext uri="{FF2B5EF4-FFF2-40B4-BE49-F238E27FC236}">
                    <a16:creationId xmlns:a16="http://schemas.microsoft.com/office/drawing/2014/main" id="{A58EDEEB-203B-C04F-880E-9CEED58050B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68238" y="989568"/>
                <a:ext cx="203200" cy="16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 name="标题 1">
            <a:extLst>
              <a:ext uri="{FF2B5EF4-FFF2-40B4-BE49-F238E27FC236}">
                <a16:creationId xmlns:a16="http://schemas.microsoft.com/office/drawing/2014/main" id="{662024A4-41E1-D44E-B5CB-E811A5101EB2}"/>
              </a:ext>
            </a:extLst>
          </p:cNvPr>
          <p:cNvSpPr>
            <a:spLocks noGrp="1"/>
          </p:cNvSpPr>
          <p:nvPr>
            <p:ph type="ctrTitle"/>
          </p:nvPr>
        </p:nvSpPr>
        <p:spPr>
          <a:xfrm>
            <a:off x="1143000" y="841374"/>
            <a:ext cx="6858000" cy="2016125"/>
          </a:xfrm>
        </p:spPr>
        <p:txBody>
          <a:bodyPr anchor="b">
            <a:normAutofit/>
          </a:bodyPr>
          <a:lstStyle>
            <a:lvl1pPr algn="ctr">
              <a:defRPr sz="3600">
                <a:solidFill>
                  <a:schemeClr val="tx1">
                    <a:lumMod val="85000"/>
                    <a:lumOff val="15000"/>
                  </a:schemeClr>
                </a:solidFill>
              </a:defRPr>
            </a:lvl1pPr>
          </a:lstStyle>
          <a:p>
            <a:r>
              <a:rPr kumimoji="1" lang="zh-CN" altLang="en-US"/>
              <a:t>单击此处编辑母版标题样式</a:t>
            </a:r>
          </a:p>
        </p:txBody>
      </p:sp>
      <p:sp>
        <p:nvSpPr>
          <p:cNvPr id="3" name="副标题 2">
            <a:extLst>
              <a:ext uri="{FF2B5EF4-FFF2-40B4-BE49-F238E27FC236}">
                <a16:creationId xmlns:a16="http://schemas.microsoft.com/office/drawing/2014/main" id="{98888FFF-FBB4-A847-B740-BD83DA57AD52}"/>
              </a:ext>
            </a:extLst>
          </p:cNvPr>
          <p:cNvSpPr>
            <a:spLocks noGrp="1"/>
          </p:cNvSpPr>
          <p:nvPr>
            <p:ph type="subTitle" idx="1"/>
          </p:nvPr>
        </p:nvSpPr>
        <p:spPr>
          <a:xfrm>
            <a:off x="1143000" y="3004457"/>
            <a:ext cx="6858000" cy="703385"/>
          </a:xfrm>
          <a:prstGeom prst="rect">
            <a:avLst/>
          </a:prstGeo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1FC7980-0850-1749-BB08-C7994D614062}"/>
              </a:ext>
            </a:extLst>
          </p:cNvPr>
          <p:cNvSpPr>
            <a:spLocks noGrp="1"/>
          </p:cNvSpPr>
          <p:nvPr>
            <p:ph type="dt" sz="half" idx="10"/>
          </p:nvPr>
        </p:nvSpPr>
        <p:spPr/>
        <p:txBody>
          <a:bodyPr/>
          <a:lstStyle/>
          <a:p>
            <a:fld id="{59C60F8F-4E1E-ED4E-893F-DC034FAFF654}" type="datetimeFigureOut">
              <a:t>2023/1/16</a:t>
            </a:fld>
            <a:endParaRPr kumimoji="1" lang="zh-CN" altLang="en-US"/>
          </a:p>
        </p:txBody>
      </p:sp>
      <p:sp>
        <p:nvSpPr>
          <p:cNvPr id="5" name="页脚占位符 4">
            <a:extLst>
              <a:ext uri="{FF2B5EF4-FFF2-40B4-BE49-F238E27FC236}">
                <a16:creationId xmlns:a16="http://schemas.microsoft.com/office/drawing/2014/main" id="{3BB9F576-4128-A945-9805-A9039C38DFE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864BDA-9246-2647-8F11-B00938A3C357}"/>
              </a:ext>
            </a:extLst>
          </p:cNvPr>
          <p:cNvSpPr>
            <a:spLocks noGrp="1"/>
          </p:cNvSpPr>
          <p:nvPr>
            <p:ph type="sldNum" sz="quarter" idx="12"/>
          </p:nvPr>
        </p:nvSpPr>
        <p:spPr/>
        <p:txBody>
          <a:bodyPr/>
          <a:lstStyle/>
          <a:p>
            <a:fld id="{8DA768C9-4B7F-1440-B58A-1973EF2CC51E}" type="slidenum">
              <a:t>‹#›</a:t>
            </a:fld>
            <a:endParaRPr kumimoji="1" lang="zh-CN" altLang="en-US"/>
          </a:p>
        </p:txBody>
      </p:sp>
    </p:spTree>
    <p:extLst>
      <p:ext uri="{BB962C8B-B14F-4D97-AF65-F5344CB8AC3E}">
        <p14:creationId xmlns:p14="http://schemas.microsoft.com/office/powerpoint/2010/main" val="28824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提问">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sp>
        <p:nvSpPr>
          <p:cNvPr id="8" name="Title 1">
            <a:extLst>
              <a:ext uri="{FF2B5EF4-FFF2-40B4-BE49-F238E27FC236}">
                <a16:creationId xmlns:a16="http://schemas.microsoft.com/office/drawing/2014/main" id="{F2C2E224-3D14-474D-9FF4-EC2B7FAB8F6B}"/>
              </a:ext>
            </a:extLst>
          </p:cNvPr>
          <p:cNvSpPr txBox="1">
            <a:spLocks/>
          </p:cNvSpPr>
          <p:nvPr userDrawn="1"/>
        </p:nvSpPr>
        <p:spPr>
          <a:xfrm>
            <a:off x="628650" y="0"/>
            <a:ext cx="3481126" cy="792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400" b="1" i="0" kern="1200">
                <a:solidFill>
                  <a:srgbClr val="595959"/>
                </a:solidFill>
                <a:latin typeface="Microsoft YaHei" panose="020B0503020204020204" pitchFamily="34" charset="-122"/>
                <a:ea typeface="Microsoft YaHei" panose="020B0503020204020204" pitchFamily="34" charset="-122"/>
                <a:cs typeface="+mj-cs"/>
              </a:defRPr>
            </a:lvl1pPr>
          </a:lstStyle>
          <a:p>
            <a:r>
              <a:rPr lang="zh-CN" altLang="en-US" dirty="0"/>
              <a:t>提问</a:t>
            </a:r>
            <a:endParaRPr lang="en-US" dirty="0"/>
          </a:p>
        </p:txBody>
      </p:sp>
      <p:grpSp>
        <p:nvGrpSpPr>
          <p:cNvPr id="7" name="组合 6">
            <a:extLst>
              <a:ext uri="{FF2B5EF4-FFF2-40B4-BE49-F238E27FC236}">
                <a16:creationId xmlns:a16="http://schemas.microsoft.com/office/drawing/2014/main" id="{4F858777-89D0-CA45-985D-F322B2B10D43}"/>
              </a:ext>
            </a:extLst>
          </p:cNvPr>
          <p:cNvGrpSpPr/>
          <p:nvPr userDrawn="1"/>
        </p:nvGrpSpPr>
        <p:grpSpPr>
          <a:xfrm>
            <a:off x="22225" y="1511300"/>
            <a:ext cx="3829050" cy="1552575"/>
            <a:chOff x="22225" y="1511300"/>
            <a:chExt cx="3829050" cy="1552575"/>
          </a:xfrm>
        </p:grpSpPr>
        <p:sp>
          <p:nvSpPr>
            <p:cNvPr id="15" name="矩形 14">
              <a:extLst>
                <a:ext uri="{FF2B5EF4-FFF2-40B4-BE49-F238E27FC236}">
                  <a16:creationId xmlns:a16="http://schemas.microsoft.com/office/drawing/2014/main" id="{034B081D-D198-BE4D-9290-E44DAAB6917B}"/>
                </a:ext>
              </a:extLst>
            </p:cNvPr>
            <p:cNvSpPr/>
            <p:nvPr userDrawn="1"/>
          </p:nvSpPr>
          <p:spPr>
            <a:xfrm rot="2700000">
              <a:off x="1363663" y="1519238"/>
              <a:ext cx="1544637" cy="1544637"/>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a:extLst>
                <a:ext uri="{FF2B5EF4-FFF2-40B4-BE49-F238E27FC236}">
                  <a16:creationId xmlns:a16="http://schemas.microsoft.com/office/drawing/2014/main" id="{B3D8EE74-B9A0-D64C-8D57-8BAB45469A52}"/>
                </a:ext>
              </a:extLst>
            </p:cNvPr>
            <p:cNvSpPr/>
            <p:nvPr userDrawn="1"/>
          </p:nvSpPr>
          <p:spPr>
            <a:xfrm rot="2700000">
              <a:off x="1147763" y="1511300"/>
              <a:ext cx="1544638" cy="1544637"/>
            </a:xfrm>
            <a:prstGeom prst="rect">
              <a:avLst/>
            </a:prstGeom>
            <a:solidFill>
              <a:srgbClr val="0070C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标题占位符 1">
              <a:extLst>
                <a:ext uri="{FF2B5EF4-FFF2-40B4-BE49-F238E27FC236}">
                  <a16:creationId xmlns:a16="http://schemas.microsoft.com/office/drawing/2014/main" id="{EBC671AF-622D-4C4E-8938-6AF9E147A7B3}"/>
                </a:ext>
              </a:extLst>
            </p:cNvPr>
            <p:cNvSpPr txBox="1">
              <a:spLocks noChangeArrowheads="1"/>
            </p:cNvSpPr>
            <p:nvPr userDrawn="1"/>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600">
                  <a:solidFill>
                    <a:schemeClr val="bg1"/>
                  </a:solidFill>
                  <a:latin typeface="微软雅黑" panose="020B0503020204020204" pitchFamily="34" charset="-122"/>
                  <a:ea typeface="微软雅黑" panose="020B0503020204020204" pitchFamily="34" charset="-122"/>
                </a:rPr>
                <a:t>提问</a:t>
              </a:r>
              <a:endParaRPr lang="en-US" altLang="zh-CN" sz="3600">
                <a:solidFill>
                  <a:schemeClr val="bg1"/>
                </a:solidFill>
                <a:latin typeface="微软雅黑" panose="020B0503020204020204" pitchFamily="34" charset="-122"/>
                <a:ea typeface="微软雅黑" panose="020B0503020204020204" pitchFamily="34" charset="-122"/>
              </a:endParaRPr>
            </a:p>
          </p:txBody>
        </p:sp>
      </p:grpSp>
      <p:sp>
        <p:nvSpPr>
          <p:cNvPr id="13" name="Title 1"/>
          <p:cNvSpPr>
            <a:spLocks noGrp="1"/>
          </p:cNvSpPr>
          <p:nvPr>
            <p:ph type="title"/>
          </p:nvPr>
        </p:nvSpPr>
        <p:spPr>
          <a:xfrm>
            <a:off x="3779838" y="1296000"/>
            <a:ext cx="3615191" cy="338400"/>
          </a:xfrm>
        </p:spPr>
        <p:txBody>
          <a:bodyPr>
            <a:normAutofit/>
          </a:bodyPr>
          <a:lstStyle>
            <a:lvl1pPr>
              <a:defRPr sz="1600">
                <a:solidFill>
                  <a:schemeClr val="tx1">
                    <a:lumMod val="75000"/>
                    <a:lumOff val="25000"/>
                  </a:schemeClr>
                </a:solidFill>
              </a:defRPr>
            </a:lvl1pPr>
          </a:lstStyle>
          <a:p>
            <a:r>
              <a:rPr lang="zh-CN" altLang="en-US"/>
              <a:t>单击此处编辑母版标题样式</a:t>
            </a:r>
            <a:endParaRPr lang="en-US" dirty="0"/>
          </a:p>
        </p:txBody>
      </p:sp>
      <p:sp>
        <p:nvSpPr>
          <p:cNvPr id="14" name="Content Placeholder 2"/>
          <p:cNvSpPr>
            <a:spLocks noGrp="1"/>
          </p:cNvSpPr>
          <p:nvPr>
            <p:ph idx="1" hasCustomPrompt="1"/>
          </p:nvPr>
        </p:nvSpPr>
        <p:spPr>
          <a:xfrm>
            <a:off x="3779838" y="1641601"/>
            <a:ext cx="3615191" cy="2076290"/>
          </a:xfrm>
          <a:prstGeom prst="rect">
            <a:avLst/>
          </a:prstGeom>
        </p:spPr>
        <p:txBody>
          <a:bodyPr>
            <a:normAutofit/>
          </a:bodyPr>
          <a:lstStyle>
            <a:lvl1pPr marL="268288" marR="0" indent="-268288" algn="l" defTabSz="685800" rtl="0" eaLnBrk="1" fontAlgn="auto" latinLnBrk="0" hangingPunct="1">
              <a:lnSpc>
                <a:spcPct val="200000"/>
              </a:lnSpc>
              <a:spcBef>
                <a:spcPts val="0"/>
              </a:spcBef>
              <a:spcAft>
                <a:spcPts val="0"/>
              </a:spcAft>
              <a:buClrTx/>
              <a:buSzTx/>
              <a:buFont typeface="+mj-lt"/>
              <a:buAutoNum type="arabicPeriod"/>
              <a:tabLst/>
              <a:defRPr sz="1050" b="0" i="0">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lvl="0"/>
            <a:endParaRPr lang="en-US" dirty="0"/>
          </a:p>
        </p:txBody>
      </p:sp>
    </p:spTree>
    <p:extLst>
      <p:ext uri="{BB962C8B-B14F-4D97-AF65-F5344CB8AC3E}">
        <p14:creationId xmlns:p14="http://schemas.microsoft.com/office/powerpoint/2010/main" val="75206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sp>
        <p:nvSpPr>
          <p:cNvPr id="8" name="Title 1">
            <a:extLst>
              <a:ext uri="{FF2B5EF4-FFF2-40B4-BE49-F238E27FC236}">
                <a16:creationId xmlns:a16="http://schemas.microsoft.com/office/drawing/2014/main" id="{F2C2E224-3D14-474D-9FF4-EC2B7FAB8F6B}"/>
              </a:ext>
            </a:extLst>
          </p:cNvPr>
          <p:cNvSpPr txBox="1">
            <a:spLocks/>
          </p:cNvSpPr>
          <p:nvPr userDrawn="1"/>
        </p:nvSpPr>
        <p:spPr>
          <a:xfrm>
            <a:off x="628650" y="0"/>
            <a:ext cx="3481126" cy="792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400" b="1" i="0" kern="1200">
                <a:solidFill>
                  <a:srgbClr val="595959"/>
                </a:solidFill>
                <a:latin typeface="Microsoft YaHei" panose="020B0503020204020204" pitchFamily="34" charset="-122"/>
                <a:ea typeface="Microsoft YaHei" panose="020B0503020204020204" pitchFamily="34" charset="-122"/>
                <a:cs typeface="+mj-cs"/>
              </a:defRPr>
            </a:lvl1pPr>
          </a:lstStyle>
          <a:p>
            <a:r>
              <a:rPr lang="zh-CN" altLang="en-US" dirty="0"/>
              <a:t>总结</a:t>
            </a:r>
            <a:endParaRPr lang="en-US" dirty="0"/>
          </a:p>
        </p:txBody>
      </p:sp>
      <p:grpSp>
        <p:nvGrpSpPr>
          <p:cNvPr id="9" name="组合 8">
            <a:extLst>
              <a:ext uri="{FF2B5EF4-FFF2-40B4-BE49-F238E27FC236}">
                <a16:creationId xmlns:a16="http://schemas.microsoft.com/office/drawing/2014/main" id="{BF4D36CB-7948-8A43-BEC6-FE11C6768C3A}"/>
              </a:ext>
            </a:extLst>
          </p:cNvPr>
          <p:cNvGrpSpPr/>
          <p:nvPr userDrawn="1"/>
        </p:nvGrpSpPr>
        <p:grpSpPr>
          <a:xfrm>
            <a:off x="22225" y="1511300"/>
            <a:ext cx="3829050" cy="1552575"/>
            <a:chOff x="22225" y="1511300"/>
            <a:chExt cx="3829050" cy="1552575"/>
          </a:xfrm>
        </p:grpSpPr>
        <p:sp>
          <p:nvSpPr>
            <p:cNvPr id="12" name="矩形 11">
              <a:extLst>
                <a:ext uri="{FF2B5EF4-FFF2-40B4-BE49-F238E27FC236}">
                  <a16:creationId xmlns:a16="http://schemas.microsoft.com/office/drawing/2014/main" id="{DBB4D818-38DC-D342-B275-9AF0D42D7AF3}"/>
                </a:ext>
              </a:extLst>
            </p:cNvPr>
            <p:cNvSpPr/>
            <p:nvPr userDrawn="1"/>
          </p:nvSpPr>
          <p:spPr>
            <a:xfrm rot="2700000">
              <a:off x="1363663" y="1519238"/>
              <a:ext cx="1544637" cy="154463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13" name="矩形 12">
              <a:extLst>
                <a:ext uri="{FF2B5EF4-FFF2-40B4-BE49-F238E27FC236}">
                  <a16:creationId xmlns:a16="http://schemas.microsoft.com/office/drawing/2014/main" id="{2DEA23D5-F619-E94B-8AD5-EBA758C32228}"/>
                </a:ext>
              </a:extLst>
            </p:cNvPr>
            <p:cNvSpPr/>
            <p:nvPr userDrawn="1"/>
          </p:nvSpPr>
          <p:spPr>
            <a:xfrm rot="2700000">
              <a:off x="1147763" y="1511300"/>
              <a:ext cx="1544638" cy="1544637"/>
            </a:xfrm>
            <a:prstGeom prst="rect">
              <a:avLst/>
            </a:prstGeom>
            <a:solidFill>
              <a:schemeClr val="tx1">
                <a:lumMod val="75000"/>
                <a:lumOff val="2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14" name="标题占位符 1">
              <a:extLst>
                <a:ext uri="{FF2B5EF4-FFF2-40B4-BE49-F238E27FC236}">
                  <a16:creationId xmlns:a16="http://schemas.microsoft.com/office/drawing/2014/main" id="{74ABD284-18D2-104F-9B14-F6088132AE75}"/>
                </a:ext>
              </a:extLst>
            </p:cNvPr>
            <p:cNvSpPr txBox="1">
              <a:spLocks noChangeArrowheads="1"/>
            </p:cNvSpPr>
            <p:nvPr userDrawn="1"/>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总结</a:t>
              </a:r>
              <a:endParaRPr lang="zh-TW" altLang="zh-CN" sz="3600" kern="0" dirty="0">
                <a:solidFill>
                  <a:schemeClr val="bg1"/>
                </a:solidFill>
                <a:latin typeface="微软雅黑" pitchFamily="34" charset="-122"/>
                <a:ea typeface="微软雅黑" pitchFamily="34" charset="-122"/>
              </a:endParaRPr>
            </a:p>
          </p:txBody>
        </p:sp>
      </p:grpSp>
      <p:sp>
        <p:nvSpPr>
          <p:cNvPr id="16" name="Title 1"/>
          <p:cNvSpPr>
            <a:spLocks noGrp="1"/>
          </p:cNvSpPr>
          <p:nvPr>
            <p:ph type="title"/>
          </p:nvPr>
        </p:nvSpPr>
        <p:spPr>
          <a:xfrm>
            <a:off x="3779838" y="1296000"/>
            <a:ext cx="3615191" cy="338400"/>
          </a:xfrm>
        </p:spPr>
        <p:txBody>
          <a:bodyPr>
            <a:normAutofit/>
          </a:bodyPr>
          <a:lstStyle>
            <a:lvl1pPr>
              <a:defRPr sz="1600">
                <a:solidFill>
                  <a:schemeClr val="tx1">
                    <a:lumMod val="75000"/>
                    <a:lumOff val="25000"/>
                  </a:schemeClr>
                </a:solidFill>
              </a:defRPr>
            </a:lvl1pPr>
          </a:lstStyle>
          <a:p>
            <a:r>
              <a:rPr lang="zh-CN" altLang="en-US"/>
              <a:t>单击此处编辑母版标题样式</a:t>
            </a:r>
            <a:endParaRPr lang="en-US" dirty="0"/>
          </a:p>
        </p:txBody>
      </p:sp>
      <p:sp>
        <p:nvSpPr>
          <p:cNvPr id="17" name="Content Placeholder 2"/>
          <p:cNvSpPr>
            <a:spLocks noGrp="1"/>
          </p:cNvSpPr>
          <p:nvPr>
            <p:ph idx="1" hasCustomPrompt="1"/>
          </p:nvPr>
        </p:nvSpPr>
        <p:spPr>
          <a:xfrm>
            <a:off x="3779838" y="1641601"/>
            <a:ext cx="3615191" cy="2076290"/>
          </a:xfrm>
          <a:prstGeom prst="rect">
            <a:avLst/>
          </a:prstGeom>
        </p:spPr>
        <p:txBody>
          <a:bodyPr>
            <a:normAutofit/>
          </a:bodyPr>
          <a:lstStyle>
            <a:lvl1pPr marL="268288" marR="0" indent="-268288" algn="l" defTabSz="685800" rtl="0" eaLnBrk="1" fontAlgn="auto" latinLnBrk="0" hangingPunct="1">
              <a:lnSpc>
                <a:spcPct val="200000"/>
              </a:lnSpc>
              <a:spcBef>
                <a:spcPts val="0"/>
              </a:spcBef>
              <a:spcAft>
                <a:spcPts val="0"/>
              </a:spcAft>
              <a:buClrTx/>
              <a:buSzTx/>
              <a:buFont typeface="+mj-lt"/>
              <a:buAutoNum type="arabicPeriod"/>
              <a:tabLst/>
              <a:defRPr sz="1050" b="0" i="0">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lvl="0"/>
            <a:endParaRPr lang="en-US" dirty="0"/>
          </a:p>
        </p:txBody>
      </p:sp>
    </p:spTree>
    <p:extLst>
      <p:ext uri="{BB962C8B-B14F-4D97-AF65-F5344CB8AC3E}">
        <p14:creationId xmlns:p14="http://schemas.microsoft.com/office/powerpoint/2010/main" val="150544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83DD52C-B404-BF47-BB80-8EF8EEEE07AF}"/>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日期占位符 2">
            <a:extLst>
              <a:ext uri="{FF2B5EF4-FFF2-40B4-BE49-F238E27FC236}">
                <a16:creationId xmlns:a16="http://schemas.microsoft.com/office/drawing/2014/main" id="{DAFC2585-B941-E14A-ADF0-46976E61DB43}"/>
              </a:ext>
            </a:extLst>
          </p:cNvPr>
          <p:cNvSpPr>
            <a:spLocks noGrp="1"/>
          </p:cNvSpPr>
          <p:nvPr>
            <p:ph type="dt" sz="half" idx="10"/>
          </p:nvPr>
        </p:nvSpPr>
        <p:spPr/>
        <p:txBody>
          <a:bodyPr/>
          <a:lstStyle/>
          <a:p>
            <a:fld id="{59C60F8F-4E1E-ED4E-893F-DC034FAFF654}" type="datetimeFigureOut">
              <a:t>2023/1/16</a:t>
            </a:fld>
            <a:endParaRPr kumimoji="1" lang="zh-CN" altLang="en-US"/>
          </a:p>
        </p:txBody>
      </p:sp>
      <p:sp>
        <p:nvSpPr>
          <p:cNvPr id="4" name="页脚占位符 3">
            <a:extLst>
              <a:ext uri="{FF2B5EF4-FFF2-40B4-BE49-F238E27FC236}">
                <a16:creationId xmlns:a16="http://schemas.microsoft.com/office/drawing/2014/main" id="{68C30C1D-CFC9-184F-A258-E2F2B5FB5D9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66D04F0-C18E-854A-8647-E4E1C57D50F0}"/>
              </a:ext>
            </a:extLst>
          </p:cNvPr>
          <p:cNvSpPr>
            <a:spLocks noGrp="1"/>
          </p:cNvSpPr>
          <p:nvPr>
            <p:ph type="sldNum" sz="quarter" idx="12"/>
          </p:nvPr>
        </p:nvSpPr>
        <p:spPr/>
        <p:txBody>
          <a:bodyPr/>
          <a:lstStyle/>
          <a:p>
            <a:fld id="{8DA768C9-4B7F-1440-B58A-1973EF2CC51E}" type="slidenum">
              <a:t>‹#›</a:t>
            </a:fld>
            <a:endParaRPr kumimoji="1" lang="zh-CN" altLang="en-US"/>
          </a:p>
        </p:txBody>
      </p:sp>
      <p:grpSp>
        <p:nvGrpSpPr>
          <p:cNvPr id="6" name="组合 9">
            <a:extLst>
              <a:ext uri="{FF2B5EF4-FFF2-40B4-BE49-F238E27FC236}">
                <a16:creationId xmlns:a16="http://schemas.microsoft.com/office/drawing/2014/main" id="{1804CE73-8F98-DC4D-9BAD-2C3781302A2A}"/>
              </a:ext>
            </a:extLst>
          </p:cNvPr>
          <p:cNvGrpSpPr>
            <a:grpSpLocks/>
          </p:cNvGrpSpPr>
          <p:nvPr userDrawn="1"/>
        </p:nvGrpSpPr>
        <p:grpSpPr bwMode="auto">
          <a:xfrm>
            <a:off x="1944688" y="1817688"/>
            <a:ext cx="5148262" cy="787400"/>
            <a:chOff x="1944836" y="1767215"/>
            <a:chExt cx="5147444" cy="787423"/>
          </a:xfrm>
        </p:grpSpPr>
        <p:pic>
          <p:nvPicPr>
            <p:cNvPr id="7" name="图片 5">
              <a:extLst>
                <a:ext uri="{FF2B5EF4-FFF2-40B4-BE49-F238E27FC236}">
                  <a16:creationId xmlns:a16="http://schemas.microsoft.com/office/drawing/2014/main" id="{6931AAE1-2BE5-444F-9595-F999E7D1FF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1020" y="1767215"/>
              <a:ext cx="1907084" cy="787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8">
              <a:extLst>
                <a:ext uri="{FF2B5EF4-FFF2-40B4-BE49-F238E27FC236}">
                  <a16:creationId xmlns:a16="http://schemas.microsoft.com/office/drawing/2014/main" id="{DC145185-6196-0B4C-8A24-8502D433216D}"/>
                </a:ext>
              </a:extLst>
            </p:cNvPr>
            <p:cNvCxnSpPr/>
            <p:nvPr/>
          </p:nvCxnSpPr>
          <p:spPr>
            <a:xfrm>
              <a:off x="1944836"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9">
              <a:extLst>
                <a:ext uri="{FF2B5EF4-FFF2-40B4-BE49-F238E27FC236}">
                  <a16:creationId xmlns:a16="http://schemas.microsoft.com/office/drawing/2014/main" id="{B0FA540D-C487-184F-BEB7-8BDB28F49258}"/>
                </a:ext>
              </a:extLst>
            </p:cNvPr>
            <p:cNvCxnSpPr/>
            <p:nvPr/>
          </p:nvCxnSpPr>
          <p:spPr>
            <a:xfrm>
              <a:off x="5436781" y="2211728"/>
              <a:ext cx="16554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783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92000" y="1333500"/>
            <a:ext cx="4991100" cy="2498725"/>
          </a:xfrm>
          <a:prstGeom prst="rect">
            <a:avLst/>
          </a:prstGeom>
        </p:spPr>
        <p:txBody>
          <a:bodyPr>
            <a:normAutofit/>
          </a:bodyPr>
          <a:lstStyle>
            <a:lvl1pPr marL="268288" indent="-268288">
              <a:lnSpc>
                <a:spcPct val="200000"/>
              </a:lnSpc>
              <a:spcBef>
                <a:spcPts val="0"/>
              </a:spcBef>
              <a:buFont typeface="Wingdings" pitchFamily="2" charset="2"/>
              <a:buChar char="u"/>
              <a:defRPr sz="1400" b="0" i="0">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pPr lvl="0"/>
            <a:r>
              <a:rPr lang="zh-CN" altLang="en-US"/>
              <a:t>微软雅黑</a:t>
            </a:r>
            <a:r>
              <a:rPr lang="en-US" altLang="zh-CN"/>
              <a:t>14</a:t>
            </a:r>
          </a:p>
          <a:p>
            <a:pPr lvl="0"/>
            <a:r>
              <a:rPr lang="zh-CN" altLang="en-US"/>
              <a:t>微软雅黑</a:t>
            </a:r>
            <a:r>
              <a:rPr lang="en-US" altLang="zh-CN"/>
              <a:t>14</a:t>
            </a:r>
          </a:p>
          <a:p>
            <a:pPr lvl="0"/>
            <a:r>
              <a:rPr lang="zh-CN" altLang="en-US"/>
              <a:t>编辑母版文本样式
编辑模板文本样式</a:t>
            </a:r>
            <a:endParaRPr lang="en-US" dirty="0"/>
          </a:p>
        </p:txBody>
      </p:sp>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sp>
        <p:nvSpPr>
          <p:cNvPr id="15" name="矩形 14">
            <a:extLst>
              <a:ext uri="{FF2B5EF4-FFF2-40B4-BE49-F238E27FC236}">
                <a16:creationId xmlns:a16="http://schemas.microsoft.com/office/drawing/2014/main" id="{DD682F4C-667C-D54B-BB11-F74E3790836B}"/>
              </a:ext>
            </a:extLst>
          </p:cNvPr>
          <p:cNvSpPr/>
          <p:nvPr userDrawn="1"/>
        </p:nvSpPr>
        <p:spPr>
          <a:xfrm>
            <a:off x="331596" y="130629"/>
            <a:ext cx="411982" cy="46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MH_Others_1">
            <a:extLst>
              <a:ext uri="{FF2B5EF4-FFF2-40B4-BE49-F238E27FC236}">
                <a16:creationId xmlns:a16="http://schemas.microsoft.com/office/drawing/2014/main" id="{72715AEE-6A50-5749-989F-A9C2D657A23A}"/>
              </a:ext>
            </a:extLst>
          </p:cNvPr>
          <p:cNvSpPr txBox="1">
            <a:spLocks noChangeArrowheads="1"/>
          </p:cNvSpPr>
          <p:nvPr userDrawn="1">
            <p:custDataLst>
              <p:tags r:id="rId1"/>
            </p:custDataLst>
          </p:nvPr>
        </p:nvSpPr>
        <p:spPr bwMode="auto">
          <a:xfrm>
            <a:off x="1958975" y="1917700"/>
            <a:ext cx="644525"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68580" tIns="34290" rIns="68580" bIns="342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FF0000"/>
                </a:solidFill>
                <a:latin typeface="微软雅黑" panose="020B0503020204020204" pitchFamily="34" charset="-122"/>
                <a:ea typeface="微软雅黑" panose="020B0503020204020204" pitchFamily="34" charset="-122"/>
              </a:rPr>
              <a:t>Contents</a:t>
            </a:r>
          </a:p>
        </p:txBody>
      </p:sp>
      <p:sp>
        <p:nvSpPr>
          <p:cNvPr id="13" name="MH_Others_2">
            <a:extLst>
              <a:ext uri="{FF2B5EF4-FFF2-40B4-BE49-F238E27FC236}">
                <a16:creationId xmlns:a16="http://schemas.microsoft.com/office/drawing/2014/main" id="{65938A8A-B8AD-8E4E-BB39-00326B9C7DB7}"/>
              </a:ext>
            </a:extLst>
          </p:cNvPr>
          <p:cNvSpPr>
            <a:spLocks noChangeArrowheads="1"/>
          </p:cNvSpPr>
          <p:nvPr userDrawn="1">
            <p:custDataLst>
              <p:tags r:id="rId2"/>
            </p:custDataLst>
          </p:nvPr>
        </p:nvSpPr>
        <p:spPr bwMode="auto">
          <a:xfrm>
            <a:off x="1698625" y="915988"/>
            <a:ext cx="936625" cy="935037"/>
          </a:xfrm>
          <a:prstGeom prst="ellipse">
            <a:avLst/>
          </a:prstGeom>
          <a:solidFill>
            <a:schemeClr val="tx1">
              <a:lumMod val="75000"/>
              <a:lumOff val="25000"/>
            </a:schemeClr>
          </a:solidFill>
          <a:ln w="0">
            <a:solidFill>
              <a:srgbClr val="FFFFFF">
                <a:alpha val="49000"/>
              </a:srgbClr>
            </a:solidFill>
          </a:ln>
        </p:spPr>
        <p:txBody>
          <a:bodyPr lIns="68580" tIns="34290" rIns="68580" bIns="13500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ts val="7000"/>
              </a:lnSpc>
              <a:spcBef>
                <a:spcPct val="0"/>
              </a:spcBef>
              <a:buFont typeface="Arial" panose="020B0604020202020204" pitchFamily="34" charset="0"/>
              <a:buNone/>
              <a:defRPr/>
            </a:pPr>
            <a:r>
              <a:rPr lang="zh-CN" altLang="en-US" sz="4400" b="1" dirty="0">
                <a:solidFill>
                  <a:srgbClr val="FFFFFF"/>
                </a:solidFill>
                <a:latin typeface="微软雅黑" panose="020B0503020204020204" pitchFamily="34" charset="-122"/>
                <a:ea typeface="微软雅黑" panose="020B0503020204020204" pitchFamily="34" charset="-122"/>
              </a:rPr>
              <a:t>目</a:t>
            </a:r>
          </a:p>
        </p:txBody>
      </p:sp>
      <p:sp>
        <p:nvSpPr>
          <p:cNvPr id="14" name="MH_Others_3">
            <a:extLst>
              <a:ext uri="{FF2B5EF4-FFF2-40B4-BE49-F238E27FC236}">
                <a16:creationId xmlns:a16="http://schemas.microsoft.com/office/drawing/2014/main" id="{070C6E62-7518-5C49-BBC6-C8134646B671}"/>
              </a:ext>
            </a:extLst>
          </p:cNvPr>
          <p:cNvSpPr>
            <a:spLocks noChangeArrowheads="1"/>
          </p:cNvSpPr>
          <p:nvPr userDrawn="1">
            <p:custDataLst>
              <p:tags r:id="rId3"/>
            </p:custDataLst>
          </p:nvPr>
        </p:nvSpPr>
        <p:spPr bwMode="auto">
          <a:xfrm>
            <a:off x="1331640" y="1759696"/>
            <a:ext cx="734366" cy="734366"/>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 typeface="Arial" panose="020B0604020202020204" pitchFamily="34" charset="0"/>
              <a:buNone/>
              <a:defRPr/>
            </a:pPr>
            <a:r>
              <a:rPr lang="zh-CN" altLang="en-US" sz="4400" b="1" dirty="0">
                <a:ln w="3175">
                  <a:solidFill>
                    <a:srgbClr val="FFFFFF"/>
                  </a:solidFill>
                </a:ln>
                <a:solidFill>
                  <a:schemeClr val="tx1">
                    <a:lumMod val="85000"/>
                    <a:lumOff val="15000"/>
                  </a:schemeClr>
                </a:solidFill>
                <a:latin typeface="微软雅黑" panose="020B0503020204020204" pitchFamily="34" charset="-122"/>
                <a:ea typeface="微软雅黑" panose="020B0503020204020204" pitchFamily="34" charset="-122"/>
              </a:rPr>
              <a:t>录</a:t>
            </a:r>
          </a:p>
        </p:txBody>
      </p:sp>
    </p:spTree>
    <p:extLst>
      <p:ext uri="{BB962C8B-B14F-4D97-AF65-F5344CB8AC3E}">
        <p14:creationId xmlns:p14="http://schemas.microsoft.com/office/powerpoint/2010/main" val="2795326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cxnSp>
        <p:nvCxnSpPr>
          <p:cNvPr id="7" name="直接连接符 2">
            <a:extLst>
              <a:ext uri="{FF2B5EF4-FFF2-40B4-BE49-F238E27FC236}">
                <a16:creationId xmlns:a16="http://schemas.microsoft.com/office/drawing/2014/main" id="{11E7252F-A8D3-E941-9C5A-6C263EF87250}"/>
              </a:ext>
            </a:extLst>
          </p:cNvPr>
          <p:cNvCxnSpPr/>
          <p:nvPr userDrawn="1"/>
        </p:nvCxnSpPr>
        <p:spPr>
          <a:xfrm>
            <a:off x="3348038" y="1384300"/>
            <a:ext cx="0" cy="24479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2131EEFB-D5FF-5040-BCC4-3280AAC636CB}"/>
              </a:ext>
            </a:extLst>
          </p:cNvPr>
          <p:cNvSpPr/>
          <p:nvPr userDrawn="1"/>
        </p:nvSpPr>
        <p:spPr>
          <a:xfrm>
            <a:off x="3311525" y="1347788"/>
            <a:ext cx="73025" cy="71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a:extLst>
              <a:ext uri="{FF2B5EF4-FFF2-40B4-BE49-F238E27FC236}">
                <a16:creationId xmlns:a16="http://schemas.microsoft.com/office/drawing/2014/main" id="{A1B152C0-C47D-C141-B1F2-E6EC32BA0B68}"/>
              </a:ext>
            </a:extLst>
          </p:cNvPr>
          <p:cNvSpPr/>
          <p:nvPr userDrawn="1"/>
        </p:nvSpPr>
        <p:spPr>
          <a:xfrm>
            <a:off x="3311525" y="3832225"/>
            <a:ext cx="73025"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标题占位符 1">
            <a:extLst>
              <a:ext uri="{FF2B5EF4-FFF2-40B4-BE49-F238E27FC236}">
                <a16:creationId xmlns:a16="http://schemas.microsoft.com/office/drawing/2014/main" id="{588DAD18-F319-FA49-AE3B-1F7728284F6C}"/>
              </a:ext>
            </a:extLst>
          </p:cNvPr>
          <p:cNvSpPr txBox="1">
            <a:spLocks noChangeArrowheads="1"/>
          </p:cNvSpPr>
          <p:nvPr userDrawn="1"/>
        </p:nvSpPr>
        <p:spPr bwMode="auto">
          <a:xfrm>
            <a:off x="1042988" y="1924050"/>
            <a:ext cx="17208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pPr>
            <a:r>
              <a:rPr lang="zh-CN" altLang="en-US" sz="3200" b="1">
                <a:solidFill>
                  <a:srgbClr val="262626"/>
                </a:solidFill>
                <a:latin typeface="微软雅黑" panose="020B0503020204020204" pitchFamily="34" charset="-122"/>
                <a:ea typeface="微软雅黑" panose="020B0503020204020204" pitchFamily="34" charset="-122"/>
              </a:rPr>
              <a:t>目标</a:t>
            </a:r>
            <a:endParaRPr lang="zh-TW" altLang="zh-CN" sz="3200" b="1">
              <a:solidFill>
                <a:srgbClr val="262626"/>
              </a:solidFill>
              <a:latin typeface="微软雅黑" panose="020B0503020204020204" pitchFamily="34" charset="-122"/>
              <a:ea typeface="微软雅黑" panose="020B0503020204020204" pitchFamily="34" charset="-122"/>
            </a:endParaRPr>
          </a:p>
        </p:txBody>
      </p:sp>
      <p:sp>
        <p:nvSpPr>
          <p:cNvPr id="11" name="标题占位符 1">
            <a:extLst>
              <a:ext uri="{FF2B5EF4-FFF2-40B4-BE49-F238E27FC236}">
                <a16:creationId xmlns:a16="http://schemas.microsoft.com/office/drawing/2014/main" id="{2BCD6A77-C347-3B48-B96F-5C802B4315CB}"/>
              </a:ext>
            </a:extLst>
          </p:cNvPr>
          <p:cNvSpPr txBox="1">
            <a:spLocks noChangeArrowheads="1"/>
          </p:cNvSpPr>
          <p:nvPr userDrawn="1"/>
        </p:nvSpPr>
        <p:spPr bwMode="auto">
          <a:xfrm>
            <a:off x="1258888" y="2573338"/>
            <a:ext cx="21161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defRPr/>
            </a:pPr>
            <a:r>
              <a:rPr lang="en-US" altLang="zh-CN" sz="2400" b="1" kern="0" dirty="0">
                <a:solidFill>
                  <a:srgbClr val="FF0000"/>
                </a:solidFill>
                <a:latin typeface="微软雅黑" pitchFamily="34" charset="-122"/>
                <a:ea typeface="微软雅黑" pitchFamily="34" charset="-122"/>
              </a:rPr>
              <a:t>TARGET</a:t>
            </a:r>
            <a:endParaRPr lang="zh-TW" altLang="zh-CN" sz="2400" b="1" kern="0" dirty="0">
              <a:solidFill>
                <a:srgbClr val="FF0000"/>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DD682F4C-667C-D54B-BB11-F74E3790836B}"/>
              </a:ext>
            </a:extLst>
          </p:cNvPr>
          <p:cNvSpPr/>
          <p:nvPr userDrawn="1"/>
        </p:nvSpPr>
        <p:spPr>
          <a:xfrm>
            <a:off x="331596" y="130629"/>
            <a:ext cx="411982" cy="46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Content Placeholder 2"/>
          <p:cNvSpPr>
            <a:spLocks noGrp="1"/>
          </p:cNvSpPr>
          <p:nvPr>
            <p:ph idx="13" hasCustomPrompt="1"/>
          </p:nvPr>
        </p:nvSpPr>
        <p:spPr>
          <a:xfrm>
            <a:off x="3789537" y="1449613"/>
            <a:ext cx="4527149" cy="2258786"/>
          </a:xfrm>
          <a:prstGeom prst="rect">
            <a:avLst/>
          </a:prstGeom>
        </p:spPr>
        <p:txBody>
          <a:bodyPr>
            <a:normAutofit/>
          </a:bodyPr>
          <a:lstStyle>
            <a:lvl1pPr marL="268288" indent="-268288">
              <a:lnSpc>
                <a:spcPct val="200000"/>
              </a:lnSpc>
              <a:spcBef>
                <a:spcPts val="0"/>
              </a:spcBef>
              <a:buFont typeface="Wingdings" pitchFamily="2" charset="2"/>
              <a:buChar char="u"/>
              <a:defRPr sz="1400" b="0" i="0">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pPr lvl="0"/>
            <a:r>
              <a:rPr lang="zh-CN" altLang="en-US"/>
              <a:t>微软雅黑</a:t>
            </a:r>
            <a:r>
              <a:rPr lang="en-US" altLang="zh-CN"/>
              <a:t>14</a:t>
            </a:r>
          </a:p>
          <a:p>
            <a:pPr lvl="0"/>
            <a:r>
              <a:rPr lang="zh-CN" altLang="en-US"/>
              <a:t>微软雅黑</a:t>
            </a:r>
            <a:r>
              <a:rPr lang="en-US" altLang="zh-CN"/>
              <a:t>14</a:t>
            </a:r>
          </a:p>
          <a:p>
            <a:pPr lvl="0"/>
            <a:r>
              <a:rPr lang="zh-CN" altLang="en-US"/>
              <a:t>编辑母版文本样式
编辑模板文本样式</a:t>
            </a:r>
            <a:endParaRPr lang="en-US" dirty="0"/>
          </a:p>
        </p:txBody>
      </p:sp>
    </p:spTree>
    <p:extLst>
      <p:ext uri="{BB962C8B-B14F-4D97-AF65-F5344CB8AC3E}">
        <p14:creationId xmlns:p14="http://schemas.microsoft.com/office/powerpoint/2010/main" val="45958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0"/>
            <a:ext cx="6708321" cy="792000"/>
          </a:xfrm>
        </p:spPr>
        <p:txBody>
          <a:bodyPr/>
          <a:lstStyle>
            <a:lvl1pPr>
              <a:defRPr>
                <a:solidFill>
                  <a:schemeClr val="tx1">
                    <a:lumMod val="65000"/>
                    <a:lumOff val="35000"/>
                  </a:schemeClr>
                </a:solidFill>
              </a:defRPr>
            </a:lvl1pPr>
          </a:lstStyle>
          <a:p>
            <a:r>
              <a:rPr lang="en-US" altLang="zh-CN"/>
              <a:t>1. </a:t>
            </a:r>
            <a:r>
              <a:rPr lang="zh-CN" altLang="en-US"/>
              <a:t>单</a:t>
            </a:r>
            <a:r>
              <a:rPr lang="zh-CN" altLang="en-US" dirty="0"/>
              <a:t>击此处编辑母版标题样式</a:t>
            </a:r>
            <a:endParaRPr lang="en-US" dirty="0"/>
          </a:p>
        </p:txBody>
      </p:sp>
      <p:sp>
        <p:nvSpPr>
          <p:cNvPr id="3" name="Content Placeholder 2"/>
          <p:cNvSpPr>
            <a:spLocks noGrp="1"/>
          </p:cNvSpPr>
          <p:nvPr>
            <p:ph idx="1" hasCustomPrompt="1"/>
          </p:nvPr>
        </p:nvSpPr>
        <p:spPr>
          <a:xfrm>
            <a:off x="848378" y="1214672"/>
            <a:ext cx="6488593"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800" b="1">
                <a:solidFill>
                  <a:schemeClr val="tx1">
                    <a:lumMod val="75000"/>
                    <a:lumOff val="25000"/>
                  </a:schemeClr>
                </a:solidFill>
                <a:latin typeface="微软雅黑" pitchFamily="34" charset="-122"/>
                <a:ea typeface="微软雅黑" pitchFamily="34" charset="-122"/>
              </a:defRPr>
            </a:lvl1pPr>
          </a:lstStyle>
          <a:p>
            <a:pPr lvl="0"/>
            <a:r>
              <a:rPr lang="en-US"/>
              <a:t>1.1 </a:t>
            </a:r>
            <a:r>
              <a:rPr lang="zh-CN" altLang="en-US"/>
              <a:t>二级标题</a:t>
            </a:r>
            <a:endParaRPr lang="en-US" dirty="0"/>
          </a:p>
        </p:txBody>
      </p:sp>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sp>
        <p:nvSpPr>
          <p:cNvPr id="10" name="Content Placeholder 2"/>
          <p:cNvSpPr>
            <a:spLocks noGrp="1"/>
          </p:cNvSpPr>
          <p:nvPr>
            <p:ph sz="half" idx="14" hasCustomPrompt="1"/>
          </p:nvPr>
        </p:nvSpPr>
        <p:spPr>
          <a:xfrm>
            <a:off x="848378" y="1763483"/>
            <a:ext cx="6488593" cy="1654630"/>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a:t>
            </a:r>
          </a:p>
          <a:p>
            <a:pPr lvl="0"/>
            <a:endParaRPr lang="en-US" dirty="0"/>
          </a:p>
        </p:txBody>
      </p:sp>
    </p:spTree>
    <p:extLst>
      <p:ext uri="{BB962C8B-B14F-4D97-AF65-F5344CB8AC3E}">
        <p14:creationId xmlns:p14="http://schemas.microsoft.com/office/powerpoint/2010/main" val="92545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0"/>
            <a:ext cx="6737350" cy="792000"/>
          </a:xfrm>
        </p:spPr>
        <p:txBody>
          <a:bodyPr/>
          <a:lstStyle>
            <a:lvl1pPr>
              <a:defRPr/>
            </a:lvl1pPr>
          </a:lstStyle>
          <a:p>
            <a:r>
              <a:rPr lang="en-US" altLang="zh-CN"/>
              <a:t>1. </a:t>
            </a:r>
            <a:r>
              <a:rPr lang="zh-CN" altLang="en-US"/>
              <a:t>单击此处编辑母版标题样式</a:t>
            </a:r>
          </a:p>
        </p:txBody>
      </p:sp>
      <p:sp>
        <p:nvSpPr>
          <p:cNvPr id="3" name="日期占位符 2"/>
          <p:cNvSpPr>
            <a:spLocks noGrp="1"/>
          </p:cNvSpPr>
          <p:nvPr>
            <p:ph type="dt" sz="half" idx="10"/>
          </p:nvPr>
        </p:nvSpPr>
        <p:spPr/>
        <p:txBody>
          <a:bodyPr/>
          <a:lstStyle/>
          <a:p>
            <a:fld id="{F31F57E1-EBC0-524C-9B6C-A0200F23BED1}" type="datetimeFigureOut">
              <a:rPr lang="en-US" altLang="zh-CN" smtClean="0"/>
              <a:t>1/16/2023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837E4949-EF32-944B-A077-7870FB0FF53D}" type="slidenum">
              <a:rPr lang="en-US" altLang="zh-CN" smtClean="0"/>
              <a:t>‹#›</a:t>
            </a:fld>
            <a:endParaRPr kumimoji="1" lang="zh-CN" altLang="en-US"/>
          </a:p>
        </p:txBody>
      </p:sp>
      <p:sp>
        <p:nvSpPr>
          <p:cNvPr id="6" name="Content Placeholder 2"/>
          <p:cNvSpPr>
            <a:spLocks noGrp="1"/>
          </p:cNvSpPr>
          <p:nvPr>
            <p:ph idx="1" hasCustomPrompt="1"/>
          </p:nvPr>
        </p:nvSpPr>
        <p:spPr>
          <a:xfrm>
            <a:off x="848378" y="1214672"/>
            <a:ext cx="6517622"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800" b="1">
                <a:solidFill>
                  <a:schemeClr val="tx1">
                    <a:lumMod val="75000"/>
                    <a:lumOff val="25000"/>
                  </a:schemeClr>
                </a:solidFill>
                <a:latin typeface="微软雅黑" pitchFamily="34" charset="-122"/>
                <a:ea typeface="微软雅黑" pitchFamily="34" charset="-122"/>
              </a:defRPr>
            </a:lvl1pPr>
          </a:lstStyle>
          <a:p>
            <a:pPr lvl="0"/>
            <a:r>
              <a:rPr lang="en-US"/>
              <a:t>1.1 </a:t>
            </a:r>
            <a:r>
              <a:rPr lang="zh-CN" altLang="en-US"/>
              <a:t>二级标题</a:t>
            </a:r>
            <a:endParaRPr lang="en-US" dirty="0"/>
          </a:p>
        </p:txBody>
      </p:sp>
      <p:sp>
        <p:nvSpPr>
          <p:cNvPr id="7" name="Content Placeholder 2"/>
          <p:cNvSpPr>
            <a:spLocks noGrp="1"/>
          </p:cNvSpPr>
          <p:nvPr>
            <p:ph sz="half" idx="14" hasCustomPrompt="1"/>
          </p:nvPr>
        </p:nvSpPr>
        <p:spPr>
          <a:xfrm>
            <a:off x="848378" y="1763483"/>
            <a:ext cx="6517622" cy="914403"/>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号，此为正文内容，</a:t>
            </a:r>
            <a:endParaRPr lang="en-US" dirty="0"/>
          </a:p>
        </p:txBody>
      </p:sp>
      <p:sp>
        <p:nvSpPr>
          <p:cNvPr id="8" name="Content Placeholder 2"/>
          <p:cNvSpPr>
            <a:spLocks noGrp="1"/>
          </p:cNvSpPr>
          <p:nvPr>
            <p:ph idx="15" hasCustomPrompt="1"/>
          </p:nvPr>
        </p:nvSpPr>
        <p:spPr>
          <a:xfrm>
            <a:off x="848378" y="2796729"/>
            <a:ext cx="6517622"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800" b="1">
                <a:solidFill>
                  <a:schemeClr val="tx1">
                    <a:lumMod val="75000"/>
                    <a:lumOff val="25000"/>
                  </a:schemeClr>
                </a:solidFill>
                <a:latin typeface="微软雅黑" pitchFamily="34" charset="-122"/>
                <a:ea typeface="微软雅黑" pitchFamily="34" charset="-122"/>
              </a:defRPr>
            </a:lvl1pPr>
          </a:lstStyle>
          <a:p>
            <a:pPr lvl="0"/>
            <a:r>
              <a:rPr lang="en-US"/>
              <a:t>1.2 </a:t>
            </a:r>
            <a:r>
              <a:rPr lang="zh-CN" altLang="en-US"/>
              <a:t>二级标题</a:t>
            </a:r>
            <a:endParaRPr lang="en-US" dirty="0"/>
          </a:p>
        </p:txBody>
      </p:sp>
      <p:sp>
        <p:nvSpPr>
          <p:cNvPr id="9" name="Content Placeholder 2"/>
          <p:cNvSpPr>
            <a:spLocks noGrp="1"/>
          </p:cNvSpPr>
          <p:nvPr>
            <p:ph sz="half" idx="16" hasCustomPrompt="1"/>
          </p:nvPr>
        </p:nvSpPr>
        <p:spPr>
          <a:xfrm>
            <a:off x="848378" y="3345540"/>
            <a:ext cx="6517622" cy="1233717"/>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a:t>
            </a:r>
            <a:endParaRPr lang="en-US" dirty="0"/>
          </a:p>
        </p:txBody>
      </p:sp>
    </p:spTree>
    <p:extLst>
      <p:ext uri="{BB962C8B-B14F-4D97-AF65-F5344CB8AC3E}">
        <p14:creationId xmlns:p14="http://schemas.microsoft.com/office/powerpoint/2010/main" val="151437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0"/>
            <a:ext cx="6737350" cy="792000"/>
          </a:xfrm>
        </p:spPr>
        <p:txBody>
          <a:bodyPr/>
          <a:lstStyle>
            <a:lvl1pPr>
              <a:defRPr/>
            </a:lvl1pPr>
          </a:lstStyle>
          <a:p>
            <a:r>
              <a:rPr lang="en-US" altLang="zh-CN"/>
              <a:t>1. </a:t>
            </a:r>
            <a:r>
              <a:rPr lang="zh-CN" altLang="en-US"/>
              <a:t>单击此处编辑母版标题样式</a:t>
            </a:r>
          </a:p>
        </p:txBody>
      </p:sp>
      <p:sp>
        <p:nvSpPr>
          <p:cNvPr id="3" name="日期占位符 2"/>
          <p:cNvSpPr>
            <a:spLocks noGrp="1"/>
          </p:cNvSpPr>
          <p:nvPr>
            <p:ph type="dt" sz="half" idx="10"/>
          </p:nvPr>
        </p:nvSpPr>
        <p:spPr/>
        <p:txBody>
          <a:bodyPr/>
          <a:lstStyle/>
          <a:p>
            <a:fld id="{F31F57E1-EBC0-524C-9B6C-A0200F23BED1}" type="datetimeFigureOut">
              <a:rPr lang="en-US" altLang="zh-CN" smtClean="0"/>
              <a:t>1/16/2023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837E4949-EF32-944B-A077-7870FB0FF53D}" type="slidenum">
              <a:rPr lang="en-US" altLang="zh-CN" smtClean="0"/>
              <a:t>‹#›</a:t>
            </a:fld>
            <a:endParaRPr kumimoji="1" lang="zh-CN" altLang="en-US"/>
          </a:p>
        </p:txBody>
      </p:sp>
      <p:sp>
        <p:nvSpPr>
          <p:cNvPr id="6" name="Content Placeholder 2"/>
          <p:cNvSpPr>
            <a:spLocks noGrp="1"/>
          </p:cNvSpPr>
          <p:nvPr>
            <p:ph idx="1" hasCustomPrompt="1"/>
          </p:nvPr>
        </p:nvSpPr>
        <p:spPr>
          <a:xfrm>
            <a:off x="848378" y="1214672"/>
            <a:ext cx="6517622"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800" b="1">
                <a:solidFill>
                  <a:schemeClr val="tx1">
                    <a:lumMod val="75000"/>
                    <a:lumOff val="25000"/>
                  </a:schemeClr>
                </a:solidFill>
                <a:latin typeface="微软雅黑" pitchFamily="34" charset="-122"/>
                <a:ea typeface="微软雅黑" pitchFamily="34" charset="-122"/>
              </a:defRPr>
            </a:lvl1pPr>
          </a:lstStyle>
          <a:p>
            <a:pPr lvl="0"/>
            <a:r>
              <a:rPr lang="en-US"/>
              <a:t>1.1 </a:t>
            </a:r>
            <a:r>
              <a:rPr lang="zh-CN" altLang="en-US"/>
              <a:t>二级标题</a:t>
            </a:r>
            <a:endParaRPr lang="en-US" dirty="0"/>
          </a:p>
        </p:txBody>
      </p:sp>
      <p:sp>
        <p:nvSpPr>
          <p:cNvPr id="7" name="Content Placeholder 2"/>
          <p:cNvSpPr>
            <a:spLocks noGrp="1"/>
          </p:cNvSpPr>
          <p:nvPr>
            <p:ph sz="half" idx="14" hasCustomPrompt="1"/>
          </p:nvPr>
        </p:nvSpPr>
        <p:spPr>
          <a:xfrm>
            <a:off x="848378" y="1763484"/>
            <a:ext cx="6517622" cy="631374"/>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号，此为正文内容，</a:t>
            </a:r>
            <a:endParaRPr lang="en-US" dirty="0"/>
          </a:p>
        </p:txBody>
      </p:sp>
      <p:sp>
        <p:nvSpPr>
          <p:cNvPr id="8" name="Content Placeholder 2"/>
          <p:cNvSpPr>
            <a:spLocks noGrp="1"/>
          </p:cNvSpPr>
          <p:nvPr>
            <p:ph idx="15" hasCustomPrompt="1"/>
          </p:nvPr>
        </p:nvSpPr>
        <p:spPr>
          <a:xfrm>
            <a:off x="848378" y="2579019"/>
            <a:ext cx="6517622"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400" b="1">
                <a:solidFill>
                  <a:schemeClr val="tx1">
                    <a:lumMod val="75000"/>
                    <a:lumOff val="25000"/>
                  </a:schemeClr>
                </a:solidFill>
                <a:latin typeface="微软雅黑" pitchFamily="34" charset="-122"/>
                <a:ea typeface="微软雅黑" pitchFamily="34" charset="-122"/>
              </a:defRPr>
            </a:lvl1pPr>
          </a:lstStyle>
          <a:p>
            <a:pPr lvl="0"/>
            <a:r>
              <a:rPr lang="en-US"/>
              <a:t>1. </a:t>
            </a:r>
            <a:r>
              <a:rPr lang="zh-CN" altLang="en-US"/>
              <a:t>三级标题</a:t>
            </a:r>
            <a:endParaRPr lang="en-US" dirty="0"/>
          </a:p>
        </p:txBody>
      </p:sp>
      <p:sp>
        <p:nvSpPr>
          <p:cNvPr id="9" name="Content Placeholder 2"/>
          <p:cNvSpPr>
            <a:spLocks noGrp="1"/>
          </p:cNvSpPr>
          <p:nvPr>
            <p:ph sz="half" idx="16" hasCustomPrompt="1"/>
          </p:nvPr>
        </p:nvSpPr>
        <p:spPr>
          <a:xfrm>
            <a:off x="848378" y="3127831"/>
            <a:ext cx="6517622" cy="529770"/>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a:t>
            </a:r>
            <a:endParaRPr lang="en-US" dirty="0"/>
          </a:p>
        </p:txBody>
      </p:sp>
      <p:sp>
        <p:nvSpPr>
          <p:cNvPr id="10" name="Content Placeholder 2"/>
          <p:cNvSpPr>
            <a:spLocks noGrp="1"/>
          </p:cNvSpPr>
          <p:nvPr>
            <p:ph idx="17" hasCustomPrompt="1"/>
          </p:nvPr>
        </p:nvSpPr>
        <p:spPr>
          <a:xfrm>
            <a:off x="848378" y="3669643"/>
            <a:ext cx="6517622" cy="541557"/>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400" b="1">
                <a:solidFill>
                  <a:schemeClr val="tx1">
                    <a:lumMod val="75000"/>
                    <a:lumOff val="25000"/>
                  </a:schemeClr>
                </a:solidFill>
                <a:latin typeface="微软雅黑" pitchFamily="34" charset="-122"/>
                <a:ea typeface="微软雅黑" pitchFamily="34" charset="-122"/>
              </a:defRPr>
            </a:lvl1pPr>
          </a:lstStyle>
          <a:p>
            <a:pPr lvl="0"/>
            <a:r>
              <a:rPr lang="en-US"/>
              <a:t>2. </a:t>
            </a:r>
            <a:r>
              <a:rPr lang="zh-CN" altLang="en-US"/>
              <a:t>三级标题</a:t>
            </a:r>
            <a:endParaRPr lang="en-US" dirty="0"/>
          </a:p>
        </p:txBody>
      </p:sp>
      <p:sp>
        <p:nvSpPr>
          <p:cNvPr id="11" name="Content Placeholder 2"/>
          <p:cNvSpPr>
            <a:spLocks noGrp="1"/>
          </p:cNvSpPr>
          <p:nvPr>
            <p:ph sz="half" idx="18" hasCustomPrompt="1"/>
          </p:nvPr>
        </p:nvSpPr>
        <p:spPr>
          <a:xfrm>
            <a:off x="848378" y="4218455"/>
            <a:ext cx="6517622" cy="529770"/>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a:t>
            </a:r>
            <a:endParaRPr lang="en-US" dirty="0"/>
          </a:p>
        </p:txBody>
      </p:sp>
    </p:spTree>
    <p:extLst>
      <p:ext uri="{BB962C8B-B14F-4D97-AF65-F5344CB8AC3E}">
        <p14:creationId xmlns:p14="http://schemas.microsoft.com/office/powerpoint/2010/main" val="2564188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0"/>
            <a:ext cx="6795407" cy="792000"/>
          </a:xfrm>
        </p:spPr>
        <p:txBody>
          <a:bodyPr/>
          <a:lstStyle>
            <a:lvl1pPr>
              <a:defRPr/>
            </a:lvl1pPr>
          </a:lstStyle>
          <a:p>
            <a:r>
              <a:rPr lang="en-US" altLang="zh-CN"/>
              <a:t>1. </a:t>
            </a:r>
            <a:r>
              <a:rPr lang="zh-CN" altLang="en-US"/>
              <a:t>单</a:t>
            </a:r>
            <a:r>
              <a:rPr lang="zh-CN" altLang="en-US" dirty="0"/>
              <a:t>击此处编辑母版标题样式</a:t>
            </a:r>
            <a:endParaRPr lang="en-US" dirty="0"/>
          </a:p>
        </p:txBody>
      </p:sp>
      <p:sp>
        <p:nvSpPr>
          <p:cNvPr id="3" name="Content Placeholder 2"/>
          <p:cNvSpPr>
            <a:spLocks noGrp="1"/>
          </p:cNvSpPr>
          <p:nvPr>
            <p:ph sz="half" idx="1" hasCustomPrompt="1"/>
          </p:nvPr>
        </p:nvSpPr>
        <p:spPr>
          <a:xfrm>
            <a:off x="848378" y="2728683"/>
            <a:ext cx="3019679" cy="1654630"/>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a:t>
            </a:r>
          </a:p>
          <a:p>
            <a:pPr lvl="0"/>
            <a:endParaRPr lang="en-US" dirty="0"/>
          </a:p>
        </p:txBody>
      </p:sp>
      <p:sp>
        <p:nvSpPr>
          <p:cNvPr id="5" name="Date Placeholder 4"/>
          <p:cNvSpPr>
            <a:spLocks noGrp="1"/>
          </p:cNvSpPr>
          <p:nvPr>
            <p:ph type="dt" sz="half" idx="10"/>
          </p:nvPr>
        </p:nvSpPr>
        <p:spPr/>
        <p:txBody>
          <a:bodyPr/>
          <a:lstStyle/>
          <a:p>
            <a:fld id="{F31F57E1-EBC0-524C-9B6C-A0200F23BED1}" type="datetimeFigureOut">
              <a:t>2023/1/16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7E4949-EF32-944B-A077-7870FB0FF53D}" type="slidenum">
              <a:t>‹#›</a:t>
            </a:fld>
            <a:endParaRPr kumimoji="1" lang="zh-CN" altLang="en-US"/>
          </a:p>
        </p:txBody>
      </p:sp>
      <p:sp>
        <p:nvSpPr>
          <p:cNvPr id="9" name="Content Placeholder 2"/>
          <p:cNvSpPr>
            <a:spLocks noGrp="1"/>
          </p:cNvSpPr>
          <p:nvPr>
            <p:ph idx="14" hasCustomPrompt="1"/>
          </p:nvPr>
        </p:nvSpPr>
        <p:spPr>
          <a:xfrm>
            <a:off x="848378" y="1214672"/>
            <a:ext cx="6575679" cy="940699"/>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mj-ea"/>
              <a:buNone/>
              <a:tabLst/>
              <a:defRPr sz="1800" b="1">
                <a:solidFill>
                  <a:schemeClr val="tx1">
                    <a:lumMod val="75000"/>
                    <a:lumOff val="25000"/>
                  </a:schemeClr>
                </a:solidFill>
                <a:latin typeface="微软雅黑" pitchFamily="34" charset="-122"/>
                <a:ea typeface="微软雅黑" pitchFamily="34" charset="-122"/>
              </a:defRPr>
            </a:lvl1pPr>
          </a:lstStyle>
          <a:p>
            <a:pPr lvl="0"/>
            <a:r>
              <a:rPr lang="en-US" altLang="zh-CN"/>
              <a:t>1.1 </a:t>
            </a:r>
            <a:r>
              <a:rPr lang="zh-CN" altLang="en-US"/>
              <a:t>二级标题</a:t>
            </a:r>
            <a:endParaRPr lang="en-US" altLang="zh-CN"/>
          </a:p>
          <a:p>
            <a:pPr lvl="0"/>
            <a:endParaRPr lang="en-US" altLang="zh-CN"/>
          </a:p>
          <a:p>
            <a:pPr lvl="0"/>
            <a:endParaRPr lang="en-US" altLang="zh-CN"/>
          </a:p>
          <a:p>
            <a:pPr lvl="0"/>
            <a:endParaRPr lang="en-US" dirty="0"/>
          </a:p>
        </p:txBody>
      </p:sp>
      <p:sp>
        <p:nvSpPr>
          <p:cNvPr id="11" name="Content Placeholder 2"/>
          <p:cNvSpPr>
            <a:spLocks noGrp="1"/>
          </p:cNvSpPr>
          <p:nvPr>
            <p:ph sz="half" idx="15" hasCustomPrompt="1"/>
          </p:nvPr>
        </p:nvSpPr>
        <p:spPr>
          <a:xfrm>
            <a:off x="848378" y="2315023"/>
            <a:ext cx="3019679" cy="406403"/>
          </a:xfrm>
          <a:prstGeom prst="rect">
            <a:avLst/>
          </a:prstGeo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mj-ea"/>
              <a:buNone/>
              <a:tabLst/>
              <a:defRPr sz="1400" b="1"/>
            </a:lvl1pPr>
          </a:lstStyle>
          <a:p>
            <a:pPr marL="0" marR="0" lvl="0" indent="0" algn="l" defTabSz="685800" rtl="0" eaLnBrk="1" fontAlgn="auto" latinLnBrk="0" hangingPunct="1">
              <a:lnSpc>
                <a:spcPct val="90000"/>
              </a:lnSpc>
              <a:spcBef>
                <a:spcPts val="750"/>
              </a:spcBef>
              <a:spcAft>
                <a:spcPts val="0"/>
              </a:spcAft>
              <a:buClrTx/>
              <a:buSzTx/>
              <a:buFont typeface="+mj-ea"/>
              <a:buNone/>
              <a:tabLst/>
              <a:defRPr/>
            </a:pPr>
            <a:r>
              <a:rPr lang="zh-CN" altLang="en-US"/>
              <a:t>三级标题</a:t>
            </a:r>
            <a:endParaRPr lang="en-US" altLang="zh-CN"/>
          </a:p>
        </p:txBody>
      </p:sp>
      <p:cxnSp>
        <p:nvCxnSpPr>
          <p:cNvPr id="12" name="直接连接符 11"/>
          <p:cNvCxnSpPr/>
          <p:nvPr userDrawn="1"/>
        </p:nvCxnSpPr>
        <p:spPr>
          <a:xfrm>
            <a:off x="4224338" y="2264224"/>
            <a:ext cx="0" cy="2235204"/>
          </a:xfrm>
          <a:prstGeom prst="line">
            <a:avLst/>
          </a:prstGeom>
          <a:ln w="12700" cap="rnd">
            <a:solidFill>
              <a:schemeClr val="bg1">
                <a:lumMod val="75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sz="half" idx="16" hasCustomPrompt="1"/>
          </p:nvPr>
        </p:nvSpPr>
        <p:spPr>
          <a:xfrm>
            <a:off x="4554412" y="2728683"/>
            <a:ext cx="2869646" cy="1654630"/>
          </a:xfrm>
          <a:prstGeom prst="rect">
            <a:avLst/>
          </a:prstGeom>
        </p:spPr>
        <p:txBody>
          <a:bodyPr>
            <a:normAutofit/>
          </a:bodyPr>
          <a:lstStyle>
            <a:lvl1pPr marL="0" indent="0">
              <a:lnSpc>
                <a:spcPct val="150000"/>
              </a:lnSpc>
              <a:buNone/>
              <a:defRPr sz="1050">
                <a:solidFill>
                  <a:schemeClr val="tx1">
                    <a:lumMod val="85000"/>
                    <a:lumOff val="15000"/>
                  </a:schemeClr>
                </a:solidFill>
              </a:defRPr>
            </a:lvl1pPr>
          </a:lstStyle>
          <a:p>
            <a:pPr lvl="0"/>
            <a:r>
              <a:rPr lang="zh-CN" altLang="en-US"/>
              <a:t>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号，此为正文内容，字体不可改，微软雅黑</a:t>
            </a:r>
            <a:r>
              <a:rPr lang="en-US" altLang="zh-CN"/>
              <a:t>10.5</a:t>
            </a:r>
            <a:r>
              <a:rPr lang="zh-CN" altLang="en-US"/>
              <a:t>号。</a:t>
            </a:r>
          </a:p>
          <a:p>
            <a:pPr lvl="0"/>
            <a:endParaRPr lang="en-US" dirty="0"/>
          </a:p>
        </p:txBody>
      </p:sp>
      <p:sp>
        <p:nvSpPr>
          <p:cNvPr id="14" name="Content Placeholder 2"/>
          <p:cNvSpPr>
            <a:spLocks noGrp="1"/>
          </p:cNvSpPr>
          <p:nvPr>
            <p:ph sz="half" idx="17" hasCustomPrompt="1"/>
          </p:nvPr>
        </p:nvSpPr>
        <p:spPr>
          <a:xfrm>
            <a:off x="4554412" y="2315023"/>
            <a:ext cx="2869646" cy="406403"/>
          </a:xfrm>
          <a:prstGeom prst="rect">
            <a:avLst/>
          </a:prstGeo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mj-ea"/>
              <a:buNone/>
              <a:tabLst/>
              <a:defRPr sz="1400" b="1"/>
            </a:lvl1pPr>
          </a:lstStyle>
          <a:p>
            <a:pPr marL="0" marR="0" lvl="0" indent="0" algn="l" defTabSz="685800" rtl="0" eaLnBrk="1" fontAlgn="auto" latinLnBrk="0" hangingPunct="1">
              <a:lnSpc>
                <a:spcPct val="90000"/>
              </a:lnSpc>
              <a:spcBef>
                <a:spcPts val="750"/>
              </a:spcBef>
              <a:spcAft>
                <a:spcPts val="0"/>
              </a:spcAft>
              <a:buClrTx/>
              <a:buSzTx/>
              <a:buFont typeface="+mj-ea"/>
              <a:buNone/>
              <a:tabLst/>
              <a:defRPr/>
            </a:pPr>
            <a:r>
              <a:rPr lang="zh-CN" altLang="en-US"/>
              <a:t>三级标题</a:t>
            </a:r>
            <a:endParaRPr lang="en-US" altLang="zh-CN"/>
          </a:p>
        </p:txBody>
      </p:sp>
    </p:spTree>
    <p:extLst>
      <p:ext uri="{BB962C8B-B14F-4D97-AF65-F5344CB8AC3E}">
        <p14:creationId xmlns:p14="http://schemas.microsoft.com/office/powerpoint/2010/main" val="339384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a:t>1. </a:t>
            </a:r>
            <a:r>
              <a:rPr lang="zh-CN" altLang="en-US"/>
              <a:t>单</a:t>
            </a:r>
            <a:r>
              <a:rPr lang="zh-CN" altLang="en-US" dirty="0"/>
              <a:t>击此处编辑母版标题样式</a:t>
            </a:r>
            <a:endParaRPr lang="en-US" dirty="0"/>
          </a:p>
        </p:txBody>
      </p:sp>
      <p:sp>
        <p:nvSpPr>
          <p:cNvPr id="3" name="Date Placeholder 2"/>
          <p:cNvSpPr>
            <a:spLocks noGrp="1"/>
          </p:cNvSpPr>
          <p:nvPr>
            <p:ph type="dt" sz="half" idx="10"/>
          </p:nvPr>
        </p:nvSpPr>
        <p:spPr/>
        <p:txBody>
          <a:bodyPr/>
          <a:lstStyle/>
          <a:p>
            <a:fld id="{F31F57E1-EBC0-524C-9B6C-A0200F23BED1}" type="datetimeFigureOut">
              <a:t>2023/1/16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37E4949-EF32-944B-A077-7870FB0FF53D}" type="slidenum">
              <a:t>‹#›</a:t>
            </a:fld>
            <a:endParaRPr kumimoji="1" lang="zh-CN" altLang="en-US"/>
          </a:p>
        </p:txBody>
      </p:sp>
    </p:spTree>
    <p:extLst>
      <p:ext uri="{BB962C8B-B14F-4D97-AF65-F5344CB8AC3E}">
        <p14:creationId xmlns:p14="http://schemas.microsoft.com/office/powerpoint/2010/main" val="356067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思考">
    <p:spTree>
      <p:nvGrpSpPr>
        <p:cNvPr id="1" name=""/>
        <p:cNvGrpSpPr/>
        <p:nvPr/>
      </p:nvGrpSpPr>
      <p:grpSpPr>
        <a:xfrm>
          <a:off x="0" y="0"/>
          <a:ext cx="0" cy="0"/>
          <a:chOff x="0" y="0"/>
          <a:chExt cx="0" cy="0"/>
        </a:xfrm>
      </p:grpSpPr>
      <p:sp>
        <p:nvSpPr>
          <p:cNvPr id="2" name="Title 1"/>
          <p:cNvSpPr>
            <a:spLocks noGrp="1"/>
          </p:cNvSpPr>
          <p:nvPr>
            <p:ph type="title"/>
          </p:nvPr>
        </p:nvSpPr>
        <p:spPr>
          <a:xfrm>
            <a:off x="3779838" y="1296000"/>
            <a:ext cx="3615191" cy="338400"/>
          </a:xfrm>
        </p:spPr>
        <p:txBody>
          <a:bodyPr>
            <a:normAutofit/>
          </a:bodyPr>
          <a:lstStyle>
            <a:lvl1pPr>
              <a:defRPr sz="1600">
                <a:solidFill>
                  <a:schemeClr val="tx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779838" y="1641601"/>
            <a:ext cx="3615191" cy="2076290"/>
          </a:xfrm>
          <a:prstGeom prst="rect">
            <a:avLst/>
          </a:prstGeom>
        </p:spPr>
        <p:txBody>
          <a:bodyPr>
            <a:normAutofit/>
          </a:bodyPr>
          <a:lstStyle>
            <a:lvl1pPr marL="268288" marR="0" indent="-268288" algn="l" defTabSz="685800" rtl="0" eaLnBrk="1" fontAlgn="auto" latinLnBrk="0" hangingPunct="1">
              <a:lnSpc>
                <a:spcPct val="200000"/>
              </a:lnSpc>
              <a:spcBef>
                <a:spcPts val="0"/>
              </a:spcBef>
              <a:spcAft>
                <a:spcPts val="0"/>
              </a:spcAft>
              <a:buClrTx/>
              <a:buSzTx/>
              <a:buFont typeface="+mj-lt"/>
              <a:buAutoNum type="arabicPeriod"/>
              <a:tabLst/>
              <a:defRPr sz="1050" b="0" i="0">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marL="268288" marR="0" lvl="0" indent="-268288" algn="l" defTabSz="685800" rtl="0" eaLnBrk="1" fontAlgn="auto" latinLnBrk="0" hangingPunct="1">
              <a:lnSpc>
                <a:spcPct val="200000"/>
              </a:lnSpc>
              <a:spcBef>
                <a:spcPts val="0"/>
              </a:spcBef>
              <a:spcAft>
                <a:spcPts val="0"/>
              </a:spcAft>
              <a:buClrTx/>
              <a:buSzTx/>
              <a:buFont typeface="+mj-lt"/>
              <a:buAutoNum type="arabicPeriod"/>
              <a:tabLst/>
              <a:defRPr/>
            </a:pPr>
            <a:r>
              <a:rPr lang="zh-CN" altLang="en-US" sz="1050">
                <a:solidFill>
                  <a:schemeClr val="tx1">
                    <a:lumMod val="85000"/>
                    <a:lumOff val="15000"/>
                  </a:schemeClr>
                </a:solidFill>
                <a:latin typeface="微软雅黑" pitchFamily="34" charset="-122"/>
                <a:ea typeface="微软雅黑" pitchFamily="34" charset="-122"/>
              </a:rPr>
              <a:t>此为正文内容，字体不可改，微软雅黑</a:t>
            </a:r>
            <a:r>
              <a:rPr lang="en-US" altLang="zh-CN" sz="1050">
                <a:solidFill>
                  <a:schemeClr val="tx1">
                    <a:lumMod val="85000"/>
                    <a:lumOff val="15000"/>
                  </a:schemeClr>
                </a:solidFill>
                <a:latin typeface="微软雅黑" pitchFamily="34" charset="-122"/>
                <a:ea typeface="微软雅黑" pitchFamily="34" charset="-122"/>
              </a:rPr>
              <a:t>10.5</a:t>
            </a:r>
            <a:r>
              <a:rPr lang="zh-CN" altLang="en-US" sz="1050">
                <a:solidFill>
                  <a:schemeClr val="tx1">
                    <a:lumMod val="85000"/>
                    <a:lumOff val="15000"/>
                  </a:schemeClr>
                </a:solidFill>
                <a:latin typeface="微软雅黑" pitchFamily="34" charset="-122"/>
                <a:ea typeface="微软雅黑" pitchFamily="34" charset="-122"/>
              </a:rPr>
              <a:t>号</a:t>
            </a:r>
            <a:endParaRPr lang="en-US" altLang="zh-CN" sz="1050">
              <a:solidFill>
                <a:schemeClr val="tx1">
                  <a:lumMod val="85000"/>
                  <a:lumOff val="15000"/>
                </a:schemeClr>
              </a:solidFill>
              <a:latin typeface="微软雅黑" pitchFamily="34" charset="-122"/>
              <a:ea typeface="微软雅黑" pitchFamily="34" charset="-122"/>
            </a:endParaRPr>
          </a:p>
          <a:p>
            <a:pPr lvl="0"/>
            <a:endParaRPr lang="en-US" dirty="0"/>
          </a:p>
        </p:txBody>
      </p:sp>
      <p:sp>
        <p:nvSpPr>
          <p:cNvPr id="4" name="Date Placeholder 3"/>
          <p:cNvSpPr>
            <a:spLocks noGrp="1"/>
          </p:cNvSpPr>
          <p:nvPr>
            <p:ph type="dt" sz="half" idx="10"/>
          </p:nvPr>
        </p:nvSpPr>
        <p:spPr/>
        <p:txBody>
          <a:bodyPr/>
          <a:lstStyle/>
          <a:p>
            <a:fld id="{F31F57E1-EBC0-524C-9B6C-A0200F23BED1}" type="datetimeFigureOut">
              <a:t>2023/1/16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7E4949-EF32-944B-A077-7870FB0FF53D}" type="slidenum">
              <a:t>‹#›</a:t>
            </a:fld>
            <a:endParaRPr kumimoji="1" lang="zh-CN" altLang="en-US"/>
          </a:p>
        </p:txBody>
      </p:sp>
      <p:sp>
        <p:nvSpPr>
          <p:cNvPr id="8" name="Title 1">
            <a:extLst>
              <a:ext uri="{FF2B5EF4-FFF2-40B4-BE49-F238E27FC236}">
                <a16:creationId xmlns:a16="http://schemas.microsoft.com/office/drawing/2014/main" id="{F2C2E224-3D14-474D-9FF4-EC2B7FAB8F6B}"/>
              </a:ext>
            </a:extLst>
          </p:cNvPr>
          <p:cNvSpPr txBox="1">
            <a:spLocks/>
          </p:cNvSpPr>
          <p:nvPr userDrawn="1"/>
        </p:nvSpPr>
        <p:spPr>
          <a:xfrm>
            <a:off x="628650" y="0"/>
            <a:ext cx="3481126" cy="7920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400" b="1" i="0" kern="1200">
                <a:solidFill>
                  <a:srgbClr val="595959"/>
                </a:solidFill>
                <a:latin typeface="Microsoft YaHei" panose="020B0503020204020204" pitchFamily="34" charset="-122"/>
                <a:ea typeface="Microsoft YaHei" panose="020B0503020204020204" pitchFamily="34" charset="-122"/>
                <a:cs typeface="+mj-cs"/>
              </a:defRPr>
            </a:lvl1pPr>
          </a:lstStyle>
          <a:p>
            <a:r>
              <a:rPr lang="zh-CN" altLang="en-US" dirty="0"/>
              <a:t>思考</a:t>
            </a:r>
            <a:endParaRPr lang="en-US" dirty="0"/>
          </a:p>
        </p:txBody>
      </p:sp>
      <p:grpSp>
        <p:nvGrpSpPr>
          <p:cNvPr id="14" name="组合 13">
            <a:extLst>
              <a:ext uri="{FF2B5EF4-FFF2-40B4-BE49-F238E27FC236}">
                <a16:creationId xmlns:a16="http://schemas.microsoft.com/office/drawing/2014/main" id="{E0407014-FBCD-5743-8859-EA99D0A1BEE1}"/>
              </a:ext>
            </a:extLst>
          </p:cNvPr>
          <p:cNvGrpSpPr/>
          <p:nvPr userDrawn="1"/>
        </p:nvGrpSpPr>
        <p:grpSpPr>
          <a:xfrm>
            <a:off x="22225" y="1511300"/>
            <a:ext cx="3829050" cy="1552575"/>
            <a:chOff x="22225" y="1511300"/>
            <a:chExt cx="3829050" cy="1552575"/>
          </a:xfrm>
        </p:grpSpPr>
        <p:sp>
          <p:nvSpPr>
            <p:cNvPr id="11" name="矩形 10">
              <a:extLst>
                <a:ext uri="{FF2B5EF4-FFF2-40B4-BE49-F238E27FC236}">
                  <a16:creationId xmlns:a16="http://schemas.microsoft.com/office/drawing/2014/main" id="{298BE69E-4E78-1B44-B62D-5BF197307C25}"/>
                </a:ext>
              </a:extLst>
            </p:cNvPr>
            <p:cNvSpPr/>
            <p:nvPr userDrawn="1"/>
          </p:nvSpPr>
          <p:spPr>
            <a:xfrm rot="2700000">
              <a:off x="1363663" y="1519238"/>
              <a:ext cx="1544637" cy="1544637"/>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486DBB22-A53B-FC46-A0C8-442800206776}"/>
                </a:ext>
              </a:extLst>
            </p:cNvPr>
            <p:cNvSpPr/>
            <p:nvPr userDrawn="1"/>
          </p:nvSpPr>
          <p:spPr>
            <a:xfrm rot="2700000">
              <a:off x="1147763" y="1511300"/>
              <a:ext cx="1544638" cy="1544637"/>
            </a:xfrm>
            <a:prstGeom prst="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标题占位符 1">
              <a:extLst>
                <a:ext uri="{FF2B5EF4-FFF2-40B4-BE49-F238E27FC236}">
                  <a16:creationId xmlns:a16="http://schemas.microsoft.com/office/drawing/2014/main" id="{38751FAC-5D9B-5A49-8805-C2AEFC398F40}"/>
                </a:ext>
              </a:extLst>
            </p:cNvPr>
            <p:cNvSpPr txBox="1">
              <a:spLocks noChangeArrowheads="1"/>
            </p:cNvSpPr>
            <p:nvPr userDrawn="1"/>
          </p:nvSpPr>
          <p:spPr bwMode="auto">
            <a:xfrm>
              <a:off x="22225" y="1924050"/>
              <a:ext cx="3829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3600" kern="0" dirty="0">
                  <a:solidFill>
                    <a:schemeClr val="bg1"/>
                  </a:solidFill>
                  <a:latin typeface="微软雅黑" pitchFamily="34" charset="-122"/>
                  <a:ea typeface="微软雅黑" pitchFamily="34" charset="-122"/>
                </a:rPr>
                <a:t>思考</a:t>
              </a:r>
              <a:endParaRPr lang="zh-TW" altLang="zh-CN" sz="3600" kern="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73437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18">
            <a:extLst>
              <a:ext uri="{FF2B5EF4-FFF2-40B4-BE49-F238E27FC236}">
                <a16:creationId xmlns:a16="http://schemas.microsoft.com/office/drawing/2014/main" id="{00ACEE41-F870-AC4A-8C54-B7BA8B7BB32E}"/>
              </a:ext>
            </a:extLst>
          </p:cNvPr>
          <p:cNvGrpSpPr>
            <a:grpSpLocks/>
          </p:cNvGrpSpPr>
          <p:nvPr userDrawn="1"/>
        </p:nvGrpSpPr>
        <p:grpSpPr bwMode="auto">
          <a:xfrm>
            <a:off x="493713" y="219075"/>
            <a:ext cx="92075" cy="314325"/>
            <a:chOff x="457200" y="427038"/>
            <a:chExt cx="127000" cy="431800"/>
          </a:xfrm>
        </p:grpSpPr>
        <p:sp>
          <p:nvSpPr>
            <p:cNvPr id="8" name="圆角矩形 1">
              <a:extLst>
                <a:ext uri="{FF2B5EF4-FFF2-40B4-BE49-F238E27FC236}">
                  <a16:creationId xmlns:a16="http://schemas.microsoft.com/office/drawing/2014/main" id="{0C4B93D9-077F-6840-A8DE-56BD2C3E51C1}"/>
                </a:ext>
              </a:extLst>
            </p:cNvPr>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p>
          </p:txBody>
        </p:sp>
        <p:sp>
          <p:nvSpPr>
            <p:cNvPr id="9" name="圆角矩形 23">
              <a:extLst>
                <a:ext uri="{FF2B5EF4-FFF2-40B4-BE49-F238E27FC236}">
                  <a16:creationId xmlns:a16="http://schemas.microsoft.com/office/drawing/2014/main" id="{70C2E542-B7A8-D64D-82D6-E7904E6BCC80}"/>
                </a:ext>
              </a:extLst>
            </p:cNvPr>
            <p:cNvSpPr>
              <a:spLocks noChangeArrowheads="1"/>
            </p:cNvSpPr>
            <p:nvPr/>
          </p:nvSpPr>
          <p:spPr bwMode="auto">
            <a:xfrm>
              <a:off x="457200" y="579695"/>
              <a:ext cx="127000" cy="126487"/>
            </a:xfrm>
            <a:prstGeom prst="roundRect">
              <a:avLst>
                <a:gd name="adj" fmla="val 16667"/>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defRPr/>
              </a:pPr>
              <a:endParaRPr lang="zh-CN" altLang="en-US">
                <a:latin typeface="Segoe UI" pitchFamily="34" charset="0"/>
                <a:ea typeface="微软雅黑" pitchFamily="34" charset="-122"/>
              </a:endParaRPr>
            </a:p>
          </p:txBody>
        </p:sp>
        <p:sp>
          <p:nvSpPr>
            <p:cNvPr id="10" name="圆角矩形 24">
              <a:extLst>
                <a:ext uri="{FF2B5EF4-FFF2-40B4-BE49-F238E27FC236}">
                  <a16:creationId xmlns:a16="http://schemas.microsoft.com/office/drawing/2014/main" id="{FDF0D66F-CA06-2141-BAE3-2C50272E99E2}"/>
                </a:ext>
              </a:extLst>
            </p:cNvPr>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itchFamily="34" charset="0"/>
                  <a:ea typeface="微软雅黑" pitchFamily="34" charset="-122"/>
                </a:defRPr>
              </a:lvl1pPr>
              <a:lvl2pPr marL="742950" indent="-285750">
                <a:defRPr>
                  <a:solidFill>
                    <a:schemeClr val="tx1"/>
                  </a:solidFill>
                  <a:latin typeface="Segoe UI" pitchFamily="34" charset="0"/>
                  <a:ea typeface="微软雅黑" pitchFamily="34" charset="-122"/>
                </a:defRPr>
              </a:lvl2pPr>
              <a:lvl3pPr marL="1143000" indent="-228600">
                <a:defRPr>
                  <a:solidFill>
                    <a:schemeClr val="tx1"/>
                  </a:solidFill>
                  <a:latin typeface="Segoe UI" pitchFamily="34" charset="0"/>
                  <a:ea typeface="微软雅黑" pitchFamily="34" charset="-122"/>
                </a:defRPr>
              </a:lvl3pPr>
              <a:lvl4pPr marL="1600200" indent="-228600">
                <a:defRPr>
                  <a:solidFill>
                    <a:schemeClr val="tx1"/>
                  </a:solidFill>
                  <a:latin typeface="Segoe UI" pitchFamily="34" charset="0"/>
                  <a:ea typeface="微软雅黑" pitchFamily="34" charset="-122"/>
                </a:defRPr>
              </a:lvl4pPr>
              <a:lvl5pPr marL="2057400" indent="-228600">
                <a:defRPr>
                  <a:solidFill>
                    <a:schemeClr val="tx1"/>
                  </a:solidFill>
                  <a:latin typeface="Segoe U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Segoe UI" pitchFamily="34" charset="0"/>
                  <a:ea typeface="微软雅黑" pitchFamily="34" charset="-122"/>
                </a:defRPr>
              </a:lvl9pPr>
            </a:lstStyle>
            <a:p>
              <a:pPr eaLnBrk="1" fontAlgn="auto" hangingPunct="1">
                <a:spcBef>
                  <a:spcPts val="0"/>
                </a:spcBef>
                <a:spcAft>
                  <a:spcPts val="0"/>
                </a:spcAft>
                <a:defRPr/>
              </a:pPr>
              <a:endParaRPr lang="zh-CN" altLang="en-US"/>
            </a:p>
          </p:txBody>
        </p:sp>
      </p:grpSp>
      <p:sp>
        <p:nvSpPr>
          <p:cNvPr id="11" name="矩形 10">
            <a:extLst>
              <a:ext uri="{FF2B5EF4-FFF2-40B4-BE49-F238E27FC236}">
                <a16:creationId xmlns:a16="http://schemas.microsoft.com/office/drawing/2014/main" id="{CA713E80-C732-0A45-B8E5-F745DF9F93B5}"/>
              </a:ext>
            </a:extLst>
          </p:cNvPr>
          <p:cNvSpPr/>
          <p:nvPr userDrawn="1"/>
        </p:nvSpPr>
        <p:spPr bwMode="auto">
          <a:xfrm>
            <a:off x="8167688" y="5049838"/>
            <a:ext cx="976312" cy="93662"/>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latin typeface="Segoe UI" pitchFamily="34" charset="0"/>
              <a:ea typeface="微软雅黑" pitchFamily="34" charset="-122"/>
            </a:endParaRPr>
          </a:p>
        </p:txBody>
      </p:sp>
      <p:grpSp>
        <p:nvGrpSpPr>
          <p:cNvPr id="12" name="组合 11">
            <a:extLst>
              <a:ext uri="{FF2B5EF4-FFF2-40B4-BE49-F238E27FC236}">
                <a16:creationId xmlns:a16="http://schemas.microsoft.com/office/drawing/2014/main" id="{75E15EF6-F1E6-2540-BA1A-308E58A83F0A}"/>
              </a:ext>
            </a:extLst>
          </p:cNvPr>
          <p:cNvGrpSpPr/>
          <p:nvPr userDrawn="1"/>
        </p:nvGrpSpPr>
        <p:grpSpPr>
          <a:xfrm>
            <a:off x="7375525" y="0"/>
            <a:ext cx="1281113" cy="627063"/>
            <a:chOff x="7375525" y="-19050"/>
            <a:chExt cx="1281113" cy="627063"/>
          </a:xfrm>
        </p:grpSpPr>
        <p:sp>
          <p:nvSpPr>
            <p:cNvPr id="13" name="圆角矩形 3">
              <a:extLst>
                <a:ext uri="{FF2B5EF4-FFF2-40B4-BE49-F238E27FC236}">
                  <a16:creationId xmlns:a16="http://schemas.microsoft.com/office/drawing/2014/main" id="{26AEB18A-3488-0D4B-828F-16A346A81030}"/>
                </a:ext>
              </a:extLst>
            </p:cNvPr>
            <p:cNvSpPr>
              <a:spLocks/>
            </p:cNvSpPr>
            <p:nvPr userDrawn="1"/>
          </p:nvSpPr>
          <p:spPr bwMode="auto">
            <a:xfrm>
              <a:off x="7375525" y="-19050"/>
              <a:ext cx="1281113" cy="627063"/>
            </a:xfrm>
            <a:custGeom>
              <a:avLst/>
              <a:gdLst>
                <a:gd name="T0" fmla="*/ 13706740 w 1180531"/>
                <a:gd name="T1" fmla="*/ 0 h 577560"/>
                <a:gd name="T2" fmla="*/ 13706740 w 1180531"/>
                <a:gd name="T3" fmla="*/ 5444423 h 577560"/>
                <a:gd name="T4" fmla="*/ 12365510 w 1180531"/>
                <a:gd name="T5" fmla="*/ 6805598 h 577560"/>
                <a:gd name="T6" fmla="*/ 1341216 w 1180531"/>
                <a:gd name="T7" fmla="*/ 6805598 h 577560"/>
                <a:gd name="T8" fmla="*/ 0 w 1180531"/>
                <a:gd name="T9" fmla="*/ 5444423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4" name="图片 1">
              <a:extLst>
                <a:ext uri="{FF2B5EF4-FFF2-40B4-BE49-F238E27FC236}">
                  <a16:creationId xmlns:a16="http://schemas.microsoft.com/office/drawing/2014/main" id="{B5903029-03A5-8F4E-BF03-C9889407164F}"/>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3462" y="50800"/>
              <a:ext cx="12652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22">
            <a:extLst>
              <a:ext uri="{FF2B5EF4-FFF2-40B4-BE49-F238E27FC236}">
                <a16:creationId xmlns:a16="http://schemas.microsoft.com/office/drawing/2014/main" id="{A744F1A9-95EA-A443-BE8D-C21C811A26FF}"/>
              </a:ext>
            </a:extLst>
          </p:cNvPr>
          <p:cNvSpPr>
            <a:spLocks noChangeArrowheads="1"/>
          </p:cNvSpPr>
          <p:nvPr userDrawn="1"/>
        </p:nvSpPr>
        <p:spPr bwMode="auto">
          <a:xfrm>
            <a:off x="0" y="5049838"/>
            <a:ext cx="8113713" cy="93662"/>
          </a:xfrm>
          <a:prstGeom prst="rect">
            <a:avLst/>
          </a:prstGeom>
          <a:solidFill>
            <a:srgbClr val="C00000"/>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a:latin typeface="Segoe UI" pitchFamily="34" charset="0"/>
              <a:ea typeface="微软雅黑" pitchFamily="34" charset="-122"/>
            </a:endParaRPr>
          </a:p>
        </p:txBody>
      </p:sp>
      <p:sp>
        <p:nvSpPr>
          <p:cNvPr id="2" name="Title Placeholder 1"/>
          <p:cNvSpPr>
            <a:spLocks noGrp="1"/>
          </p:cNvSpPr>
          <p:nvPr>
            <p:ph type="title"/>
          </p:nvPr>
        </p:nvSpPr>
        <p:spPr>
          <a:xfrm>
            <a:off x="628650" y="0"/>
            <a:ext cx="7887600" cy="79200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1F57E1-EBC0-524C-9B6C-A0200F23BED1}" type="datetimeFigureOut">
              <a:t>2023/1/16</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37E4949-EF32-944B-A077-7870FB0FF53D}" type="slidenum">
              <a:t>‹#›</a:t>
            </a:fld>
            <a:endParaRPr kumimoji="1" lang="zh-CN" altLang="en-US"/>
          </a:p>
        </p:txBody>
      </p:sp>
    </p:spTree>
    <p:extLst>
      <p:ext uri="{BB962C8B-B14F-4D97-AF65-F5344CB8AC3E}">
        <p14:creationId xmlns:p14="http://schemas.microsoft.com/office/powerpoint/2010/main" val="1439453822"/>
      </p:ext>
    </p:extLst>
  </p:cSld>
  <p:clrMap bg1="lt1" tx1="dk1" bg2="lt2" tx2="dk2" accent1="accent1" accent2="accent2" accent3="accent3" accent4="accent4" accent5="accent5" accent6="accent6" hlink="hlink" folHlink="folHlink"/>
  <p:sldLayoutIdLst>
    <p:sldLayoutId id="2147483702" r:id="rId1"/>
    <p:sldLayoutId id="2147483695" r:id="rId2"/>
    <p:sldLayoutId id="2147483694" r:id="rId3"/>
    <p:sldLayoutId id="2147483686" r:id="rId4"/>
    <p:sldLayoutId id="2147483703" r:id="rId5"/>
    <p:sldLayoutId id="2147483704" r:id="rId6"/>
    <p:sldLayoutId id="2147483688" r:id="rId7"/>
    <p:sldLayoutId id="2147483690" r:id="rId8"/>
    <p:sldLayoutId id="2147483696" r:id="rId9"/>
    <p:sldLayoutId id="2147483697" r:id="rId10"/>
    <p:sldLayoutId id="2147483698" r:id="rId11"/>
    <p:sldLayoutId id="2147483701" r:id="rId12"/>
  </p:sldLayoutIdLst>
  <p:txStyles>
    <p:titleStyle>
      <a:lvl1pPr algn="l" defTabSz="685800" rtl="0" eaLnBrk="1" latinLnBrk="0" hangingPunct="1">
        <a:lnSpc>
          <a:spcPct val="90000"/>
        </a:lnSpc>
        <a:spcBef>
          <a:spcPct val="0"/>
        </a:spcBef>
        <a:buNone/>
        <a:defRPr sz="2400" b="1" i="0" kern="1200">
          <a:solidFill>
            <a:srgbClr val="595959"/>
          </a:solidFill>
          <a:latin typeface="Microsoft YaHei" panose="020B0503020204020204" pitchFamily="34" charset="-122"/>
          <a:ea typeface="Microsoft YaHei" panose="020B0503020204020204" pitchFamily="34" charset="-122"/>
          <a:cs typeface="+mj-cs"/>
        </a:defRPr>
      </a:lvl1pPr>
    </p:titleStyle>
    <p:bodyStyle>
      <a:lvl1pPr marL="400050" indent="-400050" algn="l" defTabSz="685800" rtl="0" eaLnBrk="1" latinLnBrk="0" hangingPunct="1">
        <a:lnSpc>
          <a:spcPct val="90000"/>
        </a:lnSpc>
        <a:spcBef>
          <a:spcPts val="750"/>
        </a:spcBef>
        <a:buFont typeface="+mj-ea"/>
        <a:buAutoNum type="ea1JpnChsDbPeriod"/>
        <a:defRPr sz="1800" b="0" i="0" kern="1200">
          <a:solidFill>
            <a:srgbClr val="404040"/>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hyperlink" Target="https://baike.baidu.com/item/%E6%B5%B7%E5%BA%95%E5%85%89%E7%BC%86/4107830" TargetMode="External"/><Relationship Id="rId2" Type="http://schemas.openxmlformats.org/officeDocument/2006/relationships/hyperlink" Target="https://registry.npmjs.org/" TargetMode="External"/><Relationship Id="rId1" Type="http://schemas.openxmlformats.org/officeDocument/2006/relationships/slideLayout" Target="../slideLayouts/slideLayout5.xml"/><Relationship Id="rId5" Type="http://schemas.openxmlformats.org/officeDocument/2006/relationships/hyperlink" Target="https://baike.baidu.com/item/APG/23647721?fr=aladdin" TargetMode="External"/><Relationship Id="rId4" Type="http://schemas.openxmlformats.org/officeDocument/2006/relationships/hyperlink" Target="https://baike.baidu.com/item/%E4%B8%AD%E7%BE%8E%E6%B5%B7%E5%BA%95%E5%85%89%E7%BC%86/10520363"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lectronjs.org/" TargetMode="External"/><Relationship Id="rId2" Type="http://schemas.openxmlformats.org/officeDocument/2006/relationships/hyperlink" Target="http://www.expressjs.com.cn/" TargetMode="External"/><Relationship Id="rId1" Type="http://schemas.openxmlformats.org/officeDocument/2006/relationships/slideLayout" Target="../slideLayouts/slideLayout5.xml"/><Relationship Id="rId4" Type="http://schemas.openxmlformats.org/officeDocument/2006/relationships/hyperlink" Target="http://restify.co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hyperlink" Target="https://yarnpkg.com/zh-Hans/docs/package-json" TargetMode="Externa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jianshu.com/p/86251523e898" TargetMode="Externa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expressjs.com.cn/" TargetMode="Externa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hyperlink" Target="https://www.npmjs.com/package/nodemon" TargetMode="Externa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nodejs.org/zh-cn/" TargetMode="Externa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hyperlink" Target="https://registry.npmjs.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registry.npmjs.org/" TargetMode="Externa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1047FB-7053-FC45-A382-47D4928A52C3}"/>
              </a:ext>
            </a:extLst>
          </p:cNvPr>
          <p:cNvSpPr>
            <a:spLocks noGrp="1"/>
          </p:cNvSpPr>
          <p:nvPr>
            <p:ph type="ctrTitle"/>
          </p:nvPr>
        </p:nvSpPr>
        <p:spPr/>
        <p:txBody>
          <a:bodyPr/>
          <a:lstStyle/>
          <a:p>
            <a:r>
              <a:rPr kumimoji="1" lang="zh-CN" altLang="en-US" dirty="0"/>
              <a:t>初识</a:t>
            </a:r>
            <a:r>
              <a:rPr kumimoji="1" lang="en-US" altLang="zh-CN" dirty="0"/>
              <a:t>Node.js</a:t>
            </a:r>
            <a:r>
              <a:rPr kumimoji="1" lang="zh-CN" altLang="en-US" dirty="0"/>
              <a:t>与内置模块</a:t>
            </a:r>
          </a:p>
        </p:txBody>
      </p:sp>
    </p:spTree>
    <p:extLst>
      <p:ext uri="{BB962C8B-B14F-4D97-AF65-F5344CB8AC3E}">
        <p14:creationId xmlns:p14="http://schemas.microsoft.com/office/powerpoint/2010/main" val="3378993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1.2 Node.js </a:t>
            </a:r>
            <a:r>
              <a:rPr lang="zh-CN" altLang="en-US" dirty="0"/>
              <a:t>简介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a:t>
            </a:r>
            <a:r>
              <a:rPr lang="en-US" altLang="zh-CN" sz="1400" b="1" dirty="0">
                <a:latin typeface="微软雅黑" panose="020B0503020204020204" pitchFamily="34" charset="-122"/>
                <a:ea typeface="微软雅黑" panose="020B0503020204020204" pitchFamily="34" charset="-122"/>
              </a:rPr>
              <a:t>. </a:t>
            </a:r>
            <a:r>
              <a:rPr lang="en-US" altLang="zh-CN" sz="1400" b="1" dirty="0">
                <a:solidFill>
                  <a:srgbClr val="404040"/>
                </a:solidFill>
                <a:latin typeface="微软雅黑" panose="020B0503020204020204" pitchFamily="34" charset="-122"/>
                <a:ea typeface="微软雅黑" panose="020B0503020204020204" pitchFamily="34" charset="-122"/>
              </a:rPr>
              <a:t>Node.js </a:t>
            </a:r>
            <a:r>
              <a:rPr lang="zh-CN" altLang="en-US" sz="1400" b="1" dirty="0">
                <a:solidFill>
                  <a:srgbClr val="404040"/>
                </a:solidFill>
                <a:latin typeface="微软雅黑" panose="020B0503020204020204" pitchFamily="34" charset="-122"/>
                <a:ea typeface="微软雅黑" panose="020B0503020204020204" pitchFamily="34" charset="-122"/>
              </a:rPr>
              <a:t>中的 </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运行环境</a:t>
            </a:r>
          </a:p>
        </p:txBody>
      </p:sp>
      <p:sp>
        <p:nvSpPr>
          <p:cNvPr id="19" name="矩形 18">
            <a:extLst>
              <a:ext uri="{FF2B5EF4-FFF2-40B4-BE49-F238E27FC236}">
                <a16:creationId xmlns:a16="http://schemas.microsoft.com/office/drawing/2014/main" id="{C20A2A9E-F5E5-47C2-82EA-F751BC11AE24}"/>
              </a:ext>
            </a:extLst>
          </p:cNvPr>
          <p:cNvSpPr/>
          <p:nvPr/>
        </p:nvSpPr>
        <p:spPr>
          <a:xfrm>
            <a:off x="1043093" y="2243985"/>
            <a:ext cx="4626187" cy="275473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050" dirty="0">
                <a:solidFill>
                  <a:schemeClr val="accent3">
                    <a:lumMod val="50000"/>
                  </a:schemeClr>
                </a:solidFill>
                <a:latin typeface="微软雅黑" panose="020B0503020204020204" pitchFamily="34" charset="-122"/>
                <a:ea typeface="微软雅黑" panose="020B0503020204020204" pitchFamily="34" charset="-122"/>
              </a:rPr>
              <a:t>Node.js </a:t>
            </a:r>
            <a:r>
              <a:rPr lang="zh-CN" altLang="en-US" sz="1050" dirty="0">
                <a:solidFill>
                  <a:schemeClr val="accent3">
                    <a:lumMod val="50000"/>
                  </a:schemeClr>
                </a:solidFill>
                <a:latin typeface="微软雅黑" panose="020B0503020204020204" pitchFamily="34" charset="-122"/>
                <a:ea typeface="微软雅黑" panose="020B0503020204020204" pitchFamily="34" charset="-122"/>
              </a:rPr>
              <a:t>运行环境</a:t>
            </a:r>
          </a:p>
        </p:txBody>
      </p:sp>
      <p:sp>
        <p:nvSpPr>
          <p:cNvPr id="20" name="矩形: 圆角 19">
            <a:extLst>
              <a:ext uri="{FF2B5EF4-FFF2-40B4-BE49-F238E27FC236}">
                <a16:creationId xmlns:a16="http://schemas.microsoft.com/office/drawing/2014/main" id="{1F1CDEDA-2A47-46E3-9A2C-79BD254D8245}"/>
              </a:ext>
            </a:extLst>
          </p:cNvPr>
          <p:cNvSpPr/>
          <p:nvPr/>
        </p:nvSpPr>
        <p:spPr>
          <a:xfrm>
            <a:off x="1469813" y="4390820"/>
            <a:ext cx="3840480" cy="43688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待执行的 </a:t>
            </a:r>
            <a:r>
              <a:rPr lang="en-US" altLang="zh-CN" sz="1050" dirty="0">
                <a:latin typeface="微软雅黑" panose="020B0503020204020204" pitchFamily="34" charset="-122"/>
                <a:ea typeface="微软雅黑" panose="020B0503020204020204" pitchFamily="34" charset="-122"/>
              </a:rPr>
              <a:t>JavaScript </a:t>
            </a:r>
            <a:r>
              <a:rPr lang="zh-CN" altLang="en-US" sz="1050" dirty="0">
                <a:latin typeface="微软雅黑" panose="020B0503020204020204" pitchFamily="34" charset="-122"/>
                <a:ea typeface="微软雅黑" panose="020B0503020204020204" pitchFamily="34" charset="-122"/>
              </a:rPr>
              <a:t>代码</a:t>
            </a:r>
          </a:p>
        </p:txBody>
      </p:sp>
      <p:sp>
        <p:nvSpPr>
          <p:cNvPr id="4" name="矩形 3">
            <a:extLst>
              <a:ext uri="{FF2B5EF4-FFF2-40B4-BE49-F238E27FC236}">
                <a16:creationId xmlns:a16="http://schemas.microsoft.com/office/drawing/2014/main" id="{7DA83014-8E42-4580-A130-DEA31F296E35}"/>
              </a:ext>
            </a:extLst>
          </p:cNvPr>
          <p:cNvSpPr/>
          <p:nvPr/>
        </p:nvSpPr>
        <p:spPr>
          <a:xfrm>
            <a:off x="2533226" y="2610010"/>
            <a:ext cx="2777067" cy="1352391"/>
          </a:xfrm>
          <a:prstGeom prst="rect">
            <a:avLst/>
          </a:prstGeom>
          <a:solidFill>
            <a:srgbClr val="7AB783"/>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zh-CN" altLang="en-US" sz="1050" dirty="0">
                <a:latin typeface="微软雅黑" panose="020B0503020204020204" pitchFamily="34" charset="-122"/>
                <a:ea typeface="微软雅黑" panose="020B0503020204020204" pitchFamily="34" charset="-122"/>
              </a:rPr>
              <a:t>内置 </a:t>
            </a:r>
            <a:r>
              <a:rPr lang="en-US" altLang="zh-CN" sz="1050" dirty="0">
                <a:latin typeface="微软雅黑" panose="020B0503020204020204" pitchFamily="34" charset="-122"/>
                <a:ea typeface="微软雅黑" panose="020B0503020204020204" pitchFamily="34" charset="-122"/>
              </a:rPr>
              <a:t>API</a:t>
            </a:r>
            <a:endParaRPr lang="zh-CN" altLang="en-US" sz="1050" dirty="0">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9773DBD8-4E23-420C-B046-9529AB1C5A8A}"/>
              </a:ext>
            </a:extLst>
          </p:cNvPr>
          <p:cNvSpPr/>
          <p:nvPr/>
        </p:nvSpPr>
        <p:spPr>
          <a:xfrm>
            <a:off x="2634828" y="2937543"/>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fs</a:t>
            </a:r>
            <a:endParaRPr lang="zh-CN" altLang="en-US" sz="1050" dirty="0">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941BDF96-1F1B-416E-9A99-75A9DD9EDEF8}"/>
              </a:ext>
            </a:extLst>
          </p:cNvPr>
          <p:cNvSpPr/>
          <p:nvPr/>
        </p:nvSpPr>
        <p:spPr>
          <a:xfrm>
            <a:off x="3511975" y="2937543"/>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path</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A8E2EB5E-9D5A-4198-AE80-2319AA5425B8}"/>
              </a:ext>
            </a:extLst>
          </p:cNvPr>
          <p:cNvSpPr/>
          <p:nvPr/>
        </p:nvSpPr>
        <p:spPr>
          <a:xfrm>
            <a:off x="4389121" y="2937543"/>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http</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C2EAE0C0-24A2-48B7-ACA9-30F31FA5B8D8}"/>
              </a:ext>
            </a:extLst>
          </p:cNvPr>
          <p:cNvSpPr/>
          <p:nvPr/>
        </p:nvSpPr>
        <p:spPr>
          <a:xfrm>
            <a:off x="2628055" y="3411374"/>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dirty="0">
                <a:latin typeface="微软雅黑" panose="020B0503020204020204" pitchFamily="34" charset="-122"/>
                <a:ea typeface="微软雅黑" panose="020B0503020204020204" pitchFamily="34" charset="-122"/>
              </a:rPr>
              <a:t>JS </a:t>
            </a:r>
            <a:r>
              <a:rPr lang="zh-CN" altLang="en-US" sz="800" dirty="0">
                <a:latin typeface="微软雅黑" panose="020B0503020204020204" pitchFamily="34" charset="-122"/>
                <a:ea typeface="微软雅黑" panose="020B0503020204020204" pitchFamily="34" charset="-122"/>
              </a:rPr>
              <a:t>内置对象</a:t>
            </a:r>
            <a:endParaRPr lang="zh-CN" altLang="en-US" sz="800" dirty="0">
              <a:solidFill>
                <a:schemeClr val="lt1"/>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B46F44F0-298A-4A80-ACEC-CCB47D0EC2B5}"/>
              </a:ext>
            </a:extLst>
          </p:cNvPr>
          <p:cNvSpPr/>
          <p:nvPr/>
        </p:nvSpPr>
        <p:spPr>
          <a:xfrm>
            <a:off x="4382348" y="3411374"/>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etc…</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EE6CFF45-F06D-4DD4-B41D-4A690584EF8E}"/>
              </a:ext>
            </a:extLst>
          </p:cNvPr>
          <p:cNvSpPr/>
          <p:nvPr/>
        </p:nvSpPr>
        <p:spPr>
          <a:xfrm>
            <a:off x="3505202" y="3411374"/>
            <a:ext cx="809415"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dirty="0" err="1">
                <a:solidFill>
                  <a:schemeClr val="lt1"/>
                </a:solidFill>
                <a:latin typeface="微软雅黑" panose="020B0503020204020204" pitchFamily="34" charset="-122"/>
                <a:ea typeface="微软雅黑" panose="020B0503020204020204" pitchFamily="34" charset="-122"/>
              </a:rPr>
              <a:t>querystring</a:t>
            </a:r>
            <a:endParaRPr lang="zh-CN" altLang="en-US" sz="800" dirty="0">
              <a:solidFill>
                <a:schemeClr val="lt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196BA9A-5E84-4E8D-A04F-C898BE5212C4}"/>
              </a:ext>
            </a:extLst>
          </p:cNvPr>
          <p:cNvSpPr/>
          <p:nvPr/>
        </p:nvSpPr>
        <p:spPr>
          <a:xfrm>
            <a:off x="1469813" y="2610010"/>
            <a:ext cx="860214" cy="1352391"/>
          </a:xfrm>
          <a:prstGeom prst="rect">
            <a:avLst/>
          </a:prstGeom>
          <a:solidFill>
            <a:srgbClr val="C3D3FF"/>
          </a:solidFill>
          <a:ln>
            <a:solidFill>
              <a:srgbClr val="0036E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V8</a:t>
            </a:r>
            <a:r>
              <a:rPr lang="zh-CN" altLang="en-US" sz="1050" dirty="0">
                <a:solidFill>
                  <a:schemeClr val="tx1"/>
                </a:solidFill>
                <a:latin typeface="微软雅黑" panose="020B0503020204020204" pitchFamily="34" charset="-122"/>
                <a:ea typeface="微软雅黑" panose="020B0503020204020204" pitchFamily="34" charset="-122"/>
              </a:rPr>
              <a:t>引擎</a:t>
            </a:r>
          </a:p>
        </p:txBody>
      </p:sp>
      <p:sp>
        <p:nvSpPr>
          <p:cNvPr id="28" name="箭头: 下 27">
            <a:extLst>
              <a:ext uri="{FF2B5EF4-FFF2-40B4-BE49-F238E27FC236}">
                <a16:creationId xmlns:a16="http://schemas.microsoft.com/office/drawing/2014/main" id="{2C561AE6-1E05-4D9E-9587-E49907D422D6}"/>
              </a:ext>
            </a:extLst>
          </p:cNvPr>
          <p:cNvSpPr/>
          <p:nvPr/>
        </p:nvSpPr>
        <p:spPr>
          <a:xfrm>
            <a:off x="3782904" y="4028100"/>
            <a:ext cx="277707" cy="29702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90A0C79B-5A99-4CF0-AF29-F5E8E03E6F4E}"/>
              </a:ext>
            </a:extLst>
          </p:cNvPr>
          <p:cNvSpPr/>
          <p:nvPr/>
        </p:nvSpPr>
        <p:spPr>
          <a:xfrm flipV="1">
            <a:off x="1761066" y="4028100"/>
            <a:ext cx="277707" cy="2970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5737012" y="2123999"/>
            <a:ext cx="2777068" cy="2827308"/>
          </a:xfrm>
        </p:spPr>
        <p:txBody>
          <a:bodyPr>
            <a:noAutofit/>
          </a:bodyPr>
          <a:lstStyle/>
          <a:p>
            <a:r>
              <a:rPr lang="zh-CN" altLang="en-US" dirty="0">
                <a:solidFill>
                  <a:schemeClr val="tx1"/>
                </a:solidFill>
              </a:rPr>
              <a:t>注意：</a:t>
            </a:r>
            <a:endParaRPr lang="en-US" altLang="zh-CN" dirty="0">
              <a:solidFill>
                <a:schemeClr val="tx1"/>
              </a:solidFill>
            </a:endParaRPr>
          </a:p>
          <a:p>
            <a:pPr marL="228600" indent="-228600">
              <a:buFont typeface="+mj-ea"/>
              <a:buAutoNum type="circleNumDbPlain"/>
            </a:pPr>
            <a:r>
              <a:rPr lang="zh-CN" altLang="en-US" dirty="0">
                <a:solidFill>
                  <a:srgbClr val="FF0000"/>
                </a:solidFill>
              </a:rPr>
              <a:t>浏览器</a:t>
            </a:r>
            <a:r>
              <a:rPr lang="zh-CN" altLang="en-US" dirty="0">
                <a:solidFill>
                  <a:schemeClr val="tx1"/>
                </a:solidFill>
              </a:rPr>
              <a:t>是 </a:t>
            </a:r>
            <a:r>
              <a:rPr lang="en-US" altLang="zh-CN" dirty="0">
                <a:solidFill>
                  <a:schemeClr val="tx1"/>
                </a:solidFill>
              </a:rPr>
              <a:t>JavaScript </a:t>
            </a:r>
            <a:r>
              <a:rPr lang="zh-CN" altLang="en-US" dirty="0">
                <a:solidFill>
                  <a:schemeClr val="tx1"/>
                </a:solidFill>
              </a:rPr>
              <a:t>的</a:t>
            </a:r>
            <a:r>
              <a:rPr lang="zh-CN" altLang="en-US" dirty="0">
                <a:solidFill>
                  <a:srgbClr val="FF0000"/>
                </a:solidFill>
              </a:rPr>
              <a:t>前端运行环境</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en-US" altLang="zh-CN" dirty="0">
                <a:solidFill>
                  <a:srgbClr val="FF0000"/>
                </a:solidFill>
              </a:rPr>
              <a:t>Node.js </a:t>
            </a:r>
            <a:r>
              <a:rPr lang="zh-CN" altLang="en-US" dirty="0">
                <a:solidFill>
                  <a:schemeClr val="tx1"/>
                </a:solidFill>
              </a:rPr>
              <a:t>是 </a:t>
            </a:r>
            <a:r>
              <a:rPr lang="en-US" altLang="zh-CN" dirty="0">
                <a:solidFill>
                  <a:schemeClr val="tx1"/>
                </a:solidFill>
              </a:rPr>
              <a:t>JavaScript </a:t>
            </a:r>
            <a:r>
              <a:rPr lang="zh-CN" altLang="en-US" dirty="0">
                <a:solidFill>
                  <a:schemeClr val="tx1"/>
                </a:solidFill>
              </a:rPr>
              <a:t>的</a:t>
            </a:r>
            <a:r>
              <a:rPr lang="zh-CN" altLang="en-US" dirty="0">
                <a:solidFill>
                  <a:srgbClr val="FF0000"/>
                </a:solidFill>
              </a:rPr>
              <a:t>后端运行环境</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en-US" altLang="zh-CN" dirty="0">
                <a:solidFill>
                  <a:schemeClr val="tx1"/>
                </a:solidFill>
              </a:rPr>
              <a:t>Node.js </a:t>
            </a:r>
            <a:r>
              <a:rPr lang="zh-CN" altLang="en-US" dirty="0">
                <a:solidFill>
                  <a:schemeClr val="tx1"/>
                </a:solidFill>
              </a:rPr>
              <a:t>中</a:t>
            </a:r>
            <a:r>
              <a:rPr lang="zh-CN" altLang="en-US" dirty="0">
                <a:solidFill>
                  <a:srgbClr val="FF0000"/>
                </a:solidFill>
              </a:rPr>
              <a:t>无法调用 </a:t>
            </a:r>
            <a:r>
              <a:rPr lang="en-US" altLang="zh-CN" dirty="0">
                <a:solidFill>
                  <a:schemeClr val="tx1"/>
                </a:solidFill>
              </a:rPr>
              <a:t>DOM </a:t>
            </a:r>
            <a:r>
              <a:rPr lang="zh-CN" altLang="en-US" dirty="0">
                <a:solidFill>
                  <a:schemeClr val="tx1"/>
                </a:solidFill>
              </a:rPr>
              <a:t>和 </a:t>
            </a:r>
            <a:r>
              <a:rPr lang="en-US" altLang="zh-CN" dirty="0">
                <a:solidFill>
                  <a:schemeClr val="tx1"/>
                </a:solidFill>
              </a:rPr>
              <a:t>BOM </a:t>
            </a:r>
            <a:r>
              <a:rPr lang="zh-CN" altLang="en-US" dirty="0">
                <a:solidFill>
                  <a:schemeClr val="tx1"/>
                </a:solidFill>
              </a:rPr>
              <a:t>等</a:t>
            </a:r>
            <a:r>
              <a:rPr lang="zh-CN" altLang="en-US" dirty="0">
                <a:solidFill>
                  <a:srgbClr val="FF0000"/>
                </a:solidFill>
              </a:rPr>
              <a:t>浏览器内置 </a:t>
            </a:r>
            <a:r>
              <a:rPr lang="en-US" altLang="zh-CN" dirty="0">
                <a:solidFill>
                  <a:srgbClr val="FF0000"/>
                </a:solidFill>
              </a:rPr>
              <a:t>API</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51433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9" name="内容占位符 5">
            <a:extLst>
              <a:ext uri="{FF2B5EF4-FFF2-40B4-BE49-F238E27FC236}">
                <a16:creationId xmlns:a16="http://schemas.microsoft.com/office/drawing/2014/main" id="{51CEBA76-2B97-4448-BF81-5BB039884F49}"/>
              </a:ext>
            </a:extLst>
          </p:cNvPr>
          <p:cNvSpPr>
            <a:spLocks noGrp="1"/>
          </p:cNvSpPr>
          <p:nvPr>
            <p:ph sz="half" idx="14"/>
          </p:nvPr>
        </p:nvSpPr>
        <p:spPr>
          <a:xfrm>
            <a:off x="848377" y="1393200"/>
            <a:ext cx="7069650" cy="3033657"/>
          </a:xfrm>
        </p:spPr>
        <p:txBody>
          <a:bodyPr>
            <a:noAutofit/>
          </a:bodyPr>
          <a:lstStyle/>
          <a:p>
            <a:r>
              <a:rPr lang="en-US" altLang="zh-CN" dirty="0" err="1">
                <a:solidFill>
                  <a:schemeClr val="tx1"/>
                </a:solidFill>
              </a:rPr>
              <a:t>npm</a:t>
            </a:r>
            <a:r>
              <a:rPr lang="en-US" altLang="zh-CN" dirty="0">
                <a:solidFill>
                  <a:schemeClr val="tx1"/>
                </a:solidFill>
              </a:rPr>
              <a:t> </a:t>
            </a:r>
            <a:r>
              <a:rPr lang="zh-CN" altLang="en-US" dirty="0">
                <a:solidFill>
                  <a:schemeClr val="tx1"/>
                </a:solidFill>
              </a:rPr>
              <a:t>规定，在</a:t>
            </a:r>
            <a:r>
              <a:rPr lang="zh-CN" altLang="en-US" dirty="0">
                <a:solidFill>
                  <a:srgbClr val="FF0000"/>
                </a:solidFill>
              </a:rPr>
              <a:t>项目根目录</a:t>
            </a:r>
            <a:r>
              <a:rPr lang="zh-CN" altLang="en-US" dirty="0">
                <a:solidFill>
                  <a:schemeClr val="tx1"/>
                </a:solidFill>
              </a:rPr>
              <a:t>中，</a:t>
            </a:r>
            <a:r>
              <a:rPr lang="zh-CN" altLang="en-US" b="1" dirty="0">
                <a:solidFill>
                  <a:srgbClr val="FF0000"/>
                </a:solidFill>
              </a:rPr>
              <a:t>必须</a:t>
            </a:r>
            <a:r>
              <a:rPr lang="zh-CN" altLang="en-US" dirty="0">
                <a:solidFill>
                  <a:schemeClr val="tx1"/>
                </a:solidFill>
              </a:rPr>
              <a:t>提供一个叫做 </a:t>
            </a:r>
            <a:r>
              <a:rPr lang="en-US" altLang="zh-CN" dirty="0" err="1">
                <a:solidFill>
                  <a:srgbClr val="FF0000"/>
                </a:solidFill>
              </a:rPr>
              <a:t>package.json</a:t>
            </a:r>
            <a:r>
              <a:rPr lang="en-US" altLang="zh-CN" dirty="0">
                <a:solidFill>
                  <a:srgbClr val="FF0000"/>
                </a:solidFill>
              </a:rPr>
              <a:t> </a:t>
            </a:r>
            <a:r>
              <a:rPr lang="zh-CN" altLang="en-US" dirty="0">
                <a:solidFill>
                  <a:schemeClr val="tx1"/>
                </a:solidFill>
              </a:rPr>
              <a:t>的包管理配置文件。用来记录与项目有关的一些配置信息。例如：</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项目的名称、版本号、描述等</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项目中都用到了哪些包</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哪些包只在</a:t>
            </a:r>
            <a:r>
              <a:rPr lang="zh-CN" altLang="en-US" dirty="0">
                <a:solidFill>
                  <a:srgbClr val="FF0000"/>
                </a:solidFill>
              </a:rPr>
              <a:t>开发期间</a:t>
            </a:r>
            <a:r>
              <a:rPr lang="zh-CN" altLang="en-US" dirty="0">
                <a:solidFill>
                  <a:schemeClr val="tx1"/>
                </a:solidFill>
              </a:rPr>
              <a:t>会用到</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那些包在</a:t>
            </a:r>
            <a:r>
              <a:rPr lang="zh-CN" altLang="en-US" dirty="0">
                <a:solidFill>
                  <a:srgbClr val="FF0000"/>
                </a:solidFill>
              </a:rPr>
              <a:t>开发</a:t>
            </a:r>
            <a:r>
              <a:rPr lang="zh-CN" altLang="en-US" dirty="0">
                <a:solidFill>
                  <a:schemeClr val="tx1"/>
                </a:solidFill>
              </a:rPr>
              <a:t>和</a:t>
            </a:r>
            <a:r>
              <a:rPr lang="zh-CN" altLang="en-US" dirty="0">
                <a:solidFill>
                  <a:srgbClr val="FF0000"/>
                </a:solidFill>
              </a:rPr>
              <a:t>部署</a:t>
            </a:r>
            <a:r>
              <a:rPr lang="zh-CN" altLang="en-US" dirty="0">
                <a:solidFill>
                  <a:schemeClr val="tx1"/>
                </a:solidFill>
              </a:rPr>
              <a:t>时都需要用到</a:t>
            </a:r>
            <a:endParaRPr lang="en-US" altLang="zh-CN" dirty="0">
              <a:solidFill>
                <a:schemeClr val="tx1"/>
              </a:solidFill>
            </a:endParaRPr>
          </a:p>
        </p:txBody>
      </p:sp>
    </p:spTree>
    <p:extLst>
      <p:ext uri="{BB962C8B-B14F-4D97-AF65-F5344CB8AC3E}">
        <p14:creationId xmlns:p14="http://schemas.microsoft.com/office/powerpoint/2010/main" val="383766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多人协作的问题</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6308206" y="2124000"/>
            <a:ext cx="2490354" cy="2910632"/>
          </a:xfrm>
        </p:spPr>
        <p:txBody>
          <a:bodyPr>
            <a:noAutofit/>
          </a:bodyPr>
          <a:lstStyle/>
          <a:p>
            <a:r>
              <a:rPr lang="zh-CN" altLang="en-US" dirty="0">
                <a:solidFill>
                  <a:schemeClr val="tx1"/>
                </a:solidFill>
              </a:rPr>
              <a:t>整个项目的体积是 </a:t>
            </a:r>
            <a:r>
              <a:rPr lang="en-US" altLang="zh-CN" dirty="0">
                <a:solidFill>
                  <a:schemeClr val="tx1"/>
                </a:solidFill>
              </a:rPr>
              <a:t>30.4M</a:t>
            </a:r>
          </a:p>
          <a:p>
            <a:r>
              <a:rPr lang="zh-CN" altLang="en-US" dirty="0">
                <a:solidFill>
                  <a:schemeClr val="tx1"/>
                </a:solidFill>
              </a:rPr>
              <a:t>第三方包的体积是 </a:t>
            </a:r>
            <a:r>
              <a:rPr lang="en-US" altLang="zh-CN" dirty="0">
                <a:solidFill>
                  <a:srgbClr val="FF0000"/>
                </a:solidFill>
              </a:rPr>
              <a:t>28.8M</a:t>
            </a:r>
          </a:p>
          <a:p>
            <a:r>
              <a:rPr lang="zh-CN" altLang="en-US" dirty="0">
                <a:solidFill>
                  <a:schemeClr val="tx1"/>
                </a:solidFill>
              </a:rPr>
              <a:t>项目源代码的体积 </a:t>
            </a:r>
            <a:r>
              <a:rPr lang="en-US" altLang="zh-CN" dirty="0">
                <a:solidFill>
                  <a:srgbClr val="047FFD"/>
                </a:solidFill>
              </a:rPr>
              <a:t>1.6M</a:t>
            </a:r>
          </a:p>
          <a:p>
            <a:endParaRPr lang="en-US" altLang="zh-CN" dirty="0">
              <a:solidFill>
                <a:schemeClr val="tx1"/>
              </a:solidFill>
            </a:endParaRPr>
          </a:p>
          <a:p>
            <a:r>
              <a:rPr lang="zh-CN" altLang="en-US" dirty="0">
                <a:solidFill>
                  <a:schemeClr val="tx1"/>
                </a:solidFill>
              </a:rPr>
              <a:t>遇到的问题：</a:t>
            </a:r>
            <a:r>
              <a:rPr lang="zh-CN" altLang="en-US" dirty="0">
                <a:solidFill>
                  <a:srgbClr val="FF0000"/>
                </a:solidFill>
              </a:rPr>
              <a:t>第三方包的体积过大</a:t>
            </a:r>
            <a:r>
              <a:rPr lang="zh-CN" altLang="en-US" dirty="0">
                <a:solidFill>
                  <a:schemeClr val="tx1"/>
                </a:solidFill>
              </a:rPr>
              <a:t>，不方便团队成员之间共享项目源代码。</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解决方案：</a:t>
            </a:r>
            <a:r>
              <a:rPr lang="zh-CN" altLang="en-US" dirty="0">
                <a:solidFill>
                  <a:srgbClr val="FF0000"/>
                </a:solidFill>
              </a:rPr>
              <a:t>共享时剔除</a:t>
            </a:r>
            <a:r>
              <a:rPr lang="en-US" altLang="zh-CN" dirty="0">
                <a:solidFill>
                  <a:srgbClr val="FF0000"/>
                </a:solidFill>
              </a:rPr>
              <a:t>node_modules</a:t>
            </a:r>
          </a:p>
        </p:txBody>
      </p:sp>
      <p:pic>
        <p:nvPicPr>
          <p:cNvPr id="2" name="图片 1">
            <a:extLst>
              <a:ext uri="{FF2B5EF4-FFF2-40B4-BE49-F238E27FC236}">
                <a16:creationId xmlns:a16="http://schemas.microsoft.com/office/drawing/2014/main" id="{1C560132-FF10-4C92-8071-F32647EC1F11}"/>
              </a:ext>
            </a:extLst>
          </p:cNvPr>
          <p:cNvPicPr>
            <a:picLocks noChangeAspect="1"/>
          </p:cNvPicPr>
          <p:nvPr/>
        </p:nvPicPr>
        <p:blipFill>
          <a:blip r:embed="rId2"/>
          <a:stretch>
            <a:fillRect/>
          </a:stretch>
        </p:blipFill>
        <p:spPr>
          <a:xfrm>
            <a:off x="970296" y="2142275"/>
            <a:ext cx="5337909" cy="2910632"/>
          </a:xfrm>
          <a:prstGeom prst="rect">
            <a:avLst/>
          </a:prstGeom>
        </p:spPr>
      </p:pic>
    </p:spTree>
    <p:extLst>
      <p:ext uri="{BB962C8B-B14F-4D97-AF65-F5344CB8AC3E}">
        <p14:creationId xmlns:p14="http://schemas.microsoft.com/office/powerpoint/2010/main" val="305803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如何记录项目中安装了哪些包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141381" cy="2083500"/>
          </a:xfrm>
        </p:spPr>
        <p:txBody>
          <a:bodyPr>
            <a:noAutofit/>
          </a:bodyPr>
          <a:lstStyle/>
          <a:p>
            <a:r>
              <a:rPr lang="zh-CN" altLang="en-US" dirty="0">
                <a:solidFill>
                  <a:schemeClr val="tx1"/>
                </a:solidFill>
              </a:rPr>
              <a:t>在</a:t>
            </a:r>
            <a:r>
              <a:rPr lang="zh-CN" altLang="en-US" dirty="0">
                <a:solidFill>
                  <a:srgbClr val="FF0000"/>
                </a:solidFill>
              </a:rPr>
              <a:t>项目根目录</a:t>
            </a:r>
            <a:r>
              <a:rPr lang="zh-CN" altLang="en-US" dirty="0">
                <a:solidFill>
                  <a:schemeClr val="tx1"/>
                </a:solidFill>
              </a:rPr>
              <a:t>中，创建一个叫做</a:t>
            </a:r>
            <a:r>
              <a:rPr lang="zh-CN" altLang="en-US" dirty="0">
                <a:solidFill>
                  <a:srgbClr val="FF0000"/>
                </a:solidFill>
              </a:rPr>
              <a:t> </a:t>
            </a:r>
            <a:r>
              <a:rPr lang="en-US" altLang="zh-CN" dirty="0" err="1">
                <a:solidFill>
                  <a:srgbClr val="FF0000"/>
                </a:solidFill>
              </a:rPr>
              <a:t>package.json</a:t>
            </a:r>
            <a:r>
              <a:rPr lang="en-US" altLang="zh-CN" dirty="0">
                <a:solidFill>
                  <a:srgbClr val="FF0000"/>
                </a:solidFill>
              </a:rPr>
              <a:t> </a:t>
            </a:r>
            <a:r>
              <a:rPr lang="zh-CN" altLang="en-US" dirty="0">
                <a:solidFill>
                  <a:schemeClr val="tx1"/>
                </a:solidFill>
              </a:rPr>
              <a:t>的配置文件，即可用来记录项目中安装了哪些包。从而方便剔除 </a:t>
            </a:r>
            <a:r>
              <a:rPr lang="en-US" altLang="zh-CN" dirty="0" err="1">
                <a:solidFill>
                  <a:schemeClr val="tx1"/>
                </a:solidFill>
              </a:rPr>
              <a:t>node_modules</a:t>
            </a:r>
            <a:r>
              <a:rPr lang="en-US" altLang="zh-CN" dirty="0">
                <a:solidFill>
                  <a:schemeClr val="tx1"/>
                </a:solidFill>
              </a:rPr>
              <a:t> </a:t>
            </a:r>
            <a:r>
              <a:rPr lang="zh-CN" altLang="en-US" dirty="0">
                <a:solidFill>
                  <a:schemeClr val="tx1"/>
                </a:solidFill>
              </a:rPr>
              <a:t>目录之后，在团队成员之间共享项目的源代码。</a:t>
            </a:r>
            <a:endParaRPr lang="en-US" altLang="zh-CN" dirty="0">
              <a:solidFill>
                <a:schemeClr val="tx1"/>
              </a:solidFill>
            </a:endParaRPr>
          </a:p>
          <a:p>
            <a:endParaRPr lang="en-US" altLang="zh-CN" dirty="0">
              <a:solidFill>
                <a:schemeClr val="tx1"/>
              </a:solidFill>
            </a:endParaRPr>
          </a:p>
          <a:p>
            <a:r>
              <a:rPr lang="zh-CN" altLang="en-US" b="1" dirty="0">
                <a:solidFill>
                  <a:srgbClr val="FF0000"/>
                </a:solidFill>
              </a:rPr>
              <a:t>注意</a:t>
            </a:r>
            <a:r>
              <a:rPr lang="zh-CN" altLang="en-US" dirty="0">
                <a:solidFill>
                  <a:schemeClr val="tx1"/>
                </a:solidFill>
              </a:rPr>
              <a:t>：今后在项目开发中，一定要把 </a:t>
            </a:r>
            <a:r>
              <a:rPr lang="en-US" altLang="zh-CN" dirty="0" err="1">
                <a:solidFill>
                  <a:schemeClr val="tx1"/>
                </a:solidFill>
              </a:rPr>
              <a:t>node_modules</a:t>
            </a:r>
            <a:r>
              <a:rPr lang="en-US" altLang="zh-CN" dirty="0">
                <a:solidFill>
                  <a:schemeClr val="tx1"/>
                </a:solidFill>
              </a:rPr>
              <a:t> </a:t>
            </a:r>
            <a:r>
              <a:rPr lang="zh-CN" altLang="en-US" dirty="0">
                <a:solidFill>
                  <a:schemeClr val="tx1"/>
                </a:solidFill>
              </a:rPr>
              <a:t>文件夹，添加到 </a:t>
            </a:r>
            <a:r>
              <a:rPr lang="en-US" altLang="zh-CN" dirty="0">
                <a:solidFill>
                  <a:schemeClr val="tx1"/>
                </a:solidFill>
              </a:rPr>
              <a:t>.</a:t>
            </a:r>
            <a:r>
              <a:rPr lang="en-US" altLang="zh-CN" dirty="0" err="1">
                <a:solidFill>
                  <a:schemeClr val="tx1"/>
                </a:solidFill>
              </a:rPr>
              <a:t>gitignore</a:t>
            </a:r>
            <a:r>
              <a:rPr lang="en-US" altLang="zh-CN" dirty="0">
                <a:solidFill>
                  <a:schemeClr val="tx1"/>
                </a:solidFill>
              </a:rPr>
              <a:t> </a:t>
            </a:r>
            <a:r>
              <a:rPr lang="zh-CN" altLang="en-US" dirty="0">
                <a:solidFill>
                  <a:schemeClr val="tx1"/>
                </a:solidFill>
              </a:rPr>
              <a:t>忽略文件中。</a:t>
            </a:r>
            <a:endParaRPr lang="en-US" altLang="zh-CN" dirty="0">
              <a:solidFill>
                <a:schemeClr val="tx1"/>
              </a:solidFill>
            </a:endParaRPr>
          </a:p>
        </p:txBody>
      </p:sp>
    </p:spTree>
    <p:extLst>
      <p:ext uri="{BB962C8B-B14F-4D97-AF65-F5344CB8AC3E}">
        <p14:creationId xmlns:p14="http://schemas.microsoft.com/office/powerpoint/2010/main" val="27089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快速创建 </a:t>
            </a:r>
            <a:r>
              <a:rPr lang="en-US" altLang="zh-CN" sz="1400" b="1" dirty="0">
                <a:solidFill>
                  <a:srgbClr val="404040"/>
                </a:solidFill>
                <a:latin typeface="微软雅黑" panose="020B0503020204020204" pitchFamily="34" charset="-122"/>
                <a:ea typeface="微软雅黑" panose="020B0503020204020204" pitchFamily="34" charset="-122"/>
              </a:rPr>
              <a:t>package.json</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6663251" cy="703832"/>
          </a:xfrm>
        </p:spPr>
        <p:txBody>
          <a:bodyPr>
            <a:noAutofit/>
          </a:bodyPr>
          <a:lstStyle/>
          <a:p>
            <a:r>
              <a:rPr lang="en-US" altLang="zh-CN" dirty="0">
                <a:solidFill>
                  <a:schemeClr val="tx1"/>
                </a:solidFill>
              </a:rPr>
              <a:t>npm </a:t>
            </a:r>
            <a:r>
              <a:rPr lang="zh-CN" altLang="en-US" dirty="0">
                <a:solidFill>
                  <a:schemeClr val="tx1"/>
                </a:solidFill>
              </a:rPr>
              <a:t>包管理工具提供了一个</a:t>
            </a:r>
            <a:r>
              <a:rPr lang="zh-CN" altLang="en-US" dirty="0">
                <a:solidFill>
                  <a:srgbClr val="FF0000"/>
                </a:solidFill>
              </a:rPr>
              <a:t>快捷命令</a:t>
            </a:r>
            <a:r>
              <a:rPr lang="zh-CN" altLang="en-US" dirty="0">
                <a:solidFill>
                  <a:schemeClr val="tx1"/>
                </a:solidFill>
              </a:rPr>
              <a:t>，可以在</a:t>
            </a:r>
            <a:r>
              <a:rPr lang="zh-CN" altLang="en-US" dirty="0">
                <a:solidFill>
                  <a:srgbClr val="FF0000"/>
                </a:solidFill>
              </a:rPr>
              <a:t>执行命令时所处的目录中</a:t>
            </a:r>
            <a:r>
              <a:rPr lang="zh-CN" altLang="en-US" dirty="0">
                <a:solidFill>
                  <a:schemeClr val="tx1"/>
                </a:solidFill>
              </a:rPr>
              <a:t>，快速创建 </a:t>
            </a:r>
            <a:r>
              <a:rPr lang="en-US" altLang="zh-CN" dirty="0">
                <a:solidFill>
                  <a:schemeClr val="tx1"/>
                </a:solidFill>
              </a:rPr>
              <a:t>package.json </a:t>
            </a:r>
            <a:r>
              <a:rPr lang="zh-CN" altLang="en-US" dirty="0">
                <a:solidFill>
                  <a:schemeClr val="tx1"/>
                </a:solidFill>
              </a:rPr>
              <a:t>这个包管理配置文件：</a:t>
            </a:r>
            <a:endParaRPr lang="en-US" altLang="zh-CN" dirty="0">
              <a:solidFill>
                <a:schemeClr val="tx1"/>
              </a:solidFill>
            </a:endParaRPr>
          </a:p>
        </p:txBody>
      </p:sp>
      <p:pic>
        <p:nvPicPr>
          <p:cNvPr id="2" name="图片 1">
            <a:extLst>
              <a:ext uri="{FF2B5EF4-FFF2-40B4-BE49-F238E27FC236}">
                <a16:creationId xmlns:a16="http://schemas.microsoft.com/office/drawing/2014/main" id="{CD54C8F7-941D-43B7-B64B-CD92EAF03FA3}"/>
              </a:ext>
            </a:extLst>
          </p:cNvPr>
          <p:cNvPicPr>
            <a:picLocks noChangeAspect="1"/>
          </p:cNvPicPr>
          <p:nvPr/>
        </p:nvPicPr>
        <p:blipFill>
          <a:blip r:embed="rId2"/>
          <a:stretch>
            <a:fillRect/>
          </a:stretch>
        </p:blipFill>
        <p:spPr>
          <a:xfrm>
            <a:off x="940366" y="2794230"/>
            <a:ext cx="5544000" cy="1095755"/>
          </a:xfrm>
          <a:prstGeom prst="rect">
            <a:avLst/>
          </a:prstGeom>
        </p:spPr>
      </p:pic>
      <p:sp>
        <p:nvSpPr>
          <p:cNvPr id="7" name="内容占位符 5">
            <a:extLst>
              <a:ext uri="{FF2B5EF4-FFF2-40B4-BE49-F238E27FC236}">
                <a16:creationId xmlns:a16="http://schemas.microsoft.com/office/drawing/2014/main" id="{6253B5BF-2013-4614-9A37-DB741388DF10}"/>
              </a:ext>
            </a:extLst>
          </p:cNvPr>
          <p:cNvSpPr txBox="1">
            <a:spLocks/>
          </p:cNvSpPr>
          <p:nvPr/>
        </p:nvSpPr>
        <p:spPr>
          <a:xfrm>
            <a:off x="848378" y="3984002"/>
            <a:ext cx="7511851" cy="979883"/>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a:t>
            </a:r>
            <a:endParaRPr lang="en-US" altLang="zh-CN" dirty="0">
              <a:solidFill>
                <a:schemeClr val="tx1"/>
              </a:solidFill>
            </a:endParaRPr>
          </a:p>
          <a:p>
            <a:pPr marL="228600" indent="-228600">
              <a:buFont typeface="+mj-ea"/>
              <a:buAutoNum type="circleNumDbPlain"/>
            </a:pPr>
            <a:r>
              <a:rPr lang="zh-CN" altLang="en-US" dirty="0">
                <a:solidFill>
                  <a:schemeClr val="tx1"/>
                </a:solidFill>
              </a:rPr>
              <a:t>上述命令</a:t>
            </a:r>
            <a:r>
              <a:rPr lang="zh-CN" altLang="en-US" dirty="0">
                <a:solidFill>
                  <a:srgbClr val="FF0000"/>
                </a:solidFill>
              </a:rPr>
              <a:t>只能在英文的目录下成功运行</a:t>
            </a:r>
            <a:r>
              <a:rPr lang="zh-CN" altLang="en-US" dirty="0">
                <a:solidFill>
                  <a:schemeClr val="tx1"/>
                </a:solidFill>
              </a:rPr>
              <a:t>！所以，项目文件夹的名称一定要使用英文命名，</a:t>
            </a:r>
            <a:r>
              <a:rPr lang="zh-CN" altLang="en-US" dirty="0">
                <a:solidFill>
                  <a:srgbClr val="FF0000"/>
                </a:solidFill>
              </a:rPr>
              <a:t>不要使用中文</a:t>
            </a:r>
            <a:r>
              <a:rPr lang="zh-CN" altLang="en-US" dirty="0">
                <a:solidFill>
                  <a:schemeClr val="tx1"/>
                </a:solidFill>
              </a:rPr>
              <a:t>，</a:t>
            </a:r>
            <a:r>
              <a:rPr lang="zh-CN" altLang="en-US" dirty="0">
                <a:solidFill>
                  <a:srgbClr val="FF0000"/>
                </a:solidFill>
              </a:rPr>
              <a:t>不能出现空格</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zh-CN" altLang="en-US" dirty="0">
                <a:solidFill>
                  <a:schemeClr val="tx1"/>
                </a:solidFill>
              </a:rPr>
              <a:t>运行 </a:t>
            </a:r>
            <a:r>
              <a:rPr lang="en-US" altLang="zh-CN" dirty="0" err="1">
                <a:solidFill>
                  <a:schemeClr val="tx1"/>
                </a:solidFill>
              </a:rPr>
              <a:t>npm</a:t>
            </a:r>
            <a:r>
              <a:rPr lang="en-US" altLang="zh-CN" dirty="0">
                <a:solidFill>
                  <a:schemeClr val="tx1"/>
                </a:solidFill>
              </a:rPr>
              <a:t> install </a:t>
            </a:r>
            <a:r>
              <a:rPr lang="zh-CN" altLang="en-US" dirty="0">
                <a:solidFill>
                  <a:schemeClr val="tx1"/>
                </a:solidFill>
              </a:rPr>
              <a:t>命令安装包的时候，</a:t>
            </a:r>
            <a:r>
              <a:rPr lang="en-US" altLang="zh-CN" dirty="0" err="1">
                <a:solidFill>
                  <a:schemeClr val="tx1"/>
                </a:solidFill>
              </a:rPr>
              <a:t>npm</a:t>
            </a:r>
            <a:r>
              <a:rPr lang="en-US" altLang="zh-CN" dirty="0">
                <a:solidFill>
                  <a:schemeClr val="tx1"/>
                </a:solidFill>
              </a:rPr>
              <a:t> </a:t>
            </a:r>
            <a:r>
              <a:rPr lang="zh-CN" altLang="en-US" dirty="0">
                <a:solidFill>
                  <a:schemeClr val="tx1"/>
                </a:solidFill>
              </a:rPr>
              <a:t>包管理工具会自动把</a:t>
            </a:r>
            <a:r>
              <a:rPr lang="zh-CN" altLang="en-US" dirty="0">
                <a:solidFill>
                  <a:srgbClr val="FF0000"/>
                </a:solidFill>
              </a:rPr>
              <a:t>包的名称</a:t>
            </a:r>
            <a:r>
              <a:rPr lang="zh-CN" altLang="en-US" dirty="0">
                <a:solidFill>
                  <a:schemeClr val="tx1"/>
                </a:solidFill>
              </a:rPr>
              <a:t>和</a:t>
            </a:r>
            <a:r>
              <a:rPr lang="zh-CN" altLang="en-US" dirty="0">
                <a:solidFill>
                  <a:srgbClr val="FF0000"/>
                </a:solidFill>
              </a:rPr>
              <a:t>版本号</a:t>
            </a:r>
            <a:r>
              <a:rPr lang="zh-CN" altLang="en-US" dirty="0">
                <a:solidFill>
                  <a:schemeClr val="tx1"/>
                </a:solidFill>
              </a:rPr>
              <a:t>，记录到 </a:t>
            </a:r>
            <a:r>
              <a:rPr lang="en-US" altLang="zh-CN" dirty="0" err="1">
                <a:solidFill>
                  <a:schemeClr val="tx1"/>
                </a:solidFill>
              </a:rPr>
              <a:t>package.json</a:t>
            </a:r>
            <a:r>
              <a:rPr lang="en-US" altLang="zh-CN" dirty="0">
                <a:solidFill>
                  <a:schemeClr val="tx1"/>
                </a:solidFill>
              </a:rPr>
              <a:t> </a:t>
            </a:r>
            <a:r>
              <a:rPr lang="zh-CN" altLang="en-US" dirty="0">
                <a:solidFill>
                  <a:schemeClr val="tx1"/>
                </a:solidFill>
              </a:rPr>
              <a:t>中。</a:t>
            </a:r>
            <a:endParaRPr lang="en-US" altLang="zh-CN" dirty="0">
              <a:solidFill>
                <a:schemeClr val="tx1"/>
              </a:solidFill>
            </a:endParaRPr>
          </a:p>
        </p:txBody>
      </p:sp>
    </p:spTree>
    <p:extLst>
      <p:ext uri="{BB962C8B-B14F-4D97-AF65-F5344CB8AC3E}">
        <p14:creationId xmlns:p14="http://schemas.microsoft.com/office/powerpoint/2010/main" val="380393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en-US" altLang="zh-CN" sz="1400" b="1" dirty="0">
                <a:solidFill>
                  <a:srgbClr val="FF0000"/>
                </a:solidFill>
                <a:latin typeface="微软雅黑" panose="020B0503020204020204" pitchFamily="34" charset="-122"/>
                <a:ea typeface="微软雅黑" panose="020B0503020204020204" pitchFamily="34" charset="-122"/>
              </a:rPr>
              <a:t>dependencies</a:t>
            </a:r>
            <a:r>
              <a:rPr lang="en-US" altLang="zh-CN" sz="1400" b="1" dirty="0">
                <a:solidFill>
                  <a:srgbClr val="404040"/>
                </a:solidFill>
                <a:latin typeface="微软雅黑" panose="020B0503020204020204" pitchFamily="34" charset="-122"/>
                <a:ea typeface="微软雅黑" panose="020B0503020204020204" pitchFamily="34" charset="-122"/>
              </a:rPr>
              <a:t> </a:t>
            </a:r>
            <a:r>
              <a:rPr lang="zh-CN" altLang="en-US" sz="1400" b="1" dirty="0">
                <a:solidFill>
                  <a:srgbClr val="404040"/>
                </a:solidFill>
                <a:latin typeface="微软雅黑" panose="020B0503020204020204" pitchFamily="34" charset="-122"/>
                <a:ea typeface="微软雅黑" panose="020B0503020204020204" pitchFamily="34" charset="-122"/>
              </a:rPr>
              <a:t>节点</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3014135" y="2123999"/>
            <a:ext cx="5303518" cy="2914516"/>
          </a:xfrm>
        </p:spPr>
        <p:txBody>
          <a:bodyPr>
            <a:noAutofit/>
          </a:bodyPr>
          <a:lstStyle/>
          <a:p>
            <a:r>
              <a:rPr lang="en-US" altLang="zh-CN" dirty="0">
                <a:solidFill>
                  <a:schemeClr val="tx1"/>
                </a:solidFill>
              </a:rPr>
              <a:t>package.json </a:t>
            </a:r>
            <a:r>
              <a:rPr lang="zh-CN" altLang="en-US" dirty="0">
                <a:solidFill>
                  <a:schemeClr val="tx1"/>
                </a:solidFill>
              </a:rPr>
              <a:t>文件中，有一个 </a:t>
            </a:r>
            <a:r>
              <a:rPr lang="en-US" altLang="zh-CN" dirty="0">
                <a:solidFill>
                  <a:srgbClr val="FF0000"/>
                </a:solidFill>
              </a:rPr>
              <a:t>dependencies</a:t>
            </a:r>
            <a:r>
              <a:rPr lang="en-US" altLang="zh-CN" dirty="0">
                <a:solidFill>
                  <a:schemeClr val="tx1"/>
                </a:solidFill>
              </a:rPr>
              <a:t> </a:t>
            </a:r>
            <a:r>
              <a:rPr lang="zh-CN" altLang="en-US" dirty="0">
                <a:solidFill>
                  <a:schemeClr val="tx1"/>
                </a:solidFill>
              </a:rPr>
              <a:t>节点，专门用来记录您使用 </a:t>
            </a:r>
            <a:r>
              <a:rPr lang="en-US" altLang="zh-CN" dirty="0">
                <a:solidFill>
                  <a:schemeClr val="tx1"/>
                </a:solidFill>
              </a:rPr>
              <a:t>npm install </a:t>
            </a:r>
            <a:r>
              <a:rPr lang="zh-CN" altLang="en-US" dirty="0">
                <a:solidFill>
                  <a:schemeClr val="tx1"/>
                </a:solidFill>
              </a:rPr>
              <a:t>命令安装了哪些包。</a:t>
            </a:r>
            <a:endParaRPr lang="en-US" altLang="zh-CN" dirty="0">
              <a:solidFill>
                <a:schemeClr val="tx1"/>
              </a:solidFill>
            </a:endParaRPr>
          </a:p>
        </p:txBody>
      </p:sp>
      <p:pic>
        <p:nvPicPr>
          <p:cNvPr id="4" name="图片 3">
            <a:extLst>
              <a:ext uri="{FF2B5EF4-FFF2-40B4-BE49-F238E27FC236}">
                <a16:creationId xmlns:a16="http://schemas.microsoft.com/office/drawing/2014/main" id="{4CF9AC79-3581-4A29-8F1F-497E413EE440}"/>
              </a:ext>
            </a:extLst>
          </p:cNvPr>
          <p:cNvPicPr>
            <a:picLocks noChangeAspect="1"/>
          </p:cNvPicPr>
          <p:nvPr/>
        </p:nvPicPr>
        <p:blipFill>
          <a:blip r:embed="rId2"/>
          <a:stretch>
            <a:fillRect/>
          </a:stretch>
        </p:blipFill>
        <p:spPr>
          <a:xfrm>
            <a:off x="918500" y="2209683"/>
            <a:ext cx="1946620" cy="2828832"/>
          </a:xfrm>
          <a:prstGeom prst="rect">
            <a:avLst/>
          </a:prstGeom>
        </p:spPr>
      </p:pic>
    </p:spTree>
    <p:extLst>
      <p:ext uri="{BB962C8B-B14F-4D97-AF65-F5344CB8AC3E}">
        <p14:creationId xmlns:p14="http://schemas.microsoft.com/office/powerpoint/2010/main" val="92115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 </a:t>
            </a:r>
            <a:r>
              <a:rPr lang="zh-CN" altLang="en-US" sz="1400" b="1" dirty="0">
                <a:solidFill>
                  <a:srgbClr val="FF0000"/>
                </a:solidFill>
                <a:latin typeface="微软雅黑" panose="020B0503020204020204" pitchFamily="34" charset="-122"/>
                <a:ea typeface="微软雅黑" panose="020B0503020204020204" pitchFamily="34" charset="-122"/>
              </a:rPr>
              <a:t>一次性</a:t>
            </a:r>
            <a:r>
              <a:rPr lang="zh-CN" altLang="en-US" sz="1400" b="1" dirty="0">
                <a:solidFill>
                  <a:srgbClr val="404040"/>
                </a:solidFill>
                <a:latin typeface="微软雅黑" panose="020B0503020204020204" pitchFamily="34" charset="-122"/>
                <a:ea typeface="微软雅黑" panose="020B0503020204020204" pitchFamily="34" charset="-122"/>
              </a:rPr>
              <a:t>安装所有的包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A482B406-8BF6-453F-A8E4-4F6F2AD2C5DC}"/>
              </a:ext>
            </a:extLst>
          </p:cNvPr>
          <p:cNvSpPr>
            <a:spLocks noGrp="1"/>
          </p:cNvSpPr>
          <p:nvPr>
            <p:ph sz="half" idx="14"/>
          </p:nvPr>
        </p:nvSpPr>
        <p:spPr>
          <a:xfrm>
            <a:off x="848376" y="2124000"/>
            <a:ext cx="7141381" cy="605653"/>
          </a:xfrm>
        </p:spPr>
        <p:txBody>
          <a:bodyPr>
            <a:noAutofit/>
          </a:bodyPr>
          <a:lstStyle/>
          <a:p>
            <a:r>
              <a:rPr lang="zh-CN" altLang="en-US" dirty="0">
                <a:solidFill>
                  <a:schemeClr val="tx1"/>
                </a:solidFill>
              </a:rPr>
              <a:t>当我们拿到一个</a:t>
            </a:r>
            <a:r>
              <a:rPr lang="zh-CN" altLang="en-US" dirty="0">
                <a:solidFill>
                  <a:srgbClr val="FF0000"/>
                </a:solidFill>
              </a:rPr>
              <a:t>剔除了 </a:t>
            </a:r>
            <a:r>
              <a:rPr lang="en-US" altLang="zh-CN" dirty="0">
                <a:solidFill>
                  <a:srgbClr val="FF0000"/>
                </a:solidFill>
              </a:rPr>
              <a:t>node_modules </a:t>
            </a:r>
            <a:r>
              <a:rPr lang="zh-CN" altLang="en-US" dirty="0">
                <a:solidFill>
                  <a:schemeClr val="tx1"/>
                </a:solidFill>
              </a:rPr>
              <a:t>的项目之后，需要先把所有的包下载到项目中，才能将项目运行起来。</a:t>
            </a:r>
            <a:endParaRPr lang="en-US" altLang="zh-CN" dirty="0">
              <a:solidFill>
                <a:schemeClr val="tx1"/>
              </a:solidFill>
            </a:endParaRPr>
          </a:p>
          <a:p>
            <a:r>
              <a:rPr lang="zh-CN" altLang="en-US" dirty="0">
                <a:solidFill>
                  <a:schemeClr val="tx1"/>
                </a:solidFill>
              </a:rPr>
              <a:t>否则会报类似于下面的错误：</a:t>
            </a:r>
            <a:endParaRPr lang="en-US" altLang="zh-CN" dirty="0">
              <a:solidFill>
                <a:schemeClr val="tx1"/>
              </a:solidFill>
            </a:endParaRPr>
          </a:p>
        </p:txBody>
      </p:sp>
      <p:pic>
        <p:nvPicPr>
          <p:cNvPr id="5" name="图片 4">
            <a:extLst>
              <a:ext uri="{FF2B5EF4-FFF2-40B4-BE49-F238E27FC236}">
                <a16:creationId xmlns:a16="http://schemas.microsoft.com/office/drawing/2014/main" id="{A2CF6CFF-FB99-44B7-8F1B-0176045B6B6B}"/>
              </a:ext>
            </a:extLst>
          </p:cNvPr>
          <p:cNvPicPr>
            <a:picLocks noChangeAspect="1"/>
          </p:cNvPicPr>
          <p:nvPr/>
        </p:nvPicPr>
        <p:blipFill>
          <a:blip r:embed="rId2"/>
          <a:stretch>
            <a:fillRect/>
          </a:stretch>
        </p:blipFill>
        <p:spPr>
          <a:xfrm>
            <a:off x="940366" y="2889480"/>
            <a:ext cx="5544000" cy="1095755"/>
          </a:xfrm>
          <a:prstGeom prst="rect">
            <a:avLst/>
          </a:prstGeom>
        </p:spPr>
      </p:pic>
    </p:spTree>
    <p:extLst>
      <p:ext uri="{BB962C8B-B14F-4D97-AF65-F5344CB8AC3E}">
        <p14:creationId xmlns:p14="http://schemas.microsoft.com/office/powerpoint/2010/main" val="13627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 </a:t>
            </a:r>
            <a:r>
              <a:rPr lang="zh-CN" altLang="en-US" sz="1400" b="1" dirty="0">
                <a:solidFill>
                  <a:srgbClr val="FF0000"/>
                </a:solidFill>
                <a:latin typeface="微软雅黑" panose="020B0503020204020204" pitchFamily="34" charset="-122"/>
                <a:ea typeface="微软雅黑" panose="020B0503020204020204" pitchFamily="34" charset="-122"/>
              </a:rPr>
              <a:t>一次性</a:t>
            </a:r>
            <a:r>
              <a:rPr lang="zh-CN" altLang="en-US" sz="1400" b="1" dirty="0">
                <a:solidFill>
                  <a:srgbClr val="404040"/>
                </a:solidFill>
                <a:latin typeface="微软雅黑" panose="020B0503020204020204" pitchFamily="34" charset="-122"/>
                <a:ea typeface="微软雅黑" panose="020B0503020204020204" pitchFamily="34" charset="-122"/>
              </a:rPr>
              <a:t>安装所有的包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13" name="内容占位符 5">
            <a:extLst>
              <a:ext uri="{FF2B5EF4-FFF2-40B4-BE49-F238E27FC236}">
                <a16:creationId xmlns:a16="http://schemas.microsoft.com/office/drawing/2014/main" id="{FABFF449-985A-426F-A981-2B3A389BA8B0}"/>
              </a:ext>
            </a:extLst>
          </p:cNvPr>
          <p:cNvSpPr txBox="1">
            <a:spLocks/>
          </p:cNvSpPr>
          <p:nvPr/>
        </p:nvSpPr>
        <p:spPr>
          <a:xfrm>
            <a:off x="848375" y="2124000"/>
            <a:ext cx="7141381" cy="369300"/>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可以运行 </a:t>
            </a:r>
            <a:r>
              <a:rPr lang="en-US" altLang="zh-CN" dirty="0">
                <a:solidFill>
                  <a:srgbClr val="FF0000"/>
                </a:solidFill>
              </a:rPr>
              <a:t>npm install </a:t>
            </a:r>
            <a:r>
              <a:rPr lang="zh-CN" altLang="en-US" dirty="0">
                <a:solidFill>
                  <a:schemeClr val="tx1"/>
                </a:solidFill>
              </a:rPr>
              <a:t>命令（或 </a:t>
            </a:r>
            <a:r>
              <a:rPr lang="en-US" altLang="zh-CN" dirty="0">
                <a:solidFill>
                  <a:srgbClr val="047FFD"/>
                </a:solidFill>
              </a:rPr>
              <a:t>npm i</a:t>
            </a:r>
            <a:r>
              <a:rPr lang="zh-CN" altLang="en-US" dirty="0">
                <a:solidFill>
                  <a:schemeClr val="tx1"/>
                </a:solidFill>
              </a:rPr>
              <a:t>）一次性安装所有的依赖包：</a:t>
            </a:r>
            <a:endParaRPr lang="en-US" altLang="zh-CN" dirty="0">
              <a:solidFill>
                <a:schemeClr val="tx1"/>
              </a:solidFill>
            </a:endParaRPr>
          </a:p>
        </p:txBody>
      </p:sp>
      <p:pic>
        <p:nvPicPr>
          <p:cNvPr id="6" name="图片 5">
            <a:extLst>
              <a:ext uri="{FF2B5EF4-FFF2-40B4-BE49-F238E27FC236}">
                <a16:creationId xmlns:a16="http://schemas.microsoft.com/office/drawing/2014/main" id="{5BFF2725-3A47-4C33-BF26-E3CEC825265C}"/>
              </a:ext>
            </a:extLst>
          </p:cNvPr>
          <p:cNvPicPr>
            <a:picLocks noChangeAspect="1"/>
          </p:cNvPicPr>
          <p:nvPr/>
        </p:nvPicPr>
        <p:blipFill>
          <a:blip r:embed="rId2"/>
          <a:stretch>
            <a:fillRect/>
          </a:stretch>
        </p:blipFill>
        <p:spPr>
          <a:xfrm>
            <a:off x="926512" y="2546885"/>
            <a:ext cx="5544000" cy="1207018"/>
          </a:xfrm>
          <a:prstGeom prst="rect">
            <a:avLst/>
          </a:prstGeom>
        </p:spPr>
      </p:pic>
    </p:spTree>
    <p:extLst>
      <p:ext uri="{BB962C8B-B14F-4D97-AF65-F5344CB8AC3E}">
        <p14:creationId xmlns:p14="http://schemas.microsoft.com/office/powerpoint/2010/main" val="151723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6. </a:t>
            </a:r>
            <a:r>
              <a:rPr lang="zh-CN" altLang="en-US" sz="1400" b="1" dirty="0">
                <a:solidFill>
                  <a:srgbClr val="404040"/>
                </a:solidFill>
                <a:latin typeface="微软雅黑" panose="020B0503020204020204" pitchFamily="34" charset="-122"/>
                <a:ea typeface="微软雅黑" panose="020B0503020204020204" pitchFamily="34" charset="-122"/>
              </a:rPr>
              <a:t>卸载包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5809412-D673-4BC5-BAC3-9FA0F4A0AD94}"/>
              </a:ext>
            </a:extLst>
          </p:cNvPr>
          <p:cNvPicPr>
            <a:picLocks noChangeAspect="1"/>
          </p:cNvPicPr>
          <p:nvPr/>
        </p:nvPicPr>
        <p:blipFill>
          <a:blip r:embed="rId2"/>
          <a:stretch>
            <a:fillRect/>
          </a:stretch>
        </p:blipFill>
        <p:spPr>
          <a:xfrm>
            <a:off x="940366" y="2552373"/>
            <a:ext cx="5544000" cy="1095755"/>
          </a:xfrm>
          <a:prstGeom prst="rect">
            <a:avLst/>
          </a:prstGeom>
        </p:spPr>
      </p:pic>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368587"/>
          </a:xfrm>
        </p:spPr>
        <p:txBody>
          <a:bodyPr>
            <a:noAutofit/>
          </a:bodyPr>
          <a:lstStyle/>
          <a:p>
            <a:r>
              <a:rPr lang="zh-CN" altLang="en-US" dirty="0">
                <a:solidFill>
                  <a:schemeClr val="tx1"/>
                </a:solidFill>
              </a:rPr>
              <a:t>可以运行 </a:t>
            </a:r>
            <a:r>
              <a:rPr lang="en-US" altLang="zh-CN" dirty="0">
                <a:solidFill>
                  <a:srgbClr val="FF0000"/>
                </a:solidFill>
              </a:rPr>
              <a:t>npm uninstall </a:t>
            </a:r>
            <a:r>
              <a:rPr lang="zh-CN" altLang="en-US" dirty="0">
                <a:solidFill>
                  <a:schemeClr val="tx1"/>
                </a:solidFill>
              </a:rPr>
              <a:t>命令，来卸载指定的包：</a:t>
            </a:r>
            <a:endParaRPr lang="en-US" altLang="zh-CN" dirty="0">
              <a:solidFill>
                <a:schemeClr val="tx1"/>
              </a:solidFill>
            </a:endParaRPr>
          </a:p>
        </p:txBody>
      </p:sp>
      <p:sp>
        <p:nvSpPr>
          <p:cNvPr id="12" name="内容占位符 5">
            <a:extLst>
              <a:ext uri="{FF2B5EF4-FFF2-40B4-BE49-F238E27FC236}">
                <a16:creationId xmlns:a16="http://schemas.microsoft.com/office/drawing/2014/main" id="{0E5C295D-8E33-4A1E-8A3B-696563D9FAE8}"/>
              </a:ext>
            </a:extLst>
          </p:cNvPr>
          <p:cNvSpPr txBox="1">
            <a:spLocks/>
          </p:cNvSpPr>
          <p:nvPr/>
        </p:nvSpPr>
        <p:spPr>
          <a:xfrm>
            <a:off x="848378" y="3735567"/>
            <a:ext cx="7141381" cy="368587"/>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a:t>
            </a:r>
            <a:r>
              <a:rPr lang="en-US" altLang="zh-CN" dirty="0">
                <a:solidFill>
                  <a:schemeClr val="tx1"/>
                </a:solidFill>
              </a:rPr>
              <a:t>npm uninstall </a:t>
            </a:r>
            <a:r>
              <a:rPr lang="zh-CN" altLang="en-US" dirty="0">
                <a:solidFill>
                  <a:schemeClr val="tx1"/>
                </a:solidFill>
              </a:rPr>
              <a:t>命令执行成功后，会把卸载的包，自动从 </a:t>
            </a:r>
            <a:r>
              <a:rPr lang="en-US" altLang="zh-CN" dirty="0">
                <a:solidFill>
                  <a:schemeClr val="tx1"/>
                </a:solidFill>
              </a:rPr>
              <a:t>package.json </a:t>
            </a:r>
            <a:r>
              <a:rPr lang="zh-CN" altLang="en-US" dirty="0">
                <a:solidFill>
                  <a:schemeClr val="tx1"/>
                </a:solidFill>
              </a:rPr>
              <a:t>的 </a:t>
            </a:r>
            <a:r>
              <a:rPr lang="en-US" altLang="zh-CN" dirty="0">
                <a:solidFill>
                  <a:schemeClr val="tx1"/>
                </a:solidFill>
              </a:rPr>
              <a:t>dependencies </a:t>
            </a:r>
            <a:r>
              <a:rPr lang="zh-CN" altLang="en-US" dirty="0">
                <a:solidFill>
                  <a:schemeClr val="tx1"/>
                </a:solidFill>
              </a:rPr>
              <a:t>中移除掉。</a:t>
            </a:r>
            <a:endParaRPr lang="en-US" altLang="zh-CN" dirty="0">
              <a:solidFill>
                <a:schemeClr val="tx1"/>
              </a:solidFill>
            </a:endParaRPr>
          </a:p>
        </p:txBody>
      </p:sp>
    </p:spTree>
    <p:extLst>
      <p:ext uri="{BB962C8B-B14F-4D97-AF65-F5344CB8AC3E}">
        <p14:creationId xmlns:p14="http://schemas.microsoft.com/office/powerpoint/2010/main" val="208669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包管理配置文件</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7. </a:t>
            </a:r>
            <a:r>
              <a:rPr lang="en-US" altLang="zh-CN" sz="1400" b="1" dirty="0" err="1">
                <a:solidFill>
                  <a:srgbClr val="FF0000"/>
                </a:solidFill>
                <a:latin typeface="微软雅黑" panose="020B0503020204020204" pitchFamily="34" charset="-122"/>
                <a:ea typeface="微软雅黑" panose="020B0503020204020204" pitchFamily="34" charset="-122"/>
              </a:rPr>
              <a:t>devDependencies</a:t>
            </a:r>
            <a:r>
              <a:rPr lang="en-US" altLang="zh-CN" sz="1400" b="1" dirty="0">
                <a:solidFill>
                  <a:srgbClr val="404040"/>
                </a:solidFill>
                <a:latin typeface="微软雅黑" panose="020B0503020204020204" pitchFamily="34" charset="-122"/>
                <a:ea typeface="微软雅黑" panose="020B0503020204020204" pitchFamily="34" charset="-122"/>
              </a:rPr>
              <a:t> </a:t>
            </a:r>
            <a:r>
              <a:rPr lang="zh-CN" altLang="en-US" sz="1400" b="1" dirty="0">
                <a:solidFill>
                  <a:srgbClr val="404040"/>
                </a:solidFill>
                <a:latin typeface="微软雅黑" panose="020B0503020204020204" pitchFamily="34" charset="-122"/>
                <a:ea typeface="微软雅黑" panose="020B0503020204020204" pitchFamily="34" charset="-122"/>
              </a:rPr>
              <a:t>节点</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1392406"/>
          </a:xfrm>
        </p:spPr>
        <p:txBody>
          <a:bodyPr>
            <a:noAutofit/>
          </a:bodyPr>
          <a:lstStyle/>
          <a:p>
            <a:r>
              <a:rPr lang="zh-CN" altLang="en-US" dirty="0">
                <a:solidFill>
                  <a:schemeClr val="tx1"/>
                </a:solidFill>
              </a:rPr>
              <a:t>如果某些包</a:t>
            </a:r>
            <a:r>
              <a:rPr lang="zh-CN" altLang="en-US" b="1" dirty="0">
                <a:solidFill>
                  <a:srgbClr val="FF0000"/>
                </a:solidFill>
              </a:rPr>
              <a:t>只在项目开发阶段</a:t>
            </a:r>
            <a:r>
              <a:rPr lang="zh-CN" altLang="en-US" dirty="0">
                <a:solidFill>
                  <a:schemeClr val="tx1"/>
                </a:solidFill>
              </a:rPr>
              <a:t>会用到，在</a:t>
            </a:r>
            <a:r>
              <a:rPr lang="zh-CN" altLang="en-US" b="1" dirty="0">
                <a:solidFill>
                  <a:srgbClr val="FF0000"/>
                </a:solidFill>
              </a:rPr>
              <a:t>项目上线之后不会用到</a:t>
            </a:r>
            <a:r>
              <a:rPr lang="zh-CN" altLang="en-US" dirty="0">
                <a:solidFill>
                  <a:schemeClr val="tx1"/>
                </a:solidFill>
              </a:rPr>
              <a:t>，则建议把这些包记录到 </a:t>
            </a:r>
            <a:r>
              <a:rPr lang="en-US" altLang="zh-CN" dirty="0" err="1">
                <a:solidFill>
                  <a:schemeClr val="tx1"/>
                </a:solidFill>
              </a:rPr>
              <a:t>devDependencies</a:t>
            </a:r>
            <a:r>
              <a:rPr lang="en-US" altLang="zh-CN" dirty="0">
                <a:solidFill>
                  <a:schemeClr val="tx1"/>
                </a:solidFill>
              </a:rPr>
              <a:t> </a:t>
            </a:r>
            <a:r>
              <a:rPr lang="zh-CN" altLang="en-US" dirty="0">
                <a:solidFill>
                  <a:schemeClr val="tx1"/>
                </a:solidFill>
              </a:rPr>
              <a:t>节点中。</a:t>
            </a:r>
            <a:endParaRPr lang="en-US" altLang="zh-CN" dirty="0">
              <a:solidFill>
                <a:schemeClr val="tx1"/>
              </a:solidFill>
            </a:endParaRPr>
          </a:p>
          <a:p>
            <a:r>
              <a:rPr lang="zh-CN" altLang="en-US" dirty="0">
                <a:solidFill>
                  <a:schemeClr val="tx1"/>
                </a:solidFill>
              </a:rPr>
              <a:t>与之对应的，如果某些包在</a:t>
            </a:r>
            <a:r>
              <a:rPr lang="zh-CN" altLang="en-US" dirty="0">
                <a:solidFill>
                  <a:srgbClr val="047FFD"/>
                </a:solidFill>
              </a:rPr>
              <a:t>开发</a:t>
            </a:r>
            <a:r>
              <a:rPr lang="zh-CN" altLang="en-US" dirty="0">
                <a:solidFill>
                  <a:schemeClr val="tx1"/>
                </a:solidFill>
              </a:rPr>
              <a:t>和</a:t>
            </a:r>
            <a:r>
              <a:rPr lang="zh-CN" altLang="en-US" dirty="0">
                <a:solidFill>
                  <a:srgbClr val="047FFD"/>
                </a:solidFill>
              </a:rPr>
              <a:t>项目上线之后</a:t>
            </a:r>
            <a:r>
              <a:rPr lang="zh-CN" altLang="en-US" dirty="0">
                <a:solidFill>
                  <a:schemeClr val="tx1"/>
                </a:solidFill>
              </a:rPr>
              <a:t>都需要用到，则建议把这些包记录到 </a:t>
            </a:r>
            <a:r>
              <a:rPr lang="en-US" altLang="zh-CN" dirty="0">
                <a:solidFill>
                  <a:schemeClr val="tx1"/>
                </a:solidFill>
              </a:rPr>
              <a:t>dependencies </a:t>
            </a:r>
            <a:r>
              <a:rPr lang="zh-CN" altLang="en-US" dirty="0">
                <a:solidFill>
                  <a:schemeClr val="tx1"/>
                </a:solidFill>
              </a:rPr>
              <a:t>节点中。</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您可以使用如下的命令，将包记录到 </a:t>
            </a:r>
            <a:r>
              <a:rPr lang="en-US" altLang="zh-CN" dirty="0" err="1">
                <a:solidFill>
                  <a:schemeClr val="tx1"/>
                </a:solidFill>
              </a:rPr>
              <a:t>devDependencies</a:t>
            </a:r>
            <a:r>
              <a:rPr lang="en-US" altLang="zh-CN" dirty="0">
                <a:solidFill>
                  <a:schemeClr val="tx1"/>
                </a:solidFill>
              </a:rPr>
              <a:t> </a:t>
            </a:r>
            <a:r>
              <a:rPr lang="zh-CN" altLang="en-US" dirty="0">
                <a:solidFill>
                  <a:schemeClr val="tx1"/>
                </a:solidFill>
              </a:rPr>
              <a:t>节点中：</a:t>
            </a:r>
            <a:endParaRPr lang="en-US" altLang="zh-CN" dirty="0">
              <a:solidFill>
                <a:schemeClr val="tx1"/>
              </a:solidFill>
            </a:endParaRPr>
          </a:p>
        </p:txBody>
      </p:sp>
      <p:pic>
        <p:nvPicPr>
          <p:cNvPr id="2" name="图片 1">
            <a:extLst>
              <a:ext uri="{FF2B5EF4-FFF2-40B4-BE49-F238E27FC236}">
                <a16:creationId xmlns:a16="http://schemas.microsoft.com/office/drawing/2014/main" id="{FCAC3728-A70E-4CD3-8A8A-9946AFA58BF0}"/>
              </a:ext>
            </a:extLst>
          </p:cNvPr>
          <p:cNvPicPr>
            <a:picLocks noChangeAspect="1"/>
          </p:cNvPicPr>
          <p:nvPr/>
        </p:nvPicPr>
        <p:blipFill>
          <a:blip r:embed="rId2"/>
          <a:stretch>
            <a:fillRect/>
          </a:stretch>
        </p:blipFill>
        <p:spPr>
          <a:xfrm>
            <a:off x="936531" y="3533313"/>
            <a:ext cx="5298014" cy="1508376"/>
          </a:xfrm>
          <a:prstGeom prst="rect">
            <a:avLst/>
          </a:prstGeom>
        </p:spPr>
      </p:pic>
    </p:spTree>
    <p:extLst>
      <p:ext uri="{BB962C8B-B14F-4D97-AF65-F5344CB8AC3E}">
        <p14:creationId xmlns:p14="http://schemas.microsoft.com/office/powerpoint/2010/main" val="255576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解决下包速度慢的问题</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为什么下包速度慢</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2844688"/>
          </a:xfrm>
        </p:spPr>
        <p:txBody>
          <a:bodyPr>
            <a:noAutofit/>
          </a:bodyPr>
          <a:lstStyle/>
          <a:p>
            <a:r>
              <a:rPr lang="zh-CN" altLang="en-US" dirty="0">
                <a:solidFill>
                  <a:schemeClr val="tx1"/>
                </a:solidFill>
              </a:rPr>
              <a:t>在使用 </a:t>
            </a:r>
            <a:r>
              <a:rPr lang="en-US" altLang="zh-CN" dirty="0">
                <a:solidFill>
                  <a:schemeClr val="tx1"/>
                </a:solidFill>
              </a:rPr>
              <a:t>npm </a:t>
            </a:r>
            <a:r>
              <a:rPr lang="zh-CN" altLang="en-US" dirty="0">
                <a:solidFill>
                  <a:schemeClr val="tx1"/>
                </a:solidFill>
              </a:rPr>
              <a:t>下包的时候，默认从国外的 </a:t>
            </a:r>
            <a:r>
              <a:rPr lang="en-US" altLang="zh-CN" dirty="0">
                <a:solidFill>
                  <a:schemeClr val="tx1"/>
                </a:solidFill>
                <a:hlinkClick r:id="rId2"/>
              </a:rPr>
              <a:t>https://registry.npmjs.org/</a:t>
            </a:r>
            <a:r>
              <a:rPr lang="en-US" altLang="zh-CN" dirty="0">
                <a:solidFill>
                  <a:schemeClr val="tx1"/>
                </a:solidFill>
              </a:rPr>
              <a:t> </a:t>
            </a:r>
            <a:r>
              <a:rPr lang="zh-CN" altLang="en-US" dirty="0">
                <a:solidFill>
                  <a:schemeClr val="tx1"/>
                </a:solidFill>
              </a:rPr>
              <a:t>服务器进行下载，此时，网络数据的传输需要经过漫长的海底光缆</a:t>
            </a:r>
            <a:r>
              <a:rPr lang="zh-CN" altLang="en-US" dirty="0"/>
              <a:t>，</a:t>
            </a:r>
            <a:r>
              <a:rPr lang="zh-CN" altLang="en-US" dirty="0">
                <a:solidFill>
                  <a:schemeClr val="tx1"/>
                </a:solidFill>
              </a:rPr>
              <a:t>因此下包速度会很慢。</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扩展阅读 </a:t>
            </a:r>
            <a:r>
              <a:rPr lang="en-US" altLang="zh-CN" dirty="0">
                <a:solidFill>
                  <a:schemeClr val="tx1"/>
                </a:solidFill>
              </a:rPr>
              <a:t>- </a:t>
            </a:r>
            <a:r>
              <a:rPr lang="zh-CN" altLang="en-US" dirty="0"/>
              <a:t>海底光缆</a:t>
            </a:r>
            <a:r>
              <a:rPr lang="zh-CN" altLang="en-US" dirty="0">
                <a:solidFill>
                  <a:schemeClr val="tx1"/>
                </a:solidFill>
              </a:rPr>
              <a:t>：</a:t>
            </a:r>
            <a:endParaRPr lang="en-US" altLang="zh-CN" dirty="0">
              <a:solidFill>
                <a:schemeClr val="tx1"/>
              </a:solidFill>
            </a:endParaRPr>
          </a:p>
          <a:p>
            <a:pPr marL="171450" indent="-171450">
              <a:buFont typeface="Wingdings" panose="05000000000000000000" pitchFamily="2" charset="2"/>
              <a:buChar char="l"/>
            </a:pPr>
            <a:r>
              <a:rPr lang="en-US" altLang="zh-CN" dirty="0">
                <a:hlinkClick r:id="rId3"/>
              </a:rPr>
              <a:t>https://baike.baidu.com/item/%E6%B5%B7%E5%BA%95%E5%85%89%E7%BC%86/4107830</a:t>
            </a:r>
            <a:endParaRPr lang="en-US" altLang="zh-CN" dirty="0"/>
          </a:p>
          <a:p>
            <a:pPr marL="171450" indent="-171450">
              <a:buFont typeface="Wingdings" panose="05000000000000000000" pitchFamily="2" charset="2"/>
              <a:buChar char="l"/>
            </a:pPr>
            <a:r>
              <a:rPr lang="en-US" altLang="zh-CN" dirty="0">
                <a:hlinkClick r:id="rId4"/>
              </a:rPr>
              <a:t>https://baike.baidu.com/item/%E4%B8%AD%E7%BE%8E%E6%B5%B7%E5%BA%95%E5%85%89%E7%BC%86/10520363</a:t>
            </a:r>
            <a:endParaRPr lang="en-US" altLang="zh-CN" dirty="0"/>
          </a:p>
          <a:p>
            <a:pPr marL="171450" indent="-171450">
              <a:buFont typeface="Wingdings" panose="05000000000000000000" pitchFamily="2" charset="2"/>
              <a:buChar char="l"/>
            </a:pPr>
            <a:r>
              <a:rPr lang="en-US" altLang="zh-CN" dirty="0">
                <a:hlinkClick r:id="rId5"/>
              </a:rPr>
              <a:t>https://baike.baidu.com/item/APG/23647721?fr=aladdin</a:t>
            </a:r>
            <a:endParaRPr lang="en-US" altLang="zh-CN" dirty="0">
              <a:solidFill>
                <a:schemeClr val="tx1"/>
              </a:solidFill>
            </a:endParaRPr>
          </a:p>
        </p:txBody>
      </p:sp>
    </p:spTree>
    <p:extLst>
      <p:ext uri="{BB962C8B-B14F-4D97-AF65-F5344CB8AC3E}">
        <p14:creationId xmlns:p14="http://schemas.microsoft.com/office/powerpoint/2010/main" val="136482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1.2 Node.js </a:t>
            </a:r>
            <a:r>
              <a:rPr lang="zh-CN" altLang="en-US" dirty="0"/>
              <a:t>简介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a:t>
            </a:r>
            <a:r>
              <a:rPr lang="en-US" altLang="zh-CN" sz="1400" b="1" dirty="0">
                <a:latin typeface="微软雅黑" panose="020B0503020204020204" pitchFamily="34" charset="-122"/>
                <a:ea typeface="微软雅黑" panose="020B0503020204020204" pitchFamily="34" charset="-122"/>
              </a:rPr>
              <a:t>. Node.js </a:t>
            </a:r>
            <a:r>
              <a:rPr lang="zh-CN" altLang="en-US" sz="1400" b="1" dirty="0">
                <a:latin typeface="微软雅黑" panose="020B0503020204020204" pitchFamily="34" charset="-122"/>
                <a:ea typeface="微软雅黑" panose="020B0503020204020204" pitchFamily="34" charset="-122"/>
              </a:rPr>
              <a:t>可以做什么</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6" y="2123999"/>
            <a:ext cx="7665704" cy="2827308"/>
          </a:xfrm>
        </p:spPr>
        <p:txBody>
          <a:bodyPr>
            <a:noAutofit/>
          </a:bodyPr>
          <a:lstStyle/>
          <a:p>
            <a:r>
              <a:rPr lang="en-US" altLang="zh-CN" dirty="0">
                <a:solidFill>
                  <a:schemeClr val="tx1"/>
                </a:solidFill>
              </a:rPr>
              <a:t>Node.js </a:t>
            </a:r>
            <a:r>
              <a:rPr lang="zh-CN" altLang="en-US" dirty="0">
                <a:solidFill>
                  <a:schemeClr val="tx1"/>
                </a:solidFill>
              </a:rPr>
              <a:t>作为一个 </a:t>
            </a:r>
            <a:r>
              <a:rPr lang="en-US" altLang="zh-CN" dirty="0">
                <a:solidFill>
                  <a:schemeClr val="tx1"/>
                </a:solidFill>
              </a:rPr>
              <a:t>JavaScript </a:t>
            </a:r>
            <a:r>
              <a:rPr lang="zh-CN" altLang="en-US" dirty="0">
                <a:solidFill>
                  <a:schemeClr val="tx1"/>
                </a:solidFill>
              </a:rPr>
              <a:t>的运行环境，仅仅提供了基础的功能和 </a:t>
            </a:r>
            <a:r>
              <a:rPr lang="en-US" altLang="zh-CN" dirty="0">
                <a:solidFill>
                  <a:schemeClr val="tx1"/>
                </a:solidFill>
              </a:rPr>
              <a:t>API</a:t>
            </a:r>
            <a:r>
              <a:rPr lang="zh-CN" altLang="en-US" dirty="0">
                <a:solidFill>
                  <a:schemeClr val="tx1"/>
                </a:solidFill>
              </a:rPr>
              <a:t>。然而，基于 </a:t>
            </a:r>
            <a:r>
              <a:rPr lang="en-US" altLang="zh-CN" dirty="0">
                <a:solidFill>
                  <a:schemeClr val="tx1"/>
                </a:solidFill>
              </a:rPr>
              <a:t>Node.js </a:t>
            </a:r>
            <a:r>
              <a:rPr lang="zh-CN" altLang="en-US" dirty="0">
                <a:solidFill>
                  <a:schemeClr val="tx1"/>
                </a:solidFill>
              </a:rPr>
              <a:t>提供的这些基础能，很多强大的工具和框架如雨后春笋，层出不穷，所以学会了 </a:t>
            </a:r>
            <a:r>
              <a:rPr lang="en-US" altLang="zh-CN" dirty="0">
                <a:solidFill>
                  <a:schemeClr val="tx1"/>
                </a:solidFill>
              </a:rPr>
              <a:t>Node.js </a:t>
            </a:r>
            <a:r>
              <a:rPr lang="zh-CN" altLang="en-US" dirty="0">
                <a:solidFill>
                  <a:schemeClr val="tx1"/>
                </a:solidFill>
              </a:rPr>
              <a:t>，可以让前端程序员胜任更多的工作和岗位：</a:t>
            </a:r>
            <a:endParaRPr lang="en-US" altLang="zh-CN" dirty="0">
              <a:solidFill>
                <a:schemeClr val="tx1"/>
              </a:solidFill>
            </a:endParaRPr>
          </a:p>
          <a:p>
            <a:pPr marL="228600" indent="-228600">
              <a:buFont typeface="+mj-ea"/>
              <a:buAutoNum type="circleNumDbPlain"/>
            </a:pPr>
            <a:r>
              <a:rPr lang="zh-CN" altLang="en-US" dirty="0">
                <a:solidFill>
                  <a:schemeClr val="tx1"/>
                </a:solidFill>
              </a:rPr>
              <a:t>基于 </a:t>
            </a:r>
            <a:r>
              <a:rPr lang="en-US" altLang="zh-CN" dirty="0">
                <a:solidFill>
                  <a:schemeClr val="tx1"/>
                </a:solidFill>
              </a:rPr>
              <a:t>Express </a:t>
            </a:r>
            <a:r>
              <a:rPr lang="zh-CN" altLang="en-US" dirty="0">
                <a:solidFill>
                  <a:schemeClr val="tx1"/>
                </a:solidFill>
              </a:rPr>
              <a:t>框架（</a:t>
            </a:r>
            <a:r>
              <a:rPr lang="en-US" altLang="zh-CN" dirty="0">
                <a:hlinkClick r:id="rId2"/>
              </a:rPr>
              <a:t>http://www.expressjs.com.cn/</a:t>
            </a:r>
            <a:r>
              <a:rPr lang="zh-CN" altLang="en-US" dirty="0">
                <a:solidFill>
                  <a:schemeClr val="tx1"/>
                </a:solidFill>
              </a:rPr>
              <a:t>），可以快速构建 </a:t>
            </a:r>
            <a:r>
              <a:rPr lang="en-US" altLang="zh-CN" dirty="0">
                <a:solidFill>
                  <a:schemeClr val="tx1"/>
                </a:solidFill>
              </a:rPr>
              <a:t>Web </a:t>
            </a:r>
            <a:r>
              <a:rPr lang="zh-CN" altLang="en-US" dirty="0">
                <a:solidFill>
                  <a:schemeClr val="tx1"/>
                </a:solidFill>
              </a:rPr>
              <a:t>应用</a:t>
            </a:r>
            <a:endParaRPr lang="en-US" altLang="zh-CN" dirty="0">
              <a:solidFill>
                <a:schemeClr val="tx1"/>
              </a:solidFill>
            </a:endParaRPr>
          </a:p>
          <a:p>
            <a:pPr marL="228600" indent="-228600">
              <a:buFont typeface="+mj-ea"/>
              <a:buAutoNum type="circleNumDbPlain"/>
            </a:pPr>
            <a:r>
              <a:rPr lang="zh-CN" altLang="en-US" dirty="0">
                <a:solidFill>
                  <a:schemeClr val="tx1"/>
                </a:solidFill>
              </a:rPr>
              <a:t>基于 </a:t>
            </a:r>
            <a:r>
              <a:rPr lang="en-US" altLang="zh-CN" dirty="0"/>
              <a:t>Electron</a:t>
            </a:r>
            <a:r>
              <a:rPr lang="en-US" altLang="zh-CN" dirty="0">
                <a:solidFill>
                  <a:schemeClr val="tx1"/>
                </a:solidFill>
              </a:rPr>
              <a:t> </a:t>
            </a:r>
            <a:r>
              <a:rPr lang="zh-CN" altLang="en-US" dirty="0">
                <a:solidFill>
                  <a:schemeClr val="tx1"/>
                </a:solidFill>
              </a:rPr>
              <a:t>框架（</a:t>
            </a:r>
            <a:r>
              <a:rPr lang="en-US" altLang="zh-CN" dirty="0">
                <a:hlinkClick r:id="rId3"/>
              </a:rPr>
              <a:t>https://electronjs.org/</a:t>
            </a:r>
            <a:r>
              <a:rPr lang="zh-CN" altLang="en-US" dirty="0">
                <a:solidFill>
                  <a:schemeClr val="tx1"/>
                </a:solidFill>
              </a:rPr>
              <a:t>），可以构建跨平台的桌面应用</a:t>
            </a:r>
            <a:endParaRPr lang="en-US" altLang="zh-CN" dirty="0">
              <a:solidFill>
                <a:schemeClr val="tx1"/>
              </a:solidFill>
            </a:endParaRPr>
          </a:p>
          <a:p>
            <a:pPr marL="228600" indent="-228600">
              <a:buFont typeface="+mj-ea"/>
              <a:buAutoNum type="circleNumDbPlain"/>
            </a:pPr>
            <a:r>
              <a:rPr lang="zh-CN" altLang="en-US" dirty="0">
                <a:solidFill>
                  <a:schemeClr val="tx1"/>
                </a:solidFill>
              </a:rPr>
              <a:t>基于 </a:t>
            </a:r>
            <a:r>
              <a:rPr lang="en-US" altLang="zh-CN" dirty="0" err="1">
                <a:solidFill>
                  <a:schemeClr val="tx1"/>
                </a:solidFill>
              </a:rPr>
              <a:t>restify</a:t>
            </a:r>
            <a:r>
              <a:rPr lang="en-US" altLang="zh-CN" dirty="0">
                <a:solidFill>
                  <a:schemeClr val="tx1"/>
                </a:solidFill>
              </a:rPr>
              <a:t> </a:t>
            </a:r>
            <a:r>
              <a:rPr lang="zh-CN" altLang="en-US" dirty="0">
                <a:solidFill>
                  <a:schemeClr val="tx1"/>
                </a:solidFill>
              </a:rPr>
              <a:t>框架（</a:t>
            </a:r>
            <a:r>
              <a:rPr lang="en-US" altLang="zh-CN" dirty="0">
                <a:hlinkClick r:id="rId4"/>
              </a:rPr>
              <a:t>http://restify.com/</a:t>
            </a:r>
            <a:r>
              <a:rPr lang="zh-CN" altLang="en-US" dirty="0">
                <a:solidFill>
                  <a:schemeClr val="tx1"/>
                </a:solidFill>
              </a:rPr>
              <a:t>），可以快速构建 </a:t>
            </a:r>
            <a:r>
              <a:rPr lang="en-US" altLang="zh-CN" dirty="0">
                <a:solidFill>
                  <a:schemeClr val="tx1"/>
                </a:solidFill>
              </a:rPr>
              <a:t>API </a:t>
            </a:r>
            <a:r>
              <a:rPr lang="zh-CN" altLang="en-US" dirty="0">
                <a:solidFill>
                  <a:schemeClr val="tx1"/>
                </a:solidFill>
              </a:rPr>
              <a:t>接口项目</a:t>
            </a:r>
            <a:endParaRPr lang="en-US" altLang="zh-CN" dirty="0">
              <a:solidFill>
                <a:schemeClr val="tx1"/>
              </a:solidFill>
            </a:endParaRPr>
          </a:p>
          <a:p>
            <a:pPr marL="228600" indent="-228600">
              <a:buFont typeface="+mj-ea"/>
              <a:buAutoNum type="circleNumDbPlain"/>
            </a:pPr>
            <a:r>
              <a:rPr lang="zh-CN" altLang="en-US" dirty="0">
                <a:solidFill>
                  <a:schemeClr val="tx1"/>
                </a:solidFill>
              </a:rPr>
              <a:t>读写和操作数据库、创建实用的命令行工具辅助前端开发、</a:t>
            </a:r>
            <a:r>
              <a:rPr lang="en-US" altLang="zh-CN" dirty="0">
                <a:solidFill>
                  <a:schemeClr val="tx1"/>
                </a:solidFill>
              </a:rPr>
              <a:t>etc…</a:t>
            </a:r>
          </a:p>
          <a:p>
            <a:endParaRPr lang="en-US" altLang="zh-CN" dirty="0">
              <a:solidFill>
                <a:schemeClr val="tx1"/>
              </a:solidFill>
            </a:endParaRPr>
          </a:p>
          <a:p>
            <a:r>
              <a:rPr lang="zh-CN" altLang="en-US" dirty="0">
                <a:solidFill>
                  <a:schemeClr val="tx1"/>
                </a:solidFill>
              </a:rPr>
              <a:t>总之：</a:t>
            </a:r>
            <a:r>
              <a:rPr lang="en-US" altLang="zh-CN" dirty="0">
                <a:solidFill>
                  <a:schemeClr val="tx1"/>
                </a:solidFill>
              </a:rPr>
              <a:t>Node.js </a:t>
            </a:r>
            <a:r>
              <a:rPr lang="zh-CN" altLang="en-US" dirty="0">
                <a:solidFill>
                  <a:schemeClr val="tx1"/>
                </a:solidFill>
              </a:rPr>
              <a:t>是</a:t>
            </a:r>
            <a:r>
              <a:rPr lang="zh-CN" altLang="en-US" dirty="0">
                <a:solidFill>
                  <a:srgbClr val="FF0000"/>
                </a:solidFill>
              </a:rPr>
              <a:t>大前端时代</a:t>
            </a:r>
            <a:r>
              <a:rPr lang="zh-CN" altLang="en-US" dirty="0">
                <a:solidFill>
                  <a:schemeClr val="tx1"/>
                </a:solidFill>
              </a:rPr>
              <a:t>的“大宝剑”，有了 </a:t>
            </a:r>
            <a:r>
              <a:rPr lang="en-US" altLang="zh-CN" dirty="0">
                <a:solidFill>
                  <a:schemeClr val="tx1"/>
                </a:solidFill>
              </a:rPr>
              <a:t>Node.js </a:t>
            </a:r>
            <a:r>
              <a:rPr lang="zh-CN" altLang="en-US" dirty="0">
                <a:solidFill>
                  <a:schemeClr val="tx1"/>
                </a:solidFill>
              </a:rPr>
              <a:t>这个超级 </a:t>
            </a:r>
            <a:r>
              <a:rPr lang="en-US" altLang="zh-CN" dirty="0">
                <a:solidFill>
                  <a:schemeClr val="tx1"/>
                </a:solidFill>
              </a:rPr>
              <a:t>buff </a:t>
            </a:r>
            <a:r>
              <a:rPr lang="zh-CN" altLang="en-US" dirty="0">
                <a:solidFill>
                  <a:schemeClr val="tx1"/>
                </a:solidFill>
              </a:rPr>
              <a:t>的加持，前端程序员的</a:t>
            </a:r>
            <a:r>
              <a:rPr lang="zh-CN" altLang="en-US" dirty="0">
                <a:solidFill>
                  <a:srgbClr val="FF0000"/>
                </a:solidFill>
              </a:rPr>
              <a:t>行业竞争力</a:t>
            </a:r>
            <a:r>
              <a:rPr lang="zh-CN" altLang="en-US" dirty="0">
                <a:solidFill>
                  <a:schemeClr val="tx1"/>
                </a:solidFill>
              </a:rPr>
              <a:t>会越来越强！</a:t>
            </a:r>
            <a:endParaRPr lang="en-US" altLang="zh-CN" dirty="0">
              <a:solidFill>
                <a:schemeClr val="tx1"/>
              </a:solidFill>
            </a:endParaRPr>
          </a:p>
        </p:txBody>
      </p:sp>
    </p:spTree>
    <p:extLst>
      <p:ext uri="{BB962C8B-B14F-4D97-AF65-F5344CB8AC3E}">
        <p14:creationId xmlns:p14="http://schemas.microsoft.com/office/powerpoint/2010/main" val="33714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解决下包速度慢的问题</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淘宝 </a:t>
            </a:r>
            <a:r>
              <a:rPr lang="en-US" altLang="zh-CN" sz="1400" b="1" dirty="0">
                <a:solidFill>
                  <a:srgbClr val="404040"/>
                </a:solidFill>
                <a:latin typeface="微软雅黑" panose="020B0503020204020204" pitchFamily="34" charset="-122"/>
                <a:ea typeface="微软雅黑" panose="020B0503020204020204" pitchFamily="34" charset="-122"/>
              </a:rPr>
              <a:t>NPM </a:t>
            </a:r>
            <a:r>
              <a:rPr lang="zh-CN" altLang="en-US" sz="1400" b="1" dirty="0">
                <a:solidFill>
                  <a:srgbClr val="404040"/>
                </a:solidFill>
                <a:latin typeface="微软雅黑" panose="020B0503020204020204" pitchFamily="34" charset="-122"/>
                <a:ea typeface="微软雅黑" panose="020B0503020204020204" pitchFamily="34" charset="-122"/>
              </a:rPr>
              <a:t>镜像服务器</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4973934" y="2124000"/>
            <a:ext cx="3553378" cy="2844688"/>
          </a:xfrm>
        </p:spPr>
        <p:txBody>
          <a:bodyPr>
            <a:noAutofit/>
          </a:bodyPr>
          <a:lstStyle/>
          <a:p>
            <a:r>
              <a:rPr lang="zh-CN" altLang="en-US" dirty="0">
                <a:solidFill>
                  <a:schemeClr val="tx1"/>
                </a:solidFill>
              </a:rPr>
              <a:t>淘宝在国内搭建了一个服务器，专门把国外官方服务器上的包</a:t>
            </a:r>
            <a:r>
              <a:rPr lang="zh-CN" altLang="en-US" dirty="0">
                <a:solidFill>
                  <a:srgbClr val="FF0000"/>
                </a:solidFill>
              </a:rPr>
              <a:t>同步</a:t>
            </a:r>
            <a:r>
              <a:rPr lang="zh-CN" altLang="en-US" dirty="0">
                <a:solidFill>
                  <a:schemeClr val="tx1"/>
                </a:solidFill>
              </a:rPr>
              <a:t>到国内的服务器，然后在国内提供下包的服务。从而极大的提高了下包的速度。</a:t>
            </a:r>
            <a:endParaRPr lang="en-US" altLang="zh-CN" dirty="0"/>
          </a:p>
          <a:p>
            <a:endParaRPr lang="en-US" altLang="zh-CN" dirty="0"/>
          </a:p>
          <a:p>
            <a:r>
              <a:rPr lang="zh-CN" altLang="en-US" dirty="0"/>
              <a:t>扩展：</a:t>
            </a:r>
            <a:endParaRPr lang="en-US" altLang="zh-CN" dirty="0"/>
          </a:p>
          <a:p>
            <a:r>
              <a:rPr lang="zh-CN" altLang="en-US" b="1" dirty="0">
                <a:solidFill>
                  <a:srgbClr val="FF0000"/>
                </a:solidFill>
              </a:rPr>
              <a:t>镜像</a:t>
            </a:r>
            <a:r>
              <a:rPr lang="zh-CN" altLang="en-US" dirty="0"/>
              <a:t>（</a:t>
            </a:r>
            <a:r>
              <a:rPr lang="en-US" altLang="zh-CN" dirty="0"/>
              <a:t>Mirroring</a:t>
            </a:r>
            <a:r>
              <a:rPr lang="zh-CN" altLang="en-US" dirty="0"/>
              <a:t>）是一种文件存储形式，一个磁盘上的数据在另一个磁盘上存在一个完全相同的副本即为镜像。</a:t>
            </a:r>
            <a:endParaRPr lang="en-US" altLang="zh-CN" dirty="0"/>
          </a:p>
        </p:txBody>
      </p:sp>
      <p:pic>
        <p:nvPicPr>
          <p:cNvPr id="2" name="图片 1">
            <a:extLst>
              <a:ext uri="{FF2B5EF4-FFF2-40B4-BE49-F238E27FC236}">
                <a16:creationId xmlns:a16="http://schemas.microsoft.com/office/drawing/2014/main" id="{9C394509-0664-4A11-9B32-C49817081CBA}"/>
              </a:ext>
            </a:extLst>
          </p:cNvPr>
          <p:cNvPicPr>
            <a:picLocks noChangeAspect="1"/>
          </p:cNvPicPr>
          <p:nvPr/>
        </p:nvPicPr>
        <p:blipFill>
          <a:blip r:embed="rId2"/>
          <a:stretch>
            <a:fillRect/>
          </a:stretch>
        </p:blipFill>
        <p:spPr>
          <a:xfrm>
            <a:off x="755142" y="2075508"/>
            <a:ext cx="4088163" cy="992728"/>
          </a:xfrm>
          <a:prstGeom prst="rect">
            <a:avLst/>
          </a:prstGeom>
        </p:spPr>
      </p:pic>
      <p:pic>
        <p:nvPicPr>
          <p:cNvPr id="3" name="图片 2">
            <a:extLst>
              <a:ext uri="{FF2B5EF4-FFF2-40B4-BE49-F238E27FC236}">
                <a16:creationId xmlns:a16="http://schemas.microsoft.com/office/drawing/2014/main" id="{DC8461DA-8C3E-4179-97DC-EAD912606B44}"/>
              </a:ext>
            </a:extLst>
          </p:cNvPr>
          <p:cNvPicPr>
            <a:picLocks noChangeAspect="1"/>
          </p:cNvPicPr>
          <p:nvPr/>
        </p:nvPicPr>
        <p:blipFill>
          <a:blip r:embed="rId3"/>
          <a:stretch>
            <a:fillRect/>
          </a:stretch>
        </p:blipFill>
        <p:spPr>
          <a:xfrm>
            <a:off x="755143" y="3259152"/>
            <a:ext cx="4089260" cy="1604248"/>
          </a:xfrm>
          <a:prstGeom prst="rect">
            <a:avLst/>
          </a:prstGeom>
        </p:spPr>
      </p:pic>
    </p:spTree>
    <p:extLst>
      <p:ext uri="{BB962C8B-B14F-4D97-AF65-F5344CB8AC3E}">
        <p14:creationId xmlns:p14="http://schemas.microsoft.com/office/powerpoint/2010/main" val="14986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解决下包速度慢的问题</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FF0000"/>
                </a:solidFill>
                <a:latin typeface="微软雅黑" panose="020B0503020204020204" pitchFamily="34" charset="-122"/>
                <a:ea typeface="微软雅黑" panose="020B0503020204020204" pitchFamily="34" charset="-122"/>
              </a:rPr>
              <a:t>切换</a:t>
            </a:r>
            <a:r>
              <a:rPr lang="zh-CN" altLang="en-US" sz="1400" b="1" dirty="0">
                <a:solidFill>
                  <a:srgbClr val="404040"/>
                </a:solidFill>
                <a:latin typeface="微软雅黑" panose="020B0503020204020204" pitchFamily="34" charset="-122"/>
                <a:ea typeface="微软雅黑" panose="020B0503020204020204" pitchFamily="34" charset="-122"/>
              </a:rPr>
              <a:t> </a:t>
            </a:r>
            <a:r>
              <a:rPr lang="en-US" altLang="zh-CN" sz="1400" b="1" dirty="0">
                <a:solidFill>
                  <a:srgbClr val="404040"/>
                </a:solidFill>
                <a:latin typeface="微软雅黑" panose="020B0503020204020204" pitchFamily="34" charset="-122"/>
                <a:ea typeface="微软雅黑" panose="020B0503020204020204" pitchFamily="34" charset="-122"/>
              </a:rPr>
              <a:t>npm </a:t>
            </a:r>
            <a:r>
              <a:rPr lang="zh-CN" altLang="en-US" sz="1400" b="1" dirty="0">
                <a:solidFill>
                  <a:srgbClr val="404040"/>
                </a:solidFill>
                <a:latin typeface="微软雅黑" panose="020B0503020204020204" pitchFamily="34" charset="-122"/>
                <a:ea typeface="微软雅黑" panose="020B0503020204020204" pitchFamily="34" charset="-122"/>
              </a:rPr>
              <a:t>的下包镜像源</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6318554-2A11-48F0-997C-60CD9C761506}"/>
              </a:ext>
            </a:extLst>
          </p:cNvPr>
          <p:cNvPicPr>
            <a:picLocks noChangeAspect="1"/>
          </p:cNvPicPr>
          <p:nvPr/>
        </p:nvPicPr>
        <p:blipFill>
          <a:blip r:embed="rId2"/>
          <a:stretch>
            <a:fillRect/>
          </a:stretch>
        </p:blipFill>
        <p:spPr>
          <a:xfrm>
            <a:off x="949761" y="2500526"/>
            <a:ext cx="5544000" cy="2061064"/>
          </a:xfrm>
          <a:prstGeom prst="rect">
            <a:avLst/>
          </a:prstGeom>
        </p:spPr>
      </p:pic>
      <p:sp>
        <p:nvSpPr>
          <p:cNvPr id="6" name="内容占位符 5">
            <a:extLst>
              <a:ext uri="{FF2B5EF4-FFF2-40B4-BE49-F238E27FC236}">
                <a16:creationId xmlns:a16="http://schemas.microsoft.com/office/drawing/2014/main" id="{7676D9AE-CFBB-4939-9E91-E2DF87B3B293}"/>
              </a:ext>
            </a:extLst>
          </p:cNvPr>
          <p:cNvSpPr>
            <a:spLocks noGrp="1"/>
          </p:cNvSpPr>
          <p:nvPr>
            <p:ph sz="half" idx="14"/>
          </p:nvPr>
        </p:nvSpPr>
        <p:spPr>
          <a:xfrm>
            <a:off x="848376" y="2124000"/>
            <a:ext cx="7141381" cy="286232"/>
          </a:xfrm>
        </p:spPr>
        <p:txBody>
          <a:bodyPr>
            <a:noAutofit/>
          </a:bodyPr>
          <a:lstStyle/>
          <a:p>
            <a:r>
              <a:rPr lang="zh-CN" altLang="en-US" dirty="0"/>
              <a:t>下包的镜像源，指的就是</a:t>
            </a:r>
            <a:r>
              <a:rPr lang="zh-CN" altLang="en-US" dirty="0">
                <a:solidFill>
                  <a:srgbClr val="FF0000"/>
                </a:solidFill>
              </a:rPr>
              <a:t>下包的服务器地址</a:t>
            </a:r>
            <a:r>
              <a:rPr lang="zh-CN" altLang="en-US" dirty="0"/>
              <a:t>。</a:t>
            </a:r>
            <a:endParaRPr lang="en-US" altLang="zh-CN" dirty="0"/>
          </a:p>
        </p:txBody>
      </p:sp>
    </p:spTree>
    <p:extLst>
      <p:ext uri="{BB962C8B-B14F-4D97-AF65-F5344CB8AC3E}">
        <p14:creationId xmlns:p14="http://schemas.microsoft.com/office/powerpoint/2010/main" val="21452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解决下包速度慢的问题</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en-US" altLang="zh-CN" sz="1400" b="1" dirty="0" err="1">
                <a:solidFill>
                  <a:srgbClr val="404040"/>
                </a:solidFill>
                <a:latin typeface="微软雅黑" panose="020B0503020204020204" pitchFamily="34" charset="-122"/>
                <a:ea typeface="微软雅黑" panose="020B0503020204020204" pitchFamily="34" charset="-122"/>
              </a:rPr>
              <a:t>nrm</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27D95895-D28A-4525-9303-B807BECA7328}"/>
              </a:ext>
            </a:extLst>
          </p:cNvPr>
          <p:cNvSpPr>
            <a:spLocks noGrp="1"/>
          </p:cNvSpPr>
          <p:nvPr>
            <p:ph sz="half" idx="14"/>
          </p:nvPr>
        </p:nvSpPr>
        <p:spPr>
          <a:xfrm>
            <a:off x="848376" y="2124000"/>
            <a:ext cx="7141381" cy="619200"/>
          </a:xfrm>
        </p:spPr>
        <p:txBody>
          <a:bodyPr>
            <a:noAutofit/>
          </a:bodyPr>
          <a:lstStyle/>
          <a:p>
            <a:r>
              <a:rPr lang="zh-CN" altLang="en-US" dirty="0">
                <a:solidFill>
                  <a:schemeClr val="tx1"/>
                </a:solidFill>
              </a:rPr>
              <a:t>为了更方便的切换下包的镜像源，我们可以安装</a:t>
            </a:r>
            <a:r>
              <a:rPr lang="zh-CN" altLang="en-US" b="1" dirty="0">
                <a:solidFill>
                  <a:srgbClr val="FF0000"/>
                </a:solidFill>
              </a:rPr>
              <a:t> </a:t>
            </a:r>
            <a:r>
              <a:rPr lang="en-US" altLang="zh-CN" b="1" dirty="0" err="1">
                <a:solidFill>
                  <a:srgbClr val="FF0000"/>
                </a:solidFill>
              </a:rPr>
              <a:t>nrm</a:t>
            </a:r>
            <a:r>
              <a:rPr lang="en-US" altLang="zh-CN" b="1" dirty="0">
                <a:solidFill>
                  <a:srgbClr val="FF0000"/>
                </a:solidFill>
              </a:rPr>
              <a:t> </a:t>
            </a:r>
            <a:r>
              <a:rPr lang="zh-CN" altLang="en-US" dirty="0">
                <a:solidFill>
                  <a:schemeClr val="tx1"/>
                </a:solidFill>
              </a:rPr>
              <a:t>这个小工具，利用 </a:t>
            </a:r>
            <a:r>
              <a:rPr lang="en-US" altLang="zh-CN" dirty="0" err="1">
                <a:solidFill>
                  <a:schemeClr val="tx1"/>
                </a:solidFill>
              </a:rPr>
              <a:t>nrm</a:t>
            </a:r>
            <a:r>
              <a:rPr lang="en-US" altLang="zh-CN" dirty="0">
                <a:solidFill>
                  <a:schemeClr val="tx1"/>
                </a:solidFill>
              </a:rPr>
              <a:t> </a:t>
            </a:r>
            <a:r>
              <a:rPr lang="zh-CN" altLang="en-US" dirty="0">
                <a:solidFill>
                  <a:schemeClr val="tx1"/>
                </a:solidFill>
              </a:rPr>
              <a:t>提供的终端命令，可以快速查看和切换下包的镜像源。</a:t>
            </a:r>
            <a:endParaRPr lang="en-US" altLang="zh-CN" dirty="0"/>
          </a:p>
        </p:txBody>
      </p:sp>
      <p:pic>
        <p:nvPicPr>
          <p:cNvPr id="3" name="图片 2">
            <a:extLst>
              <a:ext uri="{FF2B5EF4-FFF2-40B4-BE49-F238E27FC236}">
                <a16:creationId xmlns:a16="http://schemas.microsoft.com/office/drawing/2014/main" id="{7ED3B271-8B43-442E-92A6-05D45E407847}"/>
              </a:ext>
            </a:extLst>
          </p:cNvPr>
          <p:cNvPicPr>
            <a:picLocks noChangeAspect="1"/>
          </p:cNvPicPr>
          <p:nvPr/>
        </p:nvPicPr>
        <p:blipFill>
          <a:blip r:embed="rId2"/>
          <a:stretch>
            <a:fillRect/>
          </a:stretch>
        </p:blipFill>
        <p:spPr>
          <a:xfrm>
            <a:off x="949978" y="2772578"/>
            <a:ext cx="5544000" cy="2061064"/>
          </a:xfrm>
          <a:prstGeom prst="rect">
            <a:avLst/>
          </a:prstGeom>
        </p:spPr>
      </p:pic>
    </p:spTree>
    <p:extLst>
      <p:ext uri="{BB962C8B-B14F-4D97-AF65-F5344CB8AC3E}">
        <p14:creationId xmlns:p14="http://schemas.microsoft.com/office/powerpoint/2010/main" val="15892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包的分类</a:t>
            </a:r>
          </a:p>
        </p:txBody>
      </p:sp>
      <p:sp>
        <p:nvSpPr>
          <p:cNvPr id="7" name="内容占位符 5">
            <a:extLst>
              <a:ext uri="{FF2B5EF4-FFF2-40B4-BE49-F238E27FC236}">
                <a16:creationId xmlns:a16="http://schemas.microsoft.com/office/drawing/2014/main" id="{4EBDF18C-4FAB-48D7-BE2E-881CAE1F0A56}"/>
              </a:ext>
            </a:extLst>
          </p:cNvPr>
          <p:cNvSpPr>
            <a:spLocks noGrp="1"/>
          </p:cNvSpPr>
          <p:nvPr>
            <p:ph sz="half" idx="14"/>
          </p:nvPr>
        </p:nvSpPr>
        <p:spPr>
          <a:xfrm>
            <a:off x="848377" y="1393200"/>
            <a:ext cx="7069650" cy="3033657"/>
          </a:xfrm>
        </p:spPr>
        <p:txBody>
          <a:bodyPr>
            <a:noAutofit/>
          </a:bodyPr>
          <a:lstStyle/>
          <a:p>
            <a:r>
              <a:rPr lang="zh-CN" altLang="en-US" dirty="0">
                <a:solidFill>
                  <a:schemeClr val="tx1"/>
                </a:solidFill>
              </a:rPr>
              <a:t>使用 </a:t>
            </a:r>
            <a:r>
              <a:rPr lang="en-US" altLang="zh-CN" dirty="0">
                <a:solidFill>
                  <a:schemeClr val="tx1"/>
                </a:solidFill>
              </a:rPr>
              <a:t>npm </a:t>
            </a:r>
            <a:r>
              <a:rPr lang="zh-CN" altLang="en-US" dirty="0">
                <a:solidFill>
                  <a:schemeClr val="tx1"/>
                </a:solidFill>
              </a:rPr>
              <a:t>包管理工具下载的包，共分为两大类，分别是：</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项目包</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全局包</a:t>
            </a:r>
            <a:endParaRPr lang="en-US" altLang="zh-CN" dirty="0">
              <a:solidFill>
                <a:schemeClr val="tx1"/>
              </a:solidFill>
            </a:endParaRPr>
          </a:p>
        </p:txBody>
      </p:sp>
    </p:spTree>
    <p:extLst>
      <p:ext uri="{BB962C8B-B14F-4D97-AF65-F5344CB8AC3E}">
        <p14:creationId xmlns:p14="http://schemas.microsoft.com/office/powerpoint/2010/main" val="108160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包的分类</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项目包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1708412"/>
          </a:xfrm>
        </p:spPr>
        <p:txBody>
          <a:bodyPr>
            <a:noAutofit/>
          </a:bodyPr>
          <a:lstStyle/>
          <a:p>
            <a:r>
              <a:rPr lang="zh-CN" altLang="en-US" dirty="0"/>
              <a:t>那些被安装到</a:t>
            </a:r>
            <a:r>
              <a:rPr lang="zh-CN" altLang="en-US" dirty="0">
                <a:solidFill>
                  <a:srgbClr val="FF0000"/>
                </a:solidFill>
              </a:rPr>
              <a:t>项目</a:t>
            </a:r>
            <a:r>
              <a:rPr lang="zh-CN" altLang="en-US" dirty="0"/>
              <a:t>的 </a:t>
            </a:r>
            <a:r>
              <a:rPr lang="en-US" altLang="zh-CN" dirty="0">
                <a:solidFill>
                  <a:srgbClr val="047FFD"/>
                </a:solidFill>
              </a:rPr>
              <a:t>node_modules </a:t>
            </a:r>
            <a:r>
              <a:rPr lang="zh-CN" altLang="en-US" dirty="0">
                <a:solidFill>
                  <a:srgbClr val="047FFD"/>
                </a:solidFill>
              </a:rPr>
              <a:t>目录</a:t>
            </a:r>
            <a:r>
              <a:rPr lang="zh-CN" altLang="en-US" dirty="0"/>
              <a:t>中的包，都是项目包。</a:t>
            </a:r>
            <a:endParaRPr lang="en-US" altLang="zh-CN" dirty="0"/>
          </a:p>
          <a:p>
            <a:endParaRPr lang="en-US" altLang="zh-CN" dirty="0"/>
          </a:p>
          <a:p>
            <a:r>
              <a:rPr lang="zh-CN" altLang="en-US" dirty="0"/>
              <a:t>项目包又分为两类，分别是：</a:t>
            </a:r>
            <a:endParaRPr lang="en-US" altLang="zh-CN" dirty="0"/>
          </a:p>
          <a:p>
            <a:pPr marL="171450" indent="-171450">
              <a:buFont typeface="Wingdings" panose="05000000000000000000" pitchFamily="2" charset="2"/>
              <a:buChar char="l"/>
            </a:pPr>
            <a:r>
              <a:rPr lang="zh-CN" altLang="en-US" dirty="0"/>
              <a:t> </a:t>
            </a:r>
            <a:r>
              <a:rPr lang="zh-CN" altLang="en-US" dirty="0">
                <a:solidFill>
                  <a:srgbClr val="FF0000"/>
                </a:solidFill>
              </a:rPr>
              <a:t>开发依赖包</a:t>
            </a:r>
            <a:r>
              <a:rPr lang="zh-CN" altLang="en-US" dirty="0"/>
              <a:t>（被记录到 </a:t>
            </a:r>
            <a:r>
              <a:rPr lang="en-US" altLang="zh-CN" dirty="0" err="1">
                <a:solidFill>
                  <a:srgbClr val="047FFD"/>
                </a:solidFill>
              </a:rPr>
              <a:t>devDependencies</a:t>
            </a:r>
            <a:r>
              <a:rPr lang="en-US" altLang="zh-CN" dirty="0"/>
              <a:t> </a:t>
            </a:r>
            <a:r>
              <a:rPr lang="zh-CN" altLang="en-US" dirty="0"/>
              <a:t>节点中的包，只在开发期间会用到）</a:t>
            </a:r>
            <a:endParaRPr lang="en-US" altLang="zh-CN" dirty="0"/>
          </a:p>
          <a:p>
            <a:pPr marL="171450" indent="-171450">
              <a:buFont typeface="Wingdings" panose="05000000000000000000" pitchFamily="2" charset="2"/>
              <a:buChar char="l"/>
            </a:pPr>
            <a:r>
              <a:rPr lang="zh-CN" altLang="en-US" dirty="0"/>
              <a:t> </a:t>
            </a:r>
            <a:r>
              <a:rPr lang="zh-CN" altLang="en-US" dirty="0">
                <a:solidFill>
                  <a:srgbClr val="FF0000"/>
                </a:solidFill>
              </a:rPr>
              <a:t>核心依赖包</a:t>
            </a:r>
            <a:r>
              <a:rPr lang="zh-CN" altLang="en-US" dirty="0"/>
              <a:t>（被记录到 </a:t>
            </a:r>
            <a:r>
              <a:rPr lang="en-US" altLang="zh-CN" dirty="0">
                <a:solidFill>
                  <a:srgbClr val="047FFD"/>
                </a:solidFill>
              </a:rPr>
              <a:t>dependencies</a:t>
            </a:r>
            <a:r>
              <a:rPr lang="en-US" altLang="zh-CN" dirty="0"/>
              <a:t> </a:t>
            </a:r>
            <a:r>
              <a:rPr lang="zh-CN" altLang="en-US" dirty="0"/>
              <a:t>节点中的包，在开发期间和项目上线之后都会用到）</a:t>
            </a:r>
            <a:endParaRPr lang="en-US" altLang="zh-CN" dirty="0"/>
          </a:p>
        </p:txBody>
      </p:sp>
      <p:pic>
        <p:nvPicPr>
          <p:cNvPr id="4" name="图片 3">
            <a:extLst>
              <a:ext uri="{FF2B5EF4-FFF2-40B4-BE49-F238E27FC236}">
                <a16:creationId xmlns:a16="http://schemas.microsoft.com/office/drawing/2014/main" id="{7F226AE3-3AA2-42B2-9896-D538FDB792E3}"/>
              </a:ext>
            </a:extLst>
          </p:cNvPr>
          <p:cNvPicPr>
            <a:picLocks noChangeAspect="1"/>
          </p:cNvPicPr>
          <p:nvPr/>
        </p:nvPicPr>
        <p:blipFill>
          <a:blip r:embed="rId2"/>
          <a:stretch>
            <a:fillRect/>
          </a:stretch>
        </p:blipFill>
        <p:spPr>
          <a:xfrm>
            <a:off x="949978" y="3911037"/>
            <a:ext cx="5544000" cy="1095755"/>
          </a:xfrm>
          <a:prstGeom prst="rect">
            <a:avLst/>
          </a:prstGeom>
        </p:spPr>
      </p:pic>
    </p:spTree>
    <p:extLst>
      <p:ext uri="{BB962C8B-B14F-4D97-AF65-F5344CB8AC3E}">
        <p14:creationId xmlns:p14="http://schemas.microsoft.com/office/powerpoint/2010/main" val="245142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包的分类</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全局包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703832"/>
          </a:xfrm>
        </p:spPr>
        <p:txBody>
          <a:bodyPr>
            <a:noAutofit/>
          </a:bodyPr>
          <a:lstStyle/>
          <a:p>
            <a:r>
              <a:rPr lang="zh-CN" altLang="en-US" dirty="0"/>
              <a:t>在执行 </a:t>
            </a:r>
            <a:r>
              <a:rPr lang="en-US" altLang="zh-CN" dirty="0"/>
              <a:t>npm install </a:t>
            </a:r>
            <a:r>
              <a:rPr lang="zh-CN" altLang="en-US" dirty="0"/>
              <a:t>命令时，如果提供了 </a:t>
            </a:r>
            <a:r>
              <a:rPr lang="en-US" altLang="zh-CN" dirty="0">
                <a:solidFill>
                  <a:srgbClr val="FF0000"/>
                </a:solidFill>
              </a:rPr>
              <a:t>-g</a:t>
            </a:r>
            <a:r>
              <a:rPr lang="en-US" altLang="zh-CN" dirty="0"/>
              <a:t> </a:t>
            </a:r>
            <a:r>
              <a:rPr lang="zh-CN" altLang="en-US" dirty="0"/>
              <a:t>参数，则会把包安装为</a:t>
            </a:r>
            <a:r>
              <a:rPr lang="zh-CN" altLang="en-US" dirty="0">
                <a:solidFill>
                  <a:srgbClr val="FF0000"/>
                </a:solidFill>
              </a:rPr>
              <a:t>全局包</a:t>
            </a:r>
            <a:r>
              <a:rPr lang="zh-CN" altLang="en-US" dirty="0"/>
              <a:t>。</a:t>
            </a:r>
            <a:endParaRPr lang="en-US" altLang="zh-CN" dirty="0"/>
          </a:p>
          <a:p>
            <a:r>
              <a:rPr lang="zh-CN" altLang="en-US" dirty="0"/>
              <a:t>全局包会被安装到 </a:t>
            </a:r>
            <a:r>
              <a:rPr lang="en-US" altLang="zh-CN" dirty="0">
                <a:solidFill>
                  <a:srgbClr val="047FFD"/>
                </a:solidFill>
              </a:rPr>
              <a:t>C:\Users\</a:t>
            </a:r>
            <a:r>
              <a:rPr lang="zh-CN" altLang="en-US" dirty="0">
                <a:solidFill>
                  <a:srgbClr val="047FFD"/>
                </a:solidFill>
              </a:rPr>
              <a:t>用户目录</a:t>
            </a:r>
            <a:r>
              <a:rPr lang="en-US" altLang="zh-CN" dirty="0">
                <a:solidFill>
                  <a:srgbClr val="047FFD"/>
                </a:solidFill>
              </a:rPr>
              <a:t>\</a:t>
            </a:r>
            <a:r>
              <a:rPr lang="en-US" altLang="zh-CN" dirty="0" err="1">
                <a:solidFill>
                  <a:srgbClr val="047FFD"/>
                </a:solidFill>
              </a:rPr>
              <a:t>AppData</a:t>
            </a:r>
            <a:r>
              <a:rPr lang="en-US" altLang="zh-CN" dirty="0">
                <a:solidFill>
                  <a:srgbClr val="047FFD"/>
                </a:solidFill>
              </a:rPr>
              <a:t>\Roaming\npm\node_modules </a:t>
            </a:r>
            <a:r>
              <a:rPr lang="zh-CN" altLang="en-US" dirty="0"/>
              <a:t>目录下。</a:t>
            </a:r>
            <a:endParaRPr lang="en-US" altLang="zh-CN" dirty="0"/>
          </a:p>
        </p:txBody>
      </p:sp>
      <p:pic>
        <p:nvPicPr>
          <p:cNvPr id="2" name="图片 1">
            <a:extLst>
              <a:ext uri="{FF2B5EF4-FFF2-40B4-BE49-F238E27FC236}">
                <a16:creationId xmlns:a16="http://schemas.microsoft.com/office/drawing/2014/main" id="{F07DF2CB-A5A0-44C0-8F15-8884DC333DEC}"/>
              </a:ext>
            </a:extLst>
          </p:cNvPr>
          <p:cNvPicPr>
            <a:picLocks noChangeAspect="1"/>
          </p:cNvPicPr>
          <p:nvPr/>
        </p:nvPicPr>
        <p:blipFill>
          <a:blip r:embed="rId2"/>
          <a:stretch>
            <a:fillRect/>
          </a:stretch>
        </p:blipFill>
        <p:spPr>
          <a:xfrm>
            <a:off x="949978" y="2879561"/>
            <a:ext cx="5544000" cy="1095755"/>
          </a:xfrm>
          <a:prstGeom prst="rect">
            <a:avLst/>
          </a:prstGeom>
        </p:spPr>
      </p:pic>
      <p:sp>
        <p:nvSpPr>
          <p:cNvPr id="12" name="内容占位符 5">
            <a:extLst>
              <a:ext uri="{FF2B5EF4-FFF2-40B4-BE49-F238E27FC236}">
                <a16:creationId xmlns:a16="http://schemas.microsoft.com/office/drawing/2014/main" id="{85B1EEE5-C753-4949-90F6-0CF737C60EC2}"/>
              </a:ext>
            </a:extLst>
          </p:cNvPr>
          <p:cNvSpPr txBox="1">
            <a:spLocks/>
          </p:cNvSpPr>
          <p:nvPr/>
        </p:nvSpPr>
        <p:spPr>
          <a:xfrm>
            <a:off x="848378" y="4031878"/>
            <a:ext cx="7141381" cy="956982"/>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注意：</a:t>
            </a:r>
            <a:endParaRPr lang="en-US" altLang="zh-CN" dirty="0"/>
          </a:p>
          <a:p>
            <a:pPr marL="228600" indent="-228600">
              <a:buFont typeface="+mj-ea"/>
              <a:buAutoNum type="circleNumDbPlain"/>
            </a:pPr>
            <a:r>
              <a:rPr lang="zh-CN" altLang="en-US" dirty="0"/>
              <a:t>只有</a:t>
            </a:r>
            <a:r>
              <a:rPr lang="zh-CN" altLang="en-US" dirty="0">
                <a:solidFill>
                  <a:srgbClr val="FF0000"/>
                </a:solidFill>
              </a:rPr>
              <a:t>工具性质的包</a:t>
            </a:r>
            <a:r>
              <a:rPr lang="zh-CN" altLang="en-US" dirty="0"/>
              <a:t>，才有全局安装的必要性。因为它们提供了好用的终端命令。</a:t>
            </a:r>
            <a:endParaRPr lang="en-US" altLang="zh-CN" dirty="0"/>
          </a:p>
          <a:p>
            <a:pPr marL="228600" indent="-228600">
              <a:buFont typeface="+mj-ea"/>
              <a:buAutoNum type="circleNumDbPlain"/>
            </a:pPr>
            <a:r>
              <a:rPr lang="zh-CN" altLang="en-US" dirty="0"/>
              <a:t>判断某个包是否需要全局安装后才能使用，可以</a:t>
            </a:r>
            <a:r>
              <a:rPr lang="zh-CN" altLang="en-US" dirty="0">
                <a:solidFill>
                  <a:srgbClr val="FF0000"/>
                </a:solidFill>
              </a:rPr>
              <a:t>参考官方提供的使用说明</a:t>
            </a:r>
            <a:r>
              <a:rPr lang="zh-CN" altLang="en-US" dirty="0"/>
              <a:t>即可。</a:t>
            </a:r>
            <a:endParaRPr lang="en-US" altLang="zh-CN" dirty="0"/>
          </a:p>
        </p:txBody>
      </p:sp>
    </p:spTree>
    <p:extLst>
      <p:ext uri="{BB962C8B-B14F-4D97-AF65-F5344CB8AC3E}">
        <p14:creationId xmlns:p14="http://schemas.microsoft.com/office/powerpoint/2010/main" val="235050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包的分类</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i5ting_toc</a:t>
            </a: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4000"/>
            <a:ext cx="7141381" cy="390600"/>
          </a:xfrm>
        </p:spPr>
        <p:txBody>
          <a:bodyPr>
            <a:noAutofit/>
          </a:bodyPr>
          <a:lstStyle/>
          <a:p>
            <a:r>
              <a:rPr lang="en-US" altLang="zh-CN" dirty="0"/>
              <a:t>i5ting_toc </a:t>
            </a:r>
            <a:r>
              <a:rPr lang="zh-CN" altLang="en-US" dirty="0"/>
              <a:t>是一个可以把 </a:t>
            </a:r>
            <a:r>
              <a:rPr lang="en-US" altLang="zh-CN" dirty="0"/>
              <a:t>md </a:t>
            </a:r>
            <a:r>
              <a:rPr lang="zh-CN" altLang="en-US" dirty="0"/>
              <a:t>文档转为 </a:t>
            </a:r>
            <a:r>
              <a:rPr lang="en-US" altLang="zh-CN" dirty="0"/>
              <a:t>html </a:t>
            </a:r>
            <a:r>
              <a:rPr lang="zh-CN" altLang="en-US" dirty="0"/>
              <a:t>页面的小工具，使用步骤如下：</a:t>
            </a:r>
            <a:endParaRPr lang="en-US" altLang="zh-CN" dirty="0"/>
          </a:p>
        </p:txBody>
      </p:sp>
      <p:pic>
        <p:nvPicPr>
          <p:cNvPr id="2" name="图片 1">
            <a:extLst>
              <a:ext uri="{FF2B5EF4-FFF2-40B4-BE49-F238E27FC236}">
                <a16:creationId xmlns:a16="http://schemas.microsoft.com/office/drawing/2014/main" id="{77635F70-CD4D-49A0-BC75-E474A025FE58}"/>
              </a:ext>
            </a:extLst>
          </p:cNvPr>
          <p:cNvPicPr>
            <a:picLocks noChangeAspect="1"/>
          </p:cNvPicPr>
          <p:nvPr/>
        </p:nvPicPr>
        <p:blipFill>
          <a:blip r:embed="rId2"/>
          <a:stretch>
            <a:fillRect/>
          </a:stretch>
        </p:blipFill>
        <p:spPr>
          <a:xfrm>
            <a:off x="949977" y="2558304"/>
            <a:ext cx="5544000" cy="1578410"/>
          </a:xfrm>
          <a:prstGeom prst="rect">
            <a:avLst/>
          </a:prstGeom>
        </p:spPr>
      </p:pic>
    </p:spTree>
    <p:extLst>
      <p:ext uri="{BB962C8B-B14F-4D97-AF65-F5344CB8AC3E}">
        <p14:creationId xmlns:p14="http://schemas.microsoft.com/office/powerpoint/2010/main" val="33055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3.6 </a:t>
            </a:r>
            <a:r>
              <a:rPr lang="zh-CN" altLang="en-US" dirty="0"/>
              <a:t>规范的包结构</a:t>
            </a:r>
          </a:p>
        </p:txBody>
      </p:sp>
      <p:sp>
        <p:nvSpPr>
          <p:cNvPr id="7" name="内容占位符 5">
            <a:extLst>
              <a:ext uri="{FF2B5EF4-FFF2-40B4-BE49-F238E27FC236}">
                <a16:creationId xmlns:a16="http://schemas.microsoft.com/office/drawing/2014/main" id="{2223C60D-4B59-4418-B358-7AB280026237}"/>
              </a:ext>
            </a:extLst>
          </p:cNvPr>
          <p:cNvSpPr>
            <a:spLocks noGrp="1"/>
          </p:cNvSpPr>
          <p:nvPr>
            <p:ph sz="half" idx="14"/>
          </p:nvPr>
        </p:nvSpPr>
        <p:spPr>
          <a:xfrm>
            <a:off x="848377" y="1393200"/>
            <a:ext cx="7069650" cy="3367059"/>
          </a:xfrm>
        </p:spPr>
        <p:txBody>
          <a:bodyPr>
            <a:noAutofit/>
          </a:bodyPr>
          <a:lstStyle/>
          <a:p>
            <a:r>
              <a:rPr lang="zh-CN" altLang="en-US" dirty="0">
                <a:solidFill>
                  <a:schemeClr val="tx1"/>
                </a:solidFill>
              </a:rPr>
              <a:t>在清楚了包的概念、以及如何下载和使用包之后，接下来，我们深入了解一下</a:t>
            </a:r>
            <a:r>
              <a:rPr lang="zh-CN" altLang="en-US" dirty="0">
                <a:solidFill>
                  <a:srgbClr val="FF0000"/>
                </a:solidFill>
              </a:rPr>
              <a:t>包的内部结构</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一个规范的包，它的组成结构，必须符合以下 </a:t>
            </a:r>
            <a:r>
              <a:rPr lang="en-US" altLang="zh-CN" dirty="0">
                <a:solidFill>
                  <a:schemeClr val="tx1"/>
                </a:solidFill>
              </a:rPr>
              <a:t>3 </a:t>
            </a:r>
            <a:r>
              <a:rPr lang="zh-CN" altLang="en-US" dirty="0">
                <a:solidFill>
                  <a:schemeClr val="tx1"/>
                </a:solidFill>
              </a:rPr>
              <a:t>点要求：</a:t>
            </a:r>
            <a:endParaRPr lang="en-US" altLang="zh-CN" dirty="0">
              <a:solidFill>
                <a:schemeClr val="tx1"/>
              </a:solidFill>
            </a:endParaRPr>
          </a:p>
          <a:p>
            <a:pPr marL="228600" indent="-228600">
              <a:buFont typeface="+mj-ea"/>
              <a:buAutoNum type="circleNumDbPlain"/>
            </a:pPr>
            <a:r>
              <a:rPr lang="zh-CN" altLang="en-US" dirty="0">
                <a:solidFill>
                  <a:schemeClr val="tx1"/>
                </a:solidFill>
              </a:rPr>
              <a:t>包必须以</a:t>
            </a:r>
            <a:r>
              <a:rPr lang="zh-CN" altLang="en-US" dirty="0">
                <a:solidFill>
                  <a:srgbClr val="FF0000"/>
                </a:solidFill>
              </a:rPr>
              <a:t>单独的目录</a:t>
            </a:r>
            <a:r>
              <a:rPr lang="zh-CN" altLang="en-US" dirty="0">
                <a:solidFill>
                  <a:schemeClr val="tx1"/>
                </a:solidFill>
              </a:rPr>
              <a:t>而存在</a:t>
            </a:r>
            <a:endParaRPr lang="en-US" altLang="zh-CN" dirty="0">
              <a:solidFill>
                <a:schemeClr val="tx1"/>
              </a:solidFill>
            </a:endParaRPr>
          </a:p>
          <a:p>
            <a:pPr marL="228600" indent="-228600">
              <a:buFont typeface="+mj-ea"/>
              <a:buAutoNum type="circleNumDbPlain"/>
            </a:pPr>
            <a:r>
              <a:rPr lang="zh-CN" altLang="en-US" dirty="0">
                <a:solidFill>
                  <a:schemeClr val="tx1"/>
                </a:solidFill>
              </a:rPr>
              <a:t>包的顶级目录下要必须包含 </a:t>
            </a:r>
            <a:r>
              <a:rPr lang="en-US" altLang="zh-CN" dirty="0">
                <a:solidFill>
                  <a:srgbClr val="FF0000"/>
                </a:solidFill>
              </a:rPr>
              <a:t>package.json </a:t>
            </a:r>
            <a:r>
              <a:rPr lang="zh-CN" altLang="en-US" dirty="0">
                <a:solidFill>
                  <a:schemeClr val="tx1"/>
                </a:solidFill>
              </a:rPr>
              <a:t>这个包管理配置文件</a:t>
            </a:r>
            <a:endParaRPr lang="en-US" altLang="zh-CN" dirty="0">
              <a:solidFill>
                <a:schemeClr val="tx1"/>
              </a:solidFill>
            </a:endParaRPr>
          </a:p>
          <a:p>
            <a:pPr marL="228600" indent="-228600">
              <a:buFont typeface="+mj-ea"/>
              <a:buAutoNum type="circleNumDbPlain"/>
            </a:pPr>
            <a:r>
              <a:rPr lang="en-US" altLang="zh-CN" dirty="0">
                <a:solidFill>
                  <a:schemeClr val="tx1"/>
                </a:solidFill>
              </a:rPr>
              <a:t>package.json </a:t>
            </a:r>
            <a:r>
              <a:rPr lang="zh-CN" altLang="en-US" dirty="0">
                <a:solidFill>
                  <a:schemeClr val="tx1"/>
                </a:solidFill>
              </a:rPr>
              <a:t>中必须包含 </a:t>
            </a:r>
            <a:r>
              <a:rPr lang="en-US" altLang="zh-CN" dirty="0">
                <a:solidFill>
                  <a:srgbClr val="FF0000"/>
                </a:solidFill>
              </a:rPr>
              <a:t>name</a:t>
            </a:r>
            <a:r>
              <a:rPr lang="zh-CN" altLang="en-US" dirty="0">
                <a:solidFill>
                  <a:schemeClr val="tx1"/>
                </a:solidFill>
              </a:rPr>
              <a:t>，</a:t>
            </a:r>
            <a:r>
              <a:rPr lang="en-US" altLang="zh-CN" dirty="0">
                <a:solidFill>
                  <a:srgbClr val="FF0000"/>
                </a:solidFill>
              </a:rPr>
              <a:t>version</a:t>
            </a:r>
            <a:r>
              <a:rPr lang="zh-CN" altLang="en-US" dirty="0">
                <a:solidFill>
                  <a:schemeClr val="tx1"/>
                </a:solidFill>
              </a:rPr>
              <a:t>，</a:t>
            </a:r>
            <a:r>
              <a:rPr lang="en-US" altLang="zh-CN" dirty="0">
                <a:solidFill>
                  <a:srgbClr val="FF0000"/>
                </a:solidFill>
              </a:rPr>
              <a:t>main</a:t>
            </a:r>
            <a:r>
              <a:rPr lang="en-US" altLang="zh-CN" dirty="0">
                <a:solidFill>
                  <a:schemeClr val="tx1"/>
                </a:solidFill>
              </a:rPr>
              <a:t> </a:t>
            </a:r>
            <a:r>
              <a:rPr lang="zh-CN" altLang="en-US" dirty="0">
                <a:solidFill>
                  <a:schemeClr val="tx1"/>
                </a:solidFill>
              </a:rPr>
              <a:t>这三个属性，分别代表</a:t>
            </a:r>
            <a:r>
              <a:rPr lang="zh-CN" altLang="en-US" dirty="0">
                <a:solidFill>
                  <a:srgbClr val="047FFD"/>
                </a:solidFill>
              </a:rPr>
              <a:t>包的名字</a:t>
            </a:r>
            <a:r>
              <a:rPr lang="zh-CN" altLang="en-US" dirty="0">
                <a:solidFill>
                  <a:schemeClr val="tx1"/>
                </a:solidFill>
              </a:rPr>
              <a:t>、</a:t>
            </a:r>
            <a:r>
              <a:rPr lang="zh-CN" altLang="en-US" dirty="0">
                <a:solidFill>
                  <a:srgbClr val="047FFD"/>
                </a:solidFill>
              </a:rPr>
              <a:t>版本号</a:t>
            </a:r>
            <a:r>
              <a:rPr lang="zh-CN" altLang="en-US" dirty="0">
                <a:solidFill>
                  <a:schemeClr val="tx1"/>
                </a:solidFill>
              </a:rPr>
              <a:t>、</a:t>
            </a:r>
            <a:r>
              <a:rPr lang="zh-CN" altLang="en-US" dirty="0">
                <a:solidFill>
                  <a:srgbClr val="047FFD"/>
                </a:solidFill>
              </a:rPr>
              <a:t>包的入口</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endParaRPr lang="en-US" altLang="zh-CN" dirty="0">
              <a:solidFill>
                <a:schemeClr val="tx1"/>
              </a:solidFill>
            </a:endParaRPr>
          </a:p>
          <a:p>
            <a:r>
              <a:rPr lang="zh-CN" altLang="en-US" dirty="0">
                <a:solidFill>
                  <a:schemeClr val="tx1"/>
                </a:solidFill>
              </a:rPr>
              <a:t>注意：以上 </a:t>
            </a:r>
            <a:r>
              <a:rPr lang="en-US" altLang="zh-CN" dirty="0">
                <a:solidFill>
                  <a:schemeClr val="tx1"/>
                </a:solidFill>
              </a:rPr>
              <a:t>3 </a:t>
            </a:r>
            <a:r>
              <a:rPr lang="zh-CN" altLang="en-US" dirty="0">
                <a:solidFill>
                  <a:schemeClr val="tx1"/>
                </a:solidFill>
              </a:rPr>
              <a:t>点要求是一个规范的包结构必须遵守的格式，关于更多的约束，可以参考如下网址：</a:t>
            </a:r>
            <a:endParaRPr lang="en-US" altLang="zh-CN" dirty="0">
              <a:solidFill>
                <a:schemeClr val="tx1"/>
              </a:solidFill>
            </a:endParaRPr>
          </a:p>
          <a:p>
            <a:r>
              <a:rPr lang="en-US" altLang="zh-CN" dirty="0">
                <a:hlinkClick r:id="rId2"/>
              </a:rPr>
              <a:t>https://yarnpkg.com/zh-Hans/docs/package-json</a:t>
            </a:r>
            <a:endParaRPr lang="en-US" altLang="zh-CN" dirty="0">
              <a:solidFill>
                <a:schemeClr val="tx1"/>
              </a:solidFill>
            </a:endParaRPr>
          </a:p>
        </p:txBody>
      </p:sp>
    </p:spTree>
    <p:extLst>
      <p:ext uri="{BB962C8B-B14F-4D97-AF65-F5344CB8AC3E}">
        <p14:creationId xmlns:p14="http://schemas.microsoft.com/office/powerpoint/2010/main" val="39251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需要实现的功能</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3999"/>
            <a:ext cx="7141381" cy="1264659"/>
          </a:xfrm>
        </p:spPr>
        <p:txBody>
          <a:bodyPr>
            <a:noAutofit/>
          </a:bodyPr>
          <a:lstStyle/>
          <a:p>
            <a:pPr marL="228600" indent="-228600">
              <a:buFont typeface="+mj-ea"/>
              <a:buAutoNum type="circleNumDbPlain"/>
            </a:pPr>
            <a:r>
              <a:rPr lang="zh-CN" altLang="en-US" dirty="0"/>
              <a:t> </a:t>
            </a:r>
            <a:r>
              <a:rPr lang="zh-CN" altLang="en-US" dirty="0">
                <a:solidFill>
                  <a:srgbClr val="FF0000"/>
                </a:solidFill>
              </a:rPr>
              <a:t>格式化日期</a:t>
            </a:r>
            <a:endParaRPr lang="en-US" altLang="zh-CN" dirty="0">
              <a:solidFill>
                <a:srgbClr val="FF0000"/>
              </a:solidFill>
            </a:endParaRPr>
          </a:p>
          <a:p>
            <a:pPr marL="228600" indent="-228600">
              <a:buFont typeface="+mj-ea"/>
              <a:buAutoNum type="circleNumDbPlain"/>
            </a:pPr>
            <a:r>
              <a:rPr lang="zh-CN" altLang="en-US" dirty="0"/>
              <a:t> </a:t>
            </a:r>
            <a:r>
              <a:rPr lang="zh-CN" altLang="en-US" dirty="0">
                <a:solidFill>
                  <a:srgbClr val="FF0000"/>
                </a:solidFill>
              </a:rPr>
              <a:t>转义</a:t>
            </a:r>
            <a:r>
              <a:rPr lang="zh-CN" altLang="en-US" dirty="0"/>
              <a:t> </a:t>
            </a:r>
            <a:r>
              <a:rPr lang="en-US" altLang="zh-CN" dirty="0"/>
              <a:t>HTML </a:t>
            </a:r>
            <a:r>
              <a:rPr lang="zh-CN" altLang="en-US" dirty="0"/>
              <a:t>中的</a:t>
            </a:r>
            <a:r>
              <a:rPr lang="zh-CN" altLang="en-US" dirty="0">
                <a:solidFill>
                  <a:srgbClr val="FF0000"/>
                </a:solidFill>
              </a:rPr>
              <a:t>特殊字符</a:t>
            </a:r>
            <a:endParaRPr lang="en-US" altLang="zh-CN" dirty="0">
              <a:solidFill>
                <a:srgbClr val="FF0000"/>
              </a:solidFill>
            </a:endParaRPr>
          </a:p>
          <a:p>
            <a:pPr marL="228600" indent="-228600">
              <a:buFont typeface="+mj-ea"/>
              <a:buAutoNum type="circleNumDbPlain"/>
            </a:pPr>
            <a:r>
              <a:rPr lang="zh-CN" altLang="en-US" dirty="0"/>
              <a:t> </a:t>
            </a:r>
            <a:r>
              <a:rPr lang="zh-CN" altLang="en-US" dirty="0">
                <a:solidFill>
                  <a:srgbClr val="FF0000"/>
                </a:solidFill>
              </a:rPr>
              <a:t>还原</a:t>
            </a:r>
            <a:r>
              <a:rPr lang="zh-CN" altLang="en-US" dirty="0"/>
              <a:t> </a:t>
            </a:r>
            <a:r>
              <a:rPr lang="en-US" altLang="zh-CN" dirty="0"/>
              <a:t>HTML </a:t>
            </a:r>
            <a:r>
              <a:rPr lang="zh-CN" altLang="en-US" dirty="0"/>
              <a:t>中的</a:t>
            </a:r>
            <a:r>
              <a:rPr lang="zh-CN" altLang="en-US" dirty="0">
                <a:solidFill>
                  <a:srgbClr val="FF0000"/>
                </a:solidFill>
              </a:rPr>
              <a:t>特殊字符</a:t>
            </a:r>
            <a:endParaRPr lang="en-US" altLang="zh-CN" dirty="0">
              <a:solidFill>
                <a:srgbClr val="FF0000"/>
              </a:solidFill>
            </a:endParaRPr>
          </a:p>
        </p:txBody>
      </p:sp>
    </p:spTree>
    <p:extLst>
      <p:ext uri="{BB962C8B-B14F-4D97-AF65-F5344CB8AC3E}">
        <p14:creationId xmlns:p14="http://schemas.microsoft.com/office/powerpoint/2010/main" val="8467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需要实现的功能</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18885CD-B372-464B-8DE8-C65E0885C6D4}"/>
              </a:ext>
            </a:extLst>
          </p:cNvPr>
          <p:cNvPicPr>
            <a:picLocks noChangeAspect="1"/>
          </p:cNvPicPr>
          <p:nvPr/>
        </p:nvPicPr>
        <p:blipFill>
          <a:blip r:embed="rId2"/>
          <a:stretch>
            <a:fillRect/>
          </a:stretch>
        </p:blipFill>
        <p:spPr>
          <a:xfrm>
            <a:off x="963425" y="2077189"/>
            <a:ext cx="5544000" cy="2308913"/>
          </a:xfrm>
          <a:prstGeom prst="rect">
            <a:avLst/>
          </a:prstGeom>
        </p:spPr>
      </p:pic>
    </p:spTree>
    <p:extLst>
      <p:ext uri="{BB962C8B-B14F-4D97-AF65-F5344CB8AC3E}">
        <p14:creationId xmlns:p14="http://schemas.microsoft.com/office/powerpoint/2010/main" val="101755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1.2 Node.js </a:t>
            </a:r>
            <a:r>
              <a:rPr lang="zh-CN" altLang="en-US" dirty="0"/>
              <a:t>简介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a:t>
            </a:r>
            <a:r>
              <a:rPr lang="en-US" altLang="zh-CN" sz="1400" b="1" dirty="0">
                <a:latin typeface="微软雅黑" panose="020B0503020204020204" pitchFamily="34" charset="-122"/>
                <a:ea typeface="微软雅黑" panose="020B0503020204020204" pitchFamily="34" charset="-122"/>
              </a:rPr>
              <a:t>. Node.js </a:t>
            </a:r>
            <a:r>
              <a:rPr lang="zh-CN" altLang="en-US" sz="1400" b="1" dirty="0">
                <a:latin typeface="微软雅黑" panose="020B0503020204020204" pitchFamily="34" charset="-122"/>
                <a:ea typeface="微软雅黑" panose="020B0503020204020204" pitchFamily="34" charset="-122"/>
              </a:rPr>
              <a:t>好学吗</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6" y="2123999"/>
            <a:ext cx="7665704" cy="2827308"/>
          </a:xfrm>
        </p:spPr>
        <p:txBody>
          <a:bodyPr>
            <a:noAutofit/>
          </a:bodyPr>
          <a:lstStyle/>
          <a:p>
            <a:r>
              <a:rPr lang="zh-CN" altLang="en-US" b="1" dirty="0">
                <a:solidFill>
                  <a:srgbClr val="047FFD"/>
                </a:solidFill>
              </a:rPr>
              <a:t>好学！</a:t>
            </a:r>
            <a:endParaRPr lang="en-US" altLang="zh-CN" b="1" dirty="0">
              <a:solidFill>
                <a:srgbClr val="047FFD"/>
              </a:solidFill>
            </a:endParaRPr>
          </a:p>
          <a:p>
            <a:r>
              <a:rPr lang="zh-CN" altLang="en-US" b="1" dirty="0">
                <a:solidFill>
                  <a:srgbClr val="FF0000"/>
                </a:solidFill>
              </a:rPr>
              <a:t>会 </a:t>
            </a:r>
            <a:r>
              <a:rPr lang="en-US" altLang="zh-CN" b="1" dirty="0">
                <a:solidFill>
                  <a:srgbClr val="FF0000"/>
                </a:solidFill>
              </a:rPr>
              <a:t>JavaScript</a:t>
            </a:r>
            <a:r>
              <a:rPr lang="zh-CN" altLang="en-US" b="1" dirty="0">
                <a:solidFill>
                  <a:srgbClr val="FF0000"/>
                </a:solidFill>
              </a:rPr>
              <a:t>，就能学会 </a:t>
            </a:r>
            <a:r>
              <a:rPr lang="en-US" altLang="zh-CN" b="1" dirty="0">
                <a:solidFill>
                  <a:srgbClr val="FF0000"/>
                </a:solidFill>
              </a:rPr>
              <a:t>Node.js</a:t>
            </a:r>
            <a:r>
              <a:rPr lang="zh-CN" altLang="en-US" b="1" dirty="0">
                <a:solidFill>
                  <a:srgbClr val="FF0000"/>
                </a:solidFill>
              </a:rPr>
              <a:t>！！！</a:t>
            </a:r>
            <a:endParaRPr lang="en-US" altLang="zh-CN" b="1" dirty="0">
              <a:solidFill>
                <a:srgbClr val="FF0000"/>
              </a:solidFill>
            </a:endParaRPr>
          </a:p>
        </p:txBody>
      </p:sp>
    </p:spTree>
    <p:extLst>
      <p:ext uri="{BB962C8B-B14F-4D97-AF65-F5344CB8AC3E}">
        <p14:creationId xmlns:p14="http://schemas.microsoft.com/office/powerpoint/2010/main" val="72642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需要实现的功能</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94F73E7-8E9D-43F3-A680-1798D22C9395}"/>
              </a:ext>
            </a:extLst>
          </p:cNvPr>
          <p:cNvPicPr>
            <a:picLocks noChangeAspect="1"/>
          </p:cNvPicPr>
          <p:nvPr/>
        </p:nvPicPr>
        <p:blipFill>
          <a:blip r:embed="rId2"/>
          <a:stretch>
            <a:fillRect/>
          </a:stretch>
        </p:blipFill>
        <p:spPr>
          <a:xfrm>
            <a:off x="964800" y="2077200"/>
            <a:ext cx="7157530" cy="2492070"/>
          </a:xfrm>
          <a:prstGeom prst="rect">
            <a:avLst/>
          </a:prstGeom>
        </p:spPr>
      </p:pic>
    </p:spTree>
    <p:extLst>
      <p:ext uri="{BB962C8B-B14F-4D97-AF65-F5344CB8AC3E}">
        <p14:creationId xmlns:p14="http://schemas.microsoft.com/office/powerpoint/2010/main" val="250215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需要实现的功能</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3C38B13-8F0E-4AB1-8F21-CFD047AC732D}"/>
              </a:ext>
            </a:extLst>
          </p:cNvPr>
          <p:cNvPicPr>
            <a:picLocks noChangeAspect="1"/>
          </p:cNvPicPr>
          <p:nvPr/>
        </p:nvPicPr>
        <p:blipFill>
          <a:blip r:embed="rId2"/>
          <a:stretch>
            <a:fillRect/>
          </a:stretch>
        </p:blipFill>
        <p:spPr>
          <a:xfrm>
            <a:off x="964800" y="2077201"/>
            <a:ext cx="5544000" cy="2308913"/>
          </a:xfrm>
          <a:prstGeom prst="rect">
            <a:avLst/>
          </a:prstGeom>
        </p:spPr>
      </p:pic>
    </p:spTree>
    <p:extLst>
      <p:ext uri="{BB962C8B-B14F-4D97-AF65-F5344CB8AC3E}">
        <p14:creationId xmlns:p14="http://schemas.microsoft.com/office/powerpoint/2010/main" val="141772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初始化包的基本结构</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7774FAD6-C8CF-4767-A28E-CD2D1DE47C0B}"/>
              </a:ext>
            </a:extLst>
          </p:cNvPr>
          <p:cNvSpPr>
            <a:spLocks noGrp="1"/>
          </p:cNvSpPr>
          <p:nvPr>
            <p:ph sz="half" idx="14"/>
          </p:nvPr>
        </p:nvSpPr>
        <p:spPr>
          <a:xfrm>
            <a:off x="848376" y="2123999"/>
            <a:ext cx="7141381" cy="1822713"/>
          </a:xfrm>
        </p:spPr>
        <p:txBody>
          <a:bodyPr>
            <a:noAutofit/>
          </a:bodyPr>
          <a:lstStyle/>
          <a:p>
            <a:pPr marL="228600" indent="-228600">
              <a:buFont typeface="+mj-ea"/>
              <a:buAutoNum type="circleNumDbPlain"/>
            </a:pPr>
            <a:r>
              <a:rPr lang="zh-CN" altLang="en-US" dirty="0"/>
              <a:t>新建 </a:t>
            </a:r>
            <a:r>
              <a:rPr lang="en-US" altLang="zh-CN" dirty="0" err="1"/>
              <a:t>itheima</a:t>
            </a:r>
            <a:r>
              <a:rPr lang="en-US" altLang="zh-CN" dirty="0"/>
              <a:t>-tools </a:t>
            </a:r>
            <a:r>
              <a:rPr lang="zh-CN" altLang="en-US" dirty="0"/>
              <a:t>文件夹，作为</a:t>
            </a:r>
            <a:r>
              <a:rPr lang="zh-CN" altLang="en-US" dirty="0">
                <a:solidFill>
                  <a:srgbClr val="FF0000"/>
                </a:solidFill>
              </a:rPr>
              <a:t>包的根目录</a:t>
            </a:r>
            <a:endParaRPr lang="en-US" altLang="zh-CN" dirty="0">
              <a:solidFill>
                <a:srgbClr val="FF0000"/>
              </a:solidFill>
            </a:endParaRPr>
          </a:p>
          <a:p>
            <a:pPr marL="228600" indent="-228600">
              <a:buFont typeface="+mj-ea"/>
              <a:buAutoNum type="circleNumDbPlain"/>
            </a:pPr>
            <a:r>
              <a:rPr lang="zh-CN" altLang="en-US" dirty="0"/>
              <a:t>在 </a:t>
            </a:r>
            <a:r>
              <a:rPr lang="en-US" altLang="zh-CN" dirty="0" err="1"/>
              <a:t>itheima</a:t>
            </a:r>
            <a:r>
              <a:rPr lang="en-US" altLang="zh-CN" dirty="0"/>
              <a:t>-tools </a:t>
            </a:r>
            <a:r>
              <a:rPr lang="zh-CN" altLang="en-US" dirty="0"/>
              <a:t>文件夹中，新建如下三个文件：</a:t>
            </a:r>
            <a:endParaRPr lang="en-US" altLang="zh-CN" dirty="0"/>
          </a:p>
          <a:p>
            <a:pPr lvl="1">
              <a:lnSpc>
                <a:spcPct val="150000"/>
              </a:lnSpc>
              <a:buFont typeface="Wingdings" panose="05000000000000000000" pitchFamily="2" charset="2"/>
              <a:buChar char="l"/>
            </a:pPr>
            <a:r>
              <a:rPr lang="en-US" altLang="zh-CN" sz="1050" dirty="0"/>
              <a:t>package.json </a:t>
            </a:r>
            <a:r>
              <a:rPr lang="zh-CN" altLang="en-US" sz="1050" dirty="0"/>
              <a:t>（包管理配置文件）</a:t>
            </a:r>
            <a:endParaRPr lang="en-US" altLang="zh-CN" sz="1050" dirty="0"/>
          </a:p>
          <a:p>
            <a:pPr lvl="1">
              <a:lnSpc>
                <a:spcPct val="150000"/>
              </a:lnSpc>
              <a:buFont typeface="Wingdings" panose="05000000000000000000" pitchFamily="2" charset="2"/>
              <a:buChar char="l"/>
            </a:pPr>
            <a:r>
              <a:rPr lang="en-US" altLang="zh-CN" sz="1050" dirty="0"/>
              <a:t>index.js          </a:t>
            </a:r>
            <a:r>
              <a:rPr lang="zh-CN" altLang="en-US" sz="1050" dirty="0"/>
              <a:t>（包的入口文件）</a:t>
            </a:r>
            <a:endParaRPr lang="en-US" altLang="zh-CN" sz="1050" dirty="0"/>
          </a:p>
          <a:p>
            <a:pPr lvl="1">
              <a:lnSpc>
                <a:spcPct val="150000"/>
              </a:lnSpc>
              <a:buFont typeface="Wingdings" panose="05000000000000000000" pitchFamily="2" charset="2"/>
              <a:buChar char="l"/>
            </a:pPr>
            <a:r>
              <a:rPr lang="en-US" altLang="zh-CN" sz="1050" dirty="0"/>
              <a:t>README.md  </a:t>
            </a:r>
            <a:r>
              <a:rPr lang="zh-CN" altLang="en-US" sz="1050" dirty="0"/>
              <a:t>（包的说明文档）</a:t>
            </a:r>
            <a:endParaRPr lang="en-US" altLang="zh-CN" sz="1050" dirty="0"/>
          </a:p>
        </p:txBody>
      </p:sp>
    </p:spTree>
    <p:extLst>
      <p:ext uri="{BB962C8B-B14F-4D97-AF65-F5344CB8AC3E}">
        <p14:creationId xmlns:p14="http://schemas.microsoft.com/office/powerpoint/2010/main" val="69686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初始化 </a:t>
            </a:r>
            <a:r>
              <a:rPr lang="en-US" altLang="zh-CN" sz="1400" b="1" dirty="0">
                <a:solidFill>
                  <a:srgbClr val="404040"/>
                </a:solidFill>
                <a:latin typeface="微软雅黑" panose="020B0503020204020204" pitchFamily="34" charset="-122"/>
                <a:ea typeface="微软雅黑" panose="020B0503020204020204" pitchFamily="34" charset="-122"/>
              </a:rPr>
              <a:t>package.json</a:t>
            </a:r>
          </a:p>
        </p:txBody>
      </p:sp>
      <p:sp>
        <p:nvSpPr>
          <p:cNvPr id="6" name="文本框 5">
            <a:extLst>
              <a:ext uri="{FF2B5EF4-FFF2-40B4-BE49-F238E27FC236}">
                <a16:creationId xmlns:a16="http://schemas.microsoft.com/office/drawing/2014/main" id="{97BD1016-FD45-4DB3-8F74-F605261E5C46}"/>
              </a:ext>
            </a:extLst>
          </p:cNvPr>
          <p:cNvSpPr txBox="1"/>
          <p:nvPr/>
        </p:nvSpPr>
        <p:spPr>
          <a:xfrm>
            <a:off x="848378" y="4731437"/>
            <a:ext cx="5847478" cy="253916"/>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关于更多 </a:t>
            </a:r>
            <a:r>
              <a:rPr lang="en-US" altLang="zh-CN" sz="1050" dirty="0">
                <a:latin typeface="微软雅黑" panose="020B0503020204020204" pitchFamily="34" charset="-122"/>
                <a:ea typeface="微软雅黑" panose="020B0503020204020204" pitchFamily="34" charset="-122"/>
              </a:rPr>
              <a:t>license </a:t>
            </a:r>
            <a:r>
              <a:rPr lang="zh-CN" altLang="en-US" sz="1050" dirty="0">
                <a:latin typeface="微软雅黑" panose="020B0503020204020204" pitchFamily="34" charset="-122"/>
                <a:ea typeface="微软雅黑" panose="020B0503020204020204" pitchFamily="34" charset="-122"/>
              </a:rPr>
              <a:t>许可协议相关的内容，可参考 </a:t>
            </a:r>
            <a:r>
              <a:rPr lang="en-US" altLang="zh-CN" sz="1050" dirty="0">
                <a:latin typeface="微软雅黑" panose="020B0503020204020204" pitchFamily="34" charset="-122"/>
                <a:ea typeface="微软雅黑" panose="020B0503020204020204" pitchFamily="34" charset="-122"/>
                <a:hlinkClick r:id="rId2"/>
              </a:rPr>
              <a:t>https://www.jianshu.com/p/86251523e898</a:t>
            </a:r>
            <a:endParaRPr lang="zh-CN" altLang="en-US" sz="105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4624B20-09DF-4B61-9B78-D4268E096AD9}"/>
              </a:ext>
            </a:extLst>
          </p:cNvPr>
          <p:cNvPicPr>
            <a:picLocks noChangeAspect="1"/>
          </p:cNvPicPr>
          <p:nvPr/>
        </p:nvPicPr>
        <p:blipFill>
          <a:blip r:embed="rId3"/>
          <a:stretch>
            <a:fillRect/>
          </a:stretch>
        </p:blipFill>
        <p:spPr>
          <a:xfrm>
            <a:off x="947306" y="2071299"/>
            <a:ext cx="5544000" cy="2556264"/>
          </a:xfrm>
          <a:prstGeom prst="rect">
            <a:avLst/>
          </a:prstGeom>
        </p:spPr>
      </p:pic>
    </p:spTree>
    <p:extLst>
      <p:ext uri="{BB962C8B-B14F-4D97-AF65-F5344CB8AC3E}">
        <p14:creationId xmlns:p14="http://schemas.microsoft.com/office/powerpoint/2010/main" val="25968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zh-CN" altLang="en-US" sz="1400" b="1" dirty="0">
                <a:solidFill>
                  <a:srgbClr val="404040"/>
                </a:solidFill>
                <a:latin typeface="微软雅黑" panose="020B0503020204020204" pitchFamily="34" charset="-122"/>
                <a:ea typeface="微软雅黑" panose="020B0503020204020204" pitchFamily="34" charset="-122"/>
              </a:rPr>
              <a:t>在 </a:t>
            </a:r>
            <a:r>
              <a:rPr lang="en-US" altLang="zh-CN" sz="1400" b="1" dirty="0">
                <a:solidFill>
                  <a:srgbClr val="404040"/>
                </a:solidFill>
                <a:latin typeface="微软雅黑" panose="020B0503020204020204" pitchFamily="34" charset="-122"/>
                <a:ea typeface="微软雅黑" panose="020B0503020204020204" pitchFamily="34" charset="-122"/>
              </a:rPr>
              <a:t>index.js </a:t>
            </a:r>
            <a:r>
              <a:rPr lang="zh-CN" altLang="en-US" sz="1400" b="1" dirty="0">
                <a:solidFill>
                  <a:srgbClr val="404040"/>
                </a:solidFill>
                <a:latin typeface="微软雅黑" panose="020B0503020204020204" pitchFamily="34" charset="-122"/>
                <a:ea typeface="微软雅黑" panose="020B0503020204020204" pitchFamily="34" charset="-122"/>
              </a:rPr>
              <a:t>中定义格式化时间的方法</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D38DF97-18D4-4DA6-A524-27290EF506C6}"/>
              </a:ext>
            </a:extLst>
          </p:cNvPr>
          <p:cNvPicPr>
            <a:picLocks noChangeAspect="1"/>
          </p:cNvPicPr>
          <p:nvPr/>
        </p:nvPicPr>
        <p:blipFill>
          <a:blip r:embed="rId2"/>
          <a:stretch>
            <a:fillRect/>
          </a:stretch>
        </p:blipFill>
        <p:spPr>
          <a:xfrm>
            <a:off x="964800" y="2077199"/>
            <a:ext cx="5006096" cy="2962431"/>
          </a:xfrm>
          <a:prstGeom prst="rect">
            <a:avLst/>
          </a:prstGeom>
        </p:spPr>
      </p:pic>
    </p:spTree>
    <p:extLst>
      <p:ext uri="{BB962C8B-B14F-4D97-AF65-F5344CB8AC3E}">
        <p14:creationId xmlns:p14="http://schemas.microsoft.com/office/powerpoint/2010/main" val="15514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 </a:t>
            </a:r>
            <a:r>
              <a:rPr lang="zh-CN" altLang="en-US" sz="1400" b="1" dirty="0">
                <a:solidFill>
                  <a:srgbClr val="404040"/>
                </a:solidFill>
                <a:latin typeface="微软雅黑" panose="020B0503020204020204" pitchFamily="34" charset="-122"/>
                <a:ea typeface="微软雅黑" panose="020B0503020204020204" pitchFamily="34" charset="-122"/>
              </a:rPr>
              <a:t>在 </a:t>
            </a:r>
            <a:r>
              <a:rPr lang="en-US" altLang="zh-CN" sz="1400" b="1" dirty="0">
                <a:solidFill>
                  <a:srgbClr val="404040"/>
                </a:solidFill>
                <a:latin typeface="微软雅黑" panose="020B0503020204020204" pitchFamily="34" charset="-122"/>
                <a:ea typeface="微软雅黑" panose="020B0503020204020204" pitchFamily="34" charset="-122"/>
              </a:rPr>
              <a:t>index.js </a:t>
            </a:r>
            <a:r>
              <a:rPr lang="zh-CN" altLang="en-US" sz="1400" b="1" dirty="0">
                <a:solidFill>
                  <a:srgbClr val="404040"/>
                </a:solidFill>
                <a:latin typeface="微软雅黑" panose="020B0503020204020204" pitchFamily="34" charset="-122"/>
                <a:ea typeface="微软雅黑" panose="020B0503020204020204" pitchFamily="34" charset="-122"/>
              </a:rPr>
              <a:t>中定义转义 </a:t>
            </a:r>
            <a:r>
              <a:rPr lang="en-US" altLang="zh-CN" sz="1400" b="1" dirty="0">
                <a:solidFill>
                  <a:srgbClr val="404040"/>
                </a:solidFill>
                <a:latin typeface="微软雅黑" panose="020B0503020204020204" pitchFamily="34" charset="-122"/>
                <a:ea typeface="微软雅黑" panose="020B0503020204020204" pitchFamily="34" charset="-122"/>
              </a:rPr>
              <a:t>HTML </a:t>
            </a:r>
            <a:r>
              <a:rPr lang="zh-CN" altLang="en-US" sz="1400" b="1" dirty="0">
                <a:solidFill>
                  <a:srgbClr val="404040"/>
                </a:solidFill>
                <a:latin typeface="微软雅黑" panose="020B0503020204020204" pitchFamily="34" charset="-122"/>
                <a:ea typeface="微软雅黑" panose="020B0503020204020204" pitchFamily="34" charset="-122"/>
              </a:rPr>
              <a:t>的方法</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E106B7A-A5C7-4D4B-A54E-E1074A959077}"/>
              </a:ext>
            </a:extLst>
          </p:cNvPr>
          <p:cNvPicPr>
            <a:picLocks noChangeAspect="1"/>
          </p:cNvPicPr>
          <p:nvPr/>
        </p:nvPicPr>
        <p:blipFill>
          <a:blip r:embed="rId2"/>
          <a:stretch>
            <a:fillRect/>
          </a:stretch>
        </p:blipFill>
        <p:spPr>
          <a:xfrm>
            <a:off x="964800" y="2077199"/>
            <a:ext cx="4091696" cy="2955649"/>
          </a:xfrm>
          <a:prstGeom prst="rect">
            <a:avLst/>
          </a:prstGeom>
        </p:spPr>
      </p:pic>
    </p:spTree>
    <p:extLst>
      <p:ext uri="{BB962C8B-B14F-4D97-AF65-F5344CB8AC3E}">
        <p14:creationId xmlns:p14="http://schemas.microsoft.com/office/powerpoint/2010/main" val="56884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6. </a:t>
            </a:r>
            <a:r>
              <a:rPr lang="zh-CN" altLang="en-US" sz="1400" b="1" dirty="0">
                <a:solidFill>
                  <a:srgbClr val="404040"/>
                </a:solidFill>
                <a:latin typeface="微软雅黑" panose="020B0503020204020204" pitchFamily="34" charset="-122"/>
                <a:ea typeface="微软雅黑" panose="020B0503020204020204" pitchFamily="34" charset="-122"/>
              </a:rPr>
              <a:t>在 </a:t>
            </a:r>
            <a:r>
              <a:rPr lang="en-US" altLang="zh-CN" sz="1400" b="1" dirty="0">
                <a:solidFill>
                  <a:srgbClr val="404040"/>
                </a:solidFill>
                <a:latin typeface="微软雅黑" panose="020B0503020204020204" pitchFamily="34" charset="-122"/>
                <a:ea typeface="微软雅黑" panose="020B0503020204020204" pitchFamily="34" charset="-122"/>
              </a:rPr>
              <a:t>index.js </a:t>
            </a:r>
            <a:r>
              <a:rPr lang="zh-CN" altLang="en-US" sz="1400" b="1" dirty="0">
                <a:solidFill>
                  <a:srgbClr val="404040"/>
                </a:solidFill>
                <a:latin typeface="微软雅黑" panose="020B0503020204020204" pitchFamily="34" charset="-122"/>
                <a:ea typeface="微软雅黑" panose="020B0503020204020204" pitchFamily="34" charset="-122"/>
              </a:rPr>
              <a:t>中定义还原 </a:t>
            </a:r>
            <a:r>
              <a:rPr lang="en-US" altLang="zh-CN" sz="1400" b="1" dirty="0">
                <a:solidFill>
                  <a:srgbClr val="404040"/>
                </a:solidFill>
                <a:latin typeface="微软雅黑" panose="020B0503020204020204" pitchFamily="34" charset="-122"/>
                <a:ea typeface="微软雅黑" panose="020B0503020204020204" pitchFamily="34" charset="-122"/>
              </a:rPr>
              <a:t>HTML </a:t>
            </a:r>
            <a:r>
              <a:rPr lang="zh-CN" altLang="en-US" sz="1400" b="1" dirty="0">
                <a:solidFill>
                  <a:srgbClr val="404040"/>
                </a:solidFill>
                <a:latin typeface="微软雅黑" panose="020B0503020204020204" pitchFamily="34" charset="-122"/>
                <a:ea typeface="微软雅黑" panose="020B0503020204020204" pitchFamily="34" charset="-122"/>
              </a:rPr>
              <a:t>的方法</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AB5F796-931D-4845-A54B-C9C3919859F0}"/>
              </a:ext>
            </a:extLst>
          </p:cNvPr>
          <p:cNvPicPr>
            <a:picLocks noChangeAspect="1"/>
          </p:cNvPicPr>
          <p:nvPr/>
        </p:nvPicPr>
        <p:blipFill>
          <a:blip r:embed="rId2"/>
          <a:stretch>
            <a:fillRect/>
          </a:stretch>
        </p:blipFill>
        <p:spPr>
          <a:xfrm>
            <a:off x="964799" y="2077200"/>
            <a:ext cx="4098519" cy="2960577"/>
          </a:xfrm>
          <a:prstGeom prst="rect">
            <a:avLst/>
          </a:prstGeom>
        </p:spPr>
      </p:pic>
    </p:spTree>
    <p:extLst>
      <p:ext uri="{BB962C8B-B14F-4D97-AF65-F5344CB8AC3E}">
        <p14:creationId xmlns:p14="http://schemas.microsoft.com/office/powerpoint/2010/main" val="36817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7. </a:t>
            </a:r>
            <a:r>
              <a:rPr lang="zh-CN" altLang="en-US" sz="1400" b="1" dirty="0">
                <a:solidFill>
                  <a:srgbClr val="404040"/>
                </a:solidFill>
                <a:latin typeface="微软雅黑" panose="020B0503020204020204" pitchFamily="34" charset="-122"/>
                <a:ea typeface="微软雅黑" panose="020B0503020204020204" pitchFamily="34" charset="-122"/>
              </a:rPr>
              <a:t>将不同的功能进行模块化拆分</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1822713"/>
          </a:xfrm>
        </p:spPr>
        <p:txBody>
          <a:bodyPr>
            <a:noAutofit/>
          </a:bodyPr>
          <a:lstStyle/>
          <a:p>
            <a:pPr marL="228600" indent="-228600">
              <a:buFont typeface="+mj-ea"/>
              <a:buAutoNum type="circleNumDbPlain"/>
            </a:pPr>
            <a:r>
              <a:rPr lang="zh-CN" altLang="en-US" sz="1050" dirty="0"/>
              <a:t>将格式化时间的功能，拆分到 </a:t>
            </a:r>
            <a:r>
              <a:rPr lang="en-US" altLang="zh-CN" sz="1050" dirty="0"/>
              <a:t>src -&gt; </a:t>
            </a:r>
            <a:r>
              <a:rPr lang="en-US" altLang="zh-CN" sz="1050" dirty="0">
                <a:solidFill>
                  <a:srgbClr val="FF0000"/>
                </a:solidFill>
              </a:rPr>
              <a:t>dateFormat.js </a:t>
            </a:r>
            <a:r>
              <a:rPr lang="zh-CN" altLang="en-US" sz="1050" dirty="0"/>
              <a:t>中</a:t>
            </a:r>
            <a:endParaRPr lang="en-US" altLang="zh-CN" sz="1050" dirty="0"/>
          </a:p>
          <a:p>
            <a:pPr marL="228600" indent="-228600">
              <a:buFont typeface="+mj-ea"/>
              <a:buAutoNum type="circleNumDbPlain"/>
            </a:pPr>
            <a:r>
              <a:rPr lang="zh-CN" altLang="en-US" dirty="0"/>
              <a:t>将处理 </a:t>
            </a:r>
            <a:r>
              <a:rPr lang="en-US" altLang="zh-CN" dirty="0"/>
              <a:t>HTML </a:t>
            </a:r>
            <a:r>
              <a:rPr lang="zh-CN" altLang="en-US" dirty="0"/>
              <a:t>字符串的功能，拆分到 </a:t>
            </a:r>
            <a:r>
              <a:rPr lang="en-US" altLang="zh-CN" dirty="0"/>
              <a:t>src -&gt; </a:t>
            </a:r>
            <a:r>
              <a:rPr lang="en-US" altLang="zh-CN" dirty="0">
                <a:solidFill>
                  <a:srgbClr val="FF0000"/>
                </a:solidFill>
              </a:rPr>
              <a:t>htmlEscape.js </a:t>
            </a:r>
            <a:r>
              <a:rPr lang="zh-CN" altLang="en-US" dirty="0"/>
              <a:t>中</a:t>
            </a:r>
            <a:endParaRPr lang="en-US" altLang="zh-CN" dirty="0"/>
          </a:p>
          <a:p>
            <a:pPr marL="228600" indent="-228600">
              <a:buFont typeface="+mj-ea"/>
              <a:buAutoNum type="circleNumDbPlain"/>
            </a:pPr>
            <a:r>
              <a:rPr lang="zh-CN" altLang="en-US" sz="1050" dirty="0"/>
              <a:t>在 </a:t>
            </a:r>
            <a:r>
              <a:rPr lang="en-US" altLang="zh-CN" sz="1050" dirty="0"/>
              <a:t>index.js </a:t>
            </a:r>
            <a:r>
              <a:rPr lang="zh-CN" altLang="en-US" sz="1050" dirty="0"/>
              <a:t>中，导入两个模块，得到需要向外共享的方法</a:t>
            </a:r>
            <a:endParaRPr lang="en-US" altLang="zh-CN" sz="1050" dirty="0"/>
          </a:p>
          <a:p>
            <a:pPr marL="228600" indent="-228600">
              <a:buFont typeface="+mj-ea"/>
              <a:buAutoNum type="circleNumDbPlain"/>
            </a:pPr>
            <a:r>
              <a:rPr lang="zh-CN" altLang="en-US" dirty="0"/>
              <a:t>在 </a:t>
            </a:r>
            <a:r>
              <a:rPr lang="en-US" altLang="zh-CN" dirty="0"/>
              <a:t>index.js </a:t>
            </a:r>
            <a:r>
              <a:rPr lang="zh-CN" altLang="en-US" dirty="0"/>
              <a:t>中，使用 </a:t>
            </a:r>
            <a:r>
              <a:rPr lang="en-US" altLang="zh-CN" dirty="0"/>
              <a:t>module.exports </a:t>
            </a:r>
            <a:r>
              <a:rPr lang="zh-CN" altLang="en-US" dirty="0"/>
              <a:t>把对应的方法共享出去</a:t>
            </a:r>
            <a:endParaRPr lang="en-US" altLang="zh-CN" sz="1050" dirty="0"/>
          </a:p>
        </p:txBody>
      </p:sp>
    </p:spTree>
    <p:extLst>
      <p:ext uri="{BB962C8B-B14F-4D97-AF65-F5344CB8AC3E}">
        <p14:creationId xmlns:p14="http://schemas.microsoft.com/office/powerpoint/2010/main" val="39345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3.7 </a:t>
            </a:r>
            <a:r>
              <a:rPr lang="zh-CN" altLang="en-US" dirty="0"/>
              <a:t>开发属于自己的包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8. </a:t>
            </a:r>
            <a:r>
              <a:rPr lang="zh-CN" altLang="en-US" sz="1400" b="1" dirty="0">
                <a:solidFill>
                  <a:srgbClr val="404040"/>
                </a:solidFill>
                <a:latin typeface="微软雅黑" panose="020B0503020204020204" pitchFamily="34" charset="-122"/>
                <a:ea typeface="微软雅黑" panose="020B0503020204020204" pitchFamily="34" charset="-122"/>
              </a:rPr>
              <a:t>编写包的说明文档</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2865601"/>
          </a:xfrm>
        </p:spPr>
        <p:txBody>
          <a:bodyPr>
            <a:noAutofit/>
          </a:bodyPr>
          <a:lstStyle/>
          <a:p>
            <a:r>
              <a:rPr lang="zh-CN" altLang="en-US" dirty="0"/>
              <a:t>包根目录中的 </a:t>
            </a:r>
            <a:r>
              <a:rPr lang="en-US" altLang="zh-CN" dirty="0">
                <a:solidFill>
                  <a:srgbClr val="FF0000"/>
                </a:solidFill>
              </a:rPr>
              <a:t>README.md </a:t>
            </a:r>
            <a:r>
              <a:rPr lang="zh-CN" altLang="en-US" dirty="0"/>
              <a:t>文件，是</a:t>
            </a:r>
            <a:r>
              <a:rPr lang="zh-CN" altLang="en-US" dirty="0">
                <a:solidFill>
                  <a:srgbClr val="FF0000"/>
                </a:solidFill>
              </a:rPr>
              <a:t>包的使用说明文档</a:t>
            </a:r>
            <a:r>
              <a:rPr lang="zh-CN" altLang="en-US" dirty="0"/>
              <a:t>。通过它，我们可以事先把包的使用说明，以 </a:t>
            </a:r>
            <a:r>
              <a:rPr lang="en-US" altLang="zh-CN" dirty="0"/>
              <a:t>markdown </a:t>
            </a:r>
            <a:r>
              <a:rPr lang="zh-CN" altLang="en-US" dirty="0"/>
              <a:t>的格式写出来，方便用户参考。</a:t>
            </a:r>
            <a:endParaRPr lang="en-US" altLang="zh-CN" dirty="0"/>
          </a:p>
          <a:p>
            <a:r>
              <a:rPr lang="en-US" altLang="zh-CN" sz="1050" dirty="0"/>
              <a:t>README </a:t>
            </a:r>
            <a:r>
              <a:rPr lang="zh-CN" altLang="en-US" sz="1050" dirty="0"/>
              <a:t>文件中具体写什么内容，没有强制性的要求；只要能够清晰地把包的作用、用法、注意事项等描述清楚即可。</a:t>
            </a:r>
            <a:endParaRPr lang="en-US" altLang="zh-CN" sz="1050" dirty="0"/>
          </a:p>
          <a:p>
            <a:r>
              <a:rPr lang="zh-CN" altLang="en-US" sz="1050" dirty="0"/>
              <a:t>我们所创建的这个包</a:t>
            </a:r>
            <a:r>
              <a:rPr lang="zh-CN" altLang="en-US" dirty="0"/>
              <a:t>的 </a:t>
            </a:r>
            <a:r>
              <a:rPr lang="en-US" altLang="zh-CN" sz="1050" dirty="0"/>
              <a:t>README</a:t>
            </a:r>
            <a:r>
              <a:rPr lang="en-US" altLang="zh-CN" dirty="0"/>
              <a:t>.md </a:t>
            </a:r>
            <a:r>
              <a:rPr lang="zh-CN" altLang="en-US" dirty="0"/>
              <a:t>文档中，会包含以下 </a:t>
            </a:r>
            <a:r>
              <a:rPr lang="en-US" altLang="zh-CN" dirty="0"/>
              <a:t>6 </a:t>
            </a:r>
            <a:r>
              <a:rPr lang="zh-CN" altLang="en-US" dirty="0"/>
              <a:t>项内容：</a:t>
            </a:r>
            <a:endParaRPr lang="en-US" altLang="zh-CN" dirty="0"/>
          </a:p>
          <a:p>
            <a:r>
              <a:rPr lang="zh-CN" altLang="en-US" sz="1050" dirty="0"/>
              <a:t>安装方式、导入方式、格式化时间、转义 </a:t>
            </a:r>
            <a:r>
              <a:rPr lang="en-US" altLang="zh-CN" sz="1050" dirty="0"/>
              <a:t>HTML </a:t>
            </a:r>
            <a:r>
              <a:rPr lang="zh-CN" altLang="en-US" sz="1050" dirty="0"/>
              <a:t>中的特殊字符、还原 </a:t>
            </a:r>
            <a:r>
              <a:rPr lang="en-US" altLang="zh-CN" sz="1050" dirty="0"/>
              <a:t>HTML </a:t>
            </a:r>
            <a:r>
              <a:rPr lang="zh-CN" altLang="en-US" sz="1050" dirty="0"/>
              <a:t>中的特殊字符、开源协议</a:t>
            </a:r>
            <a:endParaRPr lang="en-US" altLang="zh-CN" sz="1050" dirty="0"/>
          </a:p>
        </p:txBody>
      </p:sp>
    </p:spTree>
    <p:extLst>
      <p:ext uri="{BB962C8B-B14F-4D97-AF65-F5344CB8AC3E}">
        <p14:creationId xmlns:p14="http://schemas.microsoft.com/office/powerpoint/2010/main" val="324920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3.8 </a:t>
            </a:r>
            <a:r>
              <a:rPr lang="zh-CN" altLang="en-US" dirty="0"/>
              <a:t>发布包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注册 </a:t>
            </a:r>
            <a:r>
              <a:rPr lang="en-US" altLang="zh-CN" sz="1400" b="1" dirty="0">
                <a:solidFill>
                  <a:srgbClr val="404040"/>
                </a:solidFill>
                <a:latin typeface="微软雅黑" panose="020B0503020204020204" pitchFamily="34" charset="-122"/>
                <a:ea typeface="微软雅黑" panose="020B0503020204020204" pitchFamily="34" charset="-122"/>
              </a:rPr>
              <a:t>npm </a:t>
            </a:r>
            <a:r>
              <a:rPr lang="zh-CN" altLang="en-US" sz="1400" b="1" dirty="0">
                <a:solidFill>
                  <a:srgbClr val="404040"/>
                </a:solidFill>
                <a:latin typeface="微软雅黑" panose="020B0503020204020204" pitchFamily="34" charset="-122"/>
                <a:ea typeface="微软雅黑" panose="020B0503020204020204" pitchFamily="34" charset="-122"/>
              </a:rPr>
              <a:t>账号</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1822713"/>
          </a:xfrm>
        </p:spPr>
        <p:txBody>
          <a:bodyPr>
            <a:noAutofit/>
          </a:bodyPr>
          <a:lstStyle/>
          <a:p>
            <a:pPr marL="228600" indent="-228600">
              <a:buFont typeface="+mj-ea"/>
              <a:buAutoNum type="circleNumDbPlain"/>
            </a:pPr>
            <a:r>
              <a:rPr lang="zh-CN" altLang="en-US" dirty="0"/>
              <a:t>访问 </a:t>
            </a:r>
            <a:r>
              <a:rPr lang="en-US" altLang="zh-CN" dirty="0">
                <a:hlinkClick r:id="rId2"/>
              </a:rPr>
              <a:t>https://www.npmjs.com/</a:t>
            </a:r>
            <a:r>
              <a:rPr lang="en-US" altLang="zh-CN" dirty="0"/>
              <a:t> </a:t>
            </a:r>
            <a:r>
              <a:rPr lang="zh-CN" altLang="en-US" dirty="0"/>
              <a:t>网站，点击 </a:t>
            </a:r>
            <a:r>
              <a:rPr lang="en-US" altLang="zh-CN" dirty="0">
                <a:solidFill>
                  <a:srgbClr val="FF0000"/>
                </a:solidFill>
              </a:rPr>
              <a:t>sign up </a:t>
            </a:r>
            <a:r>
              <a:rPr lang="zh-CN" altLang="en-US" dirty="0"/>
              <a:t>按钮，进入注册用户界面</a:t>
            </a:r>
            <a:endParaRPr lang="en-US" altLang="zh-CN" dirty="0"/>
          </a:p>
          <a:p>
            <a:pPr marL="228600" indent="-228600">
              <a:buFont typeface="+mj-ea"/>
              <a:buAutoNum type="circleNumDbPlain"/>
            </a:pPr>
            <a:r>
              <a:rPr lang="zh-CN" altLang="en-US" dirty="0"/>
              <a:t>填写账号相关的信息：</a:t>
            </a:r>
            <a:r>
              <a:rPr lang="en-US" altLang="zh-CN" dirty="0"/>
              <a:t>Full Name</a:t>
            </a:r>
            <a:r>
              <a:rPr lang="zh-CN" altLang="en-US" dirty="0"/>
              <a:t>、</a:t>
            </a:r>
            <a:r>
              <a:rPr lang="en-US" altLang="zh-CN" dirty="0">
                <a:solidFill>
                  <a:srgbClr val="FF0000"/>
                </a:solidFill>
              </a:rPr>
              <a:t>Public Email</a:t>
            </a:r>
            <a:r>
              <a:rPr lang="zh-CN" altLang="en-US" dirty="0"/>
              <a:t>、</a:t>
            </a:r>
            <a:r>
              <a:rPr lang="en-US" altLang="zh-CN" dirty="0">
                <a:solidFill>
                  <a:srgbClr val="FF0000"/>
                </a:solidFill>
              </a:rPr>
              <a:t>Username</a:t>
            </a:r>
            <a:r>
              <a:rPr lang="zh-CN" altLang="en-US" dirty="0"/>
              <a:t>、</a:t>
            </a:r>
            <a:r>
              <a:rPr lang="en-US" altLang="zh-CN" dirty="0">
                <a:solidFill>
                  <a:srgbClr val="FF0000"/>
                </a:solidFill>
              </a:rPr>
              <a:t>Password</a:t>
            </a:r>
          </a:p>
          <a:p>
            <a:pPr marL="228600" indent="-228600">
              <a:buFont typeface="+mj-ea"/>
              <a:buAutoNum type="circleNumDbPlain"/>
            </a:pPr>
            <a:r>
              <a:rPr lang="zh-CN" altLang="en-US" dirty="0"/>
              <a:t>点击 </a:t>
            </a:r>
            <a:r>
              <a:rPr lang="en-US" altLang="zh-CN" dirty="0">
                <a:solidFill>
                  <a:srgbClr val="FF0000"/>
                </a:solidFill>
              </a:rPr>
              <a:t>Create an Account </a:t>
            </a:r>
            <a:r>
              <a:rPr lang="zh-CN" altLang="en-US" dirty="0"/>
              <a:t>按钮，注册账号</a:t>
            </a:r>
            <a:endParaRPr lang="en-US" altLang="zh-CN" dirty="0"/>
          </a:p>
          <a:p>
            <a:pPr marL="228600" indent="-228600">
              <a:buFont typeface="+mj-ea"/>
              <a:buAutoNum type="circleNumDbPlain"/>
            </a:pPr>
            <a:r>
              <a:rPr lang="zh-CN" altLang="en-US" dirty="0"/>
              <a:t>登录邮箱，</a:t>
            </a:r>
            <a:r>
              <a:rPr lang="zh-CN" altLang="en-US" dirty="0">
                <a:solidFill>
                  <a:srgbClr val="FF0000"/>
                </a:solidFill>
              </a:rPr>
              <a:t>点击验证链接</a:t>
            </a:r>
            <a:r>
              <a:rPr lang="zh-CN" altLang="en-US" dirty="0"/>
              <a:t>，进行账号的验证</a:t>
            </a:r>
            <a:endParaRPr lang="en-US" altLang="zh-CN" dirty="0"/>
          </a:p>
        </p:txBody>
      </p:sp>
    </p:spTree>
    <p:extLst>
      <p:ext uri="{BB962C8B-B14F-4D97-AF65-F5344CB8AC3E}">
        <p14:creationId xmlns:p14="http://schemas.microsoft.com/office/powerpoint/2010/main" val="2950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1.2 Node.js </a:t>
            </a:r>
            <a:r>
              <a:rPr lang="zh-CN" altLang="en-US" dirty="0"/>
              <a:t>简介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a:t>
            </a:r>
            <a:r>
              <a:rPr lang="en-US" altLang="zh-CN" sz="1400" b="1" dirty="0">
                <a:latin typeface="微软雅黑" panose="020B0503020204020204" pitchFamily="34" charset="-122"/>
                <a:ea typeface="微软雅黑" panose="020B0503020204020204" pitchFamily="34" charset="-122"/>
              </a:rPr>
              <a:t>. Node.js </a:t>
            </a:r>
            <a:r>
              <a:rPr lang="zh-CN" altLang="en-US" sz="1400" b="1" dirty="0">
                <a:latin typeface="微软雅黑" panose="020B0503020204020204" pitchFamily="34" charset="-122"/>
                <a:ea typeface="微软雅黑" panose="020B0503020204020204" pitchFamily="34" charset="-122"/>
              </a:rPr>
              <a:t>怎么学</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6" y="2123999"/>
            <a:ext cx="7665704" cy="2827308"/>
          </a:xfrm>
        </p:spPr>
        <p:txBody>
          <a:bodyPr>
            <a:noAutofit/>
          </a:bodyPr>
          <a:lstStyle/>
          <a:p>
            <a:r>
              <a:rPr lang="zh-CN" altLang="en-US" dirty="0">
                <a:solidFill>
                  <a:schemeClr val="tx1"/>
                </a:solidFill>
              </a:rPr>
              <a:t>浏览器中的 </a:t>
            </a:r>
            <a:r>
              <a:rPr lang="en-US" altLang="zh-CN" dirty="0">
                <a:solidFill>
                  <a:schemeClr val="tx1"/>
                </a:solidFill>
              </a:rPr>
              <a:t>JavaScript </a:t>
            </a:r>
            <a:r>
              <a:rPr lang="zh-CN" altLang="en-US" dirty="0">
                <a:solidFill>
                  <a:schemeClr val="tx1"/>
                </a:solidFill>
              </a:rPr>
              <a:t>学习路径：</a:t>
            </a:r>
            <a:endParaRPr lang="en-US" altLang="zh-CN" dirty="0">
              <a:solidFill>
                <a:schemeClr val="tx1"/>
              </a:solidFill>
            </a:endParaRPr>
          </a:p>
          <a:p>
            <a:r>
              <a:rPr lang="en-US" altLang="zh-CN" dirty="0">
                <a:solidFill>
                  <a:schemeClr val="tx1"/>
                </a:solidFill>
              </a:rPr>
              <a:t>JavaScript </a:t>
            </a:r>
            <a:r>
              <a:rPr lang="zh-CN" altLang="en-US" dirty="0">
                <a:solidFill>
                  <a:schemeClr val="tx1"/>
                </a:solidFill>
              </a:rPr>
              <a:t>基础语法 </a:t>
            </a:r>
            <a:r>
              <a:rPr lang="en-US" altLang="zh-CN" dirty="0">
                <a:solidFill>
                  <a:schemeClr val="tx1"/>
                </a:solidFill>
              </a:rPr>
              <a:t>+ </a:t>
            </a:r>
            <a:r>
              <a:rPr lang="zh-CN" altLang="en-US" dirty="0">
                <a:solidFill>
                  <a:schemeClr val="tx1"/>
                </a:solidFill>
              </a:rPr>
              <a:t>浏览器内置 </a:t>
            </a:r>
            <a:r>
              <a:rPr lang="en-US" altLang="zh-CN" dirty="0">
                <a:solidFill>
                  <a:schemeClr val="tx1"/>
                </a:solidFill>
              </a:rPr>
              <a:t>API</a:t>
            </a:r>
            <a:r>
              <a:rPr lang="zh-CN" altLang="en-US" dirty="0">
                <a:solidFill>
                  <a:schemeClr val="tx1"/>
                </a:solidFill>
              </a:rPr>
              <a:t>（</a:t>
            </a:r>
            <a:r>
              <a:rPr lang="en-US" altLang="zh-CN" dirty="0">
                <a:solidFill>
                  <a:schemeClr val="tx1"/>
                </a:solidFill>
              </a:rPr>
              <a:t>DOM + BOM</a:t>
            </a:r>
            <a:r>
              <a:rPr lang="zh-CN" altLang="en-US" dirty="0">
                <a:solidFill>
                  <a:schemeClr val="tx1"/>
                </a:solidFill>
              </a:rPr>
              <a:t>） </a:t>
            </a:r>
            <a:r>
              <a:rPr lang="en-US" altLang="zh-CN" dirty="0">
                <a:solidFill>
                  <a:schemeClr val="tx1"/>
                </a:solidFill>
              </a:rPr>
              <a:t>+ </a:t>
            </a:r>
            <a:r>
              <a:rPr lang="zh-CN" altLang="en-US" dirty="0">
                <a:solidFill>
                  <a:schemeClr val="tx1"/>
                </a:solidFill>
              </a:rPr>
              <a:t>第三方库（</a:t>
            </a:r>
            <a:r>
              <a:rPr lang="en-US" altLang="zh-CN" dirty="0">
                <a:solidFill>
                  <a:schemeClr val="tx1"/>
                </a:solidFill>
              </a:rPr>
              <a:t>jQuery</a:t>
            </a:r>
            <a:r>
              <a:rPr lang="zh-CN" altLang="en-US" dirty="0">
                <a:solidFill>
                  <a:schemeClr val="tx1"/>
                </a:solidFill>
              </a:rPr>
              <a:t>、</a:t>
            </a:r>
            <a:r>
              <a:rPr lang="en-US" altLang="zh-CN" dirty="0">
                <a:solidFill>
                  <a:schemeClr val="tx1"/>
                </a:solidFill>
              </a:rPr>
              <a:t>art-template </a:t>
            </a:r>
            <a:r>
              <a:rPr lang="zh-CN" altLang="en-US" dirty="0">
                <a:solidFill>
                  <a:schemeClr val="tx1"/>
                </a:solidFill>
              </a:rPr>
              <a:t>等）</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Node.js </a:t>
            </a:r>
            <a:r>
              <a:rPr lang="zh-CN" altLang="en-US" dirty="0">
                <a:solidFill>
                  <a:schemeClr val="tx1"/>
                </a:solidFill>
              </a:rPr>
              <a:t>的学习路径：</a:t>
            </a:r>
            <a:endParaRPr lang="en-US" altLang="zh-CN" dirty="0">
              <a:solidFill>
                <a:schemeClr val="tx1"/>
              </a:solidFill>
            </a:endParaRPr>
          </a:p>
          <a:p>
            <a:r>
              <a:rPr lang="en-US" altLang="zh-CN" dirty="0">
                <a:solidFill>
                  <a:srgbClr val="047FFD"/>
                </a:solidFill>
              </a:rPr>
              <a:t>JavaScript </a:t>
            </a:r>
            <a:r>
              <a:rPr lang="zh-CN" altLang="en-US" dirty="0">
                <a:solidFill>
                  <a:srgbClr val="047FFD"/>
                </a:solidFill>
              </a:rPr>
              <a:t>基础语法 </a:t>
            </a:r>
            <a:r>
              <a:rPr lang="en-US" altLang="zh-CN" dirty="0">
                <a:solidFill>
                  <a:schemeClr val="tx1"/>
                </a:solidFill>
              </a:rPr>
              <a:t>+ </a:t>
            </a:r>
            <a:r>
              <a:rPr lang="en-US" altLang="zh-CN" dirty="0">
                <a:solidFill>
                  <a:srgbClr val="FF0000"/>
                </a:solidFill>
              </a:rPr>
              <a:t>Node.js </a:t>
            </a:r>
            <a:r>
              <a:rPr lang="zh-CN" altLang="en-US" dirty="0">
                <a:solidFill>
                  <a:srgbClr val="FF0000"/>
                </a:solidFill>
              </a:rPr>
              <a:t>内置 </a:t>
            </a:r>
            <a:r>
              <a:rPr lang="en-US" altLang="zh-CN" dirty="0">
                <a:solidFill>
                  <a:srgbClr val="FF0000"/>
                </a:solidFill>
              </a:rPr>
              <a:t>API </a:t>
            </a:r>
            <a:r>
              <a:rPr lang="zh-CN" altLang="en-US" dirty="0">
                <a:solidFill>
                  <a:srgbClr val="FF0000"/>
                </a:solidFill>
              </a:rPr>
              <a:t>模块</a:t>
            </a:r>
            <a:r>
              <a:rPr lang="zh-CN" altLang="en-US" dirty="0">
                <a:solidFill>
                  <a:schemeClr val="tx1"/>
                </a:solidFill>
              </a:rPr>
              <a:t>（</a:t>
            </a:r>
            <a:r>
              <a:rPr lang="en-US" altLang="zh-CN" dirty="0">
                <a:solidFill>
                  <a:schemeClr val="tx1"/>
                </a:solidFill>
              </a:rPr>
              <a:t>fs</a:t>
            </a:r>
            <a:r>
              <a:rPr lang="zh-CN" altLang="en-US" dirty="0">
                <a:solidFill>
                  <a:schemeClr val="tx1"/>
                </a:solidFill>
              </a:rPr>
              <a:t>、</a:t>
            </a:r>
            <a:r>
              <a:rPr lang="en-US" altLang="zh-CN" dirty="0">
                <a:solidFill>
                  <a:schemeClr val="tx1"/>
                </a:solidFill>
              </a:rPr>
              <a:t>path</a:t>
            </a:r>
            <a:r>
              <a:rPr lang="zh-CN" altLang="en-US" dirty="0">
                <a:solidFill>
                  <a:schemeClr val="tx1"/>
                </a:solidFill>
              </a:rPr>
              <a:t>、</a:t>
            </a:r>
            <a:r>
              <a:rPr lang="en-US" altLang="zh-CN" dirty="0">
                <a:solidFill>
                  <a:schemeClr val="tx1"/>
                </a:solidFill>
              </a:rPr>
              <a:t>http</a:t>
            </a:r>
            <a:r>
              <a:rPr lang="zh-CN" altLang="en-US" dirty="0">
                <a:solidFill>
                  <a:schemeClr val="tx1"/>
                </a:solidFill>
              </a:rPr>
              <a:t>等）</a:t>
            </a:r>
            <a:r>
              <a:rPr lang="en-US" altLang="zh-CN" dirty="0">
                <a:solidFill>
                  <a:schemeClr val="tx1"/>
                </a:solidFill>
              </a:rPr>
              <a:t>+ </a:t>
            </a:r>
            <a:r>
              <a:rPr lang="zh-CN" altLang="en-US" dirty="0">
                <a:solidFill>
                  <a:srgbClr val="FF0000"/>
                </a:solidFill>
              </a:rPr>
              <a:t>第三方 </a:t>
            </a:r>
            <a:r>
              <a:rPr lang="en-US" altLang="zh-CN" dirty="0">
                <a:solidFill>
                  <a:srgbClr val="FF0000"/>
                </a:solidFill>
              </a:rPr>
              <a:t>API </a:t>
            </a:r>
            <a:r>
              <a:rPr lang="zh-CN" altLang="en-US" dirty="0">
                <a:solidFill>
                  <a:srgbClr val="FF0000"/>
                </a:solidFill>
              </a:rPr>
              <a:t>模块</a:t>
            </a:r>
            <a:r>
              <a:rPr lang="zh-CN" altLang="en-US" dirty="0">
                <a:solidFill>
                  <a:schemeClr val="tx1"/>
                </a:solidFill>
              </a:rPr>
              <a:t>（</a:t>
            </a:r>
            <a:r>
              <a:rPr lang="en-US" altLang="zh-CN" dirty="0">
                <a:solidFill>
                  <a:schemeClr val="tx1"/>
                </a:solidFill>
              </a:rPr>
              <a:t>express</a:t>
            </a:r>
            <a:r>
              <a:rPr lang="zh-CN" altLang="en-US" dirty="0">
                <a:solidFill>
                  <a:schemeClr val="tx1"/>
                </a:solidFill>
              </a:rPr>
              <a:t>、</a:t>
            </a:r>
            <a:r>
              <a:rPr lang="en-US" altLang="zh-CN" dirty="0" err="1">
                <a:solidFill>
                  <a:schemeClr val="tx1"/>
                </a:solidFill>
              </a:rPr>
              <a:t>mysql</a:t>
            </a:r>
            <a:r>
              <a:rPr lang="zh-CN" altLang="en-US" dirty="0">
                <a:solidFill>
                  <a:schemeClr val="tx1"/>
                </a:solidFill>
              </a:rPr>
              <a:t> 等）</a:t>
            </a:r>
            <a:endParaRPr lang="en-US" altLang="zh-CN" dirty="0">
              <a:solidFill>
                <a:schemeClr val="tx1"/>
              </a:solidFill>
            </a:endParaRPr>
          </a:p>
        </p:txBody>
      </p:sp>
    </p:spTree>
    <p:extLst>
      <p:ext uri="{BB962C8B-B14F-4D97-AF65-F5344CB8AC3E}">
        <p14:creationId xmlns:p14="http://schemas.microsoft.com/office/powerpoint/2010/main" val="344258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3.8 </a:t>
            </a:r>
            <a:r>
              <a:rPr lang="zh-CN" altLang="en-US" dirty="0"/>
              <a:t>发布包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登录 </a:t>
            </a:r>
            <a:r>
              <a:rPr lang="en-US" altLang="zh-CN" sz="1400" b="1" dirty="0">
                <a:solidFill>
                  <a:srgbClr val="404040"/>
                </a:solidFill>
                <a:latin typeface="微软雅黑" panose="020B0503020204020204" pitchFamily="34" charset="-122"/>
                <a:ea typeface="微软雅黑" panose="020B0503020204020204" pitchFamily="34" charset="-122"/>
              </a:rPr>
              <a:t>npm </a:t>
            </a:r>
            <a:r>
              <a:rPr lang="zh-CN" altLang="en-US" sz="1400" b="1" dirty="0">
                <a:solidFill>
                  <a:srgbClr val="404040"/>
                </a:solidFill>
                <a:latin typeface="微软雅黑" panose="020B0503020204020204" pitchFamily="34" charset="-122"/>
                <a:ea typeface="微软雅黑" panose="020B0503020204020204" pitchFamily="34" charset="-122"/>
              </a:rPr>
              <a:t>账号</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363707"/>
          </a:xfrm>
        </p:spPr>
        <p:txBody>
          <a:bodyPr>
            <a:noAutofit/>
          </a:bodyPr>
          <a:lstStyle/>
          <a:p>
            <a:r>
              <a:rPr lang="en-US" altLang="zh-CN" dirty="0"/>
              <a:t>npm </a:t>
            </a:r>
            <a:r>
              <a:rPr lang="zh-CN" altLang="en-US" dirty="0"/>
              <a:t>账号注册完成后，可以在终端中执行 </a:t>
            </a:r>
            <a:r>
              <a:rPr lang="en-US" altLang="zh-CN" dirty="0">
                <a:solidFill>
                  <a:srgbClr val="FF0000"/>
                </a:solidFill>
              </a:rPr>
              <a:t>npm login </a:t>
            </a:r>
            <a:r>
              <a:rPr lang="zh-CN" altLang="en-US" dirty="0"/>
              <a:t>命令，依次输入用户名、密码、邮箱后，即可登录成功。</a:t>
            </a:r>
            <a:endParaRPr lang="en-US" altLang="zh-CN" dirty="0"/>
          </a:p>
        </p:txBody>
      </p:sp>
      <p:pic>
        <p:nvPicPr>
          <p:cNvPr id="2" name="图片 1">
            <a:extLst>
              <a:ext uri="{FF2B5EF4-FFF2-40B4-BE49-F238E27FC236}">
                <a16:creationId xmlns:a16="http://schemas.microsoft.com/office/drawing/2014/main" id="{2A8A4C03-F7B7-4D71-BA43-8F116390D626}"/>
              </a:ext>
            </a:extLst>
          </p:cNvPr>
          <p:cNvPicPr>
            <a:picLocks noChangeAspect="1"/>
          </p:cNvPicPr>
          <p:nvPr/>
        </p:nvPicPr>
        <p:blipFill>
          <a:blip r:embed="rId2"/>
          <a:stretch>
            <a:fillRect/>
          </a:stretch>
        </p:blipFill>
        <p:spPr>
          <a:xfrm>
            <a:off x="961469" y="2571749"/>
            <a:ext cx="4572000" cy="2388805"/>
          </a:xfrm>
          <a:prstGeom prst="rect">
            <a:avLst/>
          </a:prstGeom>
        </p:spPr>
      </p:pic>
      <p:sp>
        <p:nvSpPr>
          <p:cNvPr id="3" name="文本框 2">
            <a:extLst>
              <a:ext uri="{FF2B5EF4-FFF2-40B4-BE49-F238E27FC236}">
                <a16:creationId xmlns:a16="http://schemas.microsoft.com/office/drawing/2014/main" id="{B2BD5726-025D-41FE-853F-1800D6ED53C2}"/>
              </a:ext>
            </a:extLst>
          </p:cNvPr>
          <p:cNvSpPr txBox="1"/>
          <p:nvPr/>
        </p:nvSpPr>
        <p:spPr>
          <a:xfrm>
            <a:off x="5533469" y="4169632"/>
            <a:ext cx="2734654" cy="790922"/>
          </a:xfrm>
          <a:prstGeom prst="rect">
            <a:avLst/>
          </a:prstGeom>
          <a:noFill/>
        </p:spPr>
        <p:txBody>
          <a:bodyPr wrap="square" rtlCol="0">
            <a:spAutoFit/>
          </a:bodyPr>
          <a:lstStyle/>
          <a:p>
            <a:pPr>
              <a:lnSpc>
                <a:spcPct val="150000"/>
              </a:lnSpc>
            </a:pPr>
            <a:r>
              <a:rPr lang="zh-CN" altLang="en-US" sz="1050" dirty="0">
                <a:solidFill>
                  <a:schemeClr val="tx1">
                    <a:lumMod val="85000"/>
                    <a:lumOff val="15000"/>
                  </a:schemeClr>
                </a:solidFill>
                <a:latin typeface="微软雅黑" pitchFamily="34" charset="-122"/>
                <a:ea typeface="微软雅黑" pitchFamily="34" charset="-122"/>
              </a:rPr>
              <a:t>注意：在运行 </a:t>
            </a:r>
            <a:r>
              <a:rPr lang="en-US" altLang="zh-CN" sz="1050" dirty="0" err="1">
                <a:solidFill>
                  <a:schemeClr val="tx1">
                    <a:lumMod val="85000"/>
                    <a:lumOff val="15000"/>
                  </a:schemeClr>
                </a:solidFill>
                <a:latin typeface="微软雅黑" pitchFamily="34" charset="-122"/>
                <a:ea typeface="微软雅黑" pitchFamily="34" charset="-122"/>
              </a:rPr>
              <a:t>npm</a:t>
            </a:r>
            <a:r>
              <a:rPr lang="en-US" altLang="zh-CN" sz="1050" dirty="0">
                <a:solidFill>
                  <a:schemeClr val="tx1">
                    <a:lumMod val="85000"/>
                    <a:lumOff val="15000"/>
                  </a:schemeClr>
                </a:solidFill>
                <a:latin typeface="微软雅黑" pitchFamily="34" charset="-122"/>
                <a:ea typeface="微软雅黑" pitchFamily="34" charset="-122"/>
              </a:rPr>
              <a:t> login </a:t>
            </a:r>
            <a:r>
              <a:rPr lang="zh-CN" altLang="en-US" sz="1050" dirty="0">
                <a:solidFill>
                  <a:schemeClr val="tx1">
                    <a:lumMod val="85000"/>
                    <a:lumOff val="15000"/>
                  </a:schemeClr>
                </a:solidFill>
                <a:latin typeface="微软雅黑" pitchFamily="34" charset="-122"/>
                <a:ea typeface="微软雅黑" pitchFamily="34" charset="-122"/>
              </a:rPr>
              <a:t>命令之前，必须先把</a:t>
            </a:r>
            <a:r>
              <a:rPr lang="zh-CN" altLang="en-US" sz="1050" dirty="0">
                <a:solidFill>
                  <a:srgbClr val="FF0000"/>
                </a:solidFill>
                <a:latin typeface="微软雅黑" pitchFamily="34" charset="-122"/>
                <a:ea typeface="微软雅黑" pitchFamily="34" charset="-122"/>
              </a:rPr>
              <a:t>下包的服务器</a:t>
            </a:r>
            <a:r>
              <a:rPr lang="zh-CN" altLang="en-US" sz="1050" dirty="0">
                <a:solidFill>
                  <a:schemeClr val="tx1">
                    <a:lumMod val="85000"/>
                    <a:lumOff val="15000"/>
                  </a:schemeClr>
                </a:solidFill>
                <a:latin typeface="微软雅黑" pitchFamily="34" charset="-122"/>
                <a:ea typeface="微软雅黑" pitchFamily="34" charset="-122"/>
              </a:rPr>
              <a:t>地址切换为 </a:t>
            </a:r>
            <a:r>
              <a:rPr lang="en-US" altLang="zh-CN" sz="1050" dirty="0" err="1">
                <a:solidFill>
                  <a:srgbClr val="FF0000"/>
                </a:solidFill>
                <a:latin typeface="微软雅黑" pitchFamily="34" charset="-122"/>
                <a:ea typeface="微软雅黑" pitchFamily="34" charset="-122"/>
              </a:rPr>
              <a:t>npm</a:t>
            </a:r>
            <a:r>
              <a:rPr lang="en-US" altLang="zh-CN" sz="1050" dirty="0">
                <a:solidFill>
                  <a:srgbClr val="FF0000"/>
                </a:solidFill>
                <a:latin typeface="微软雅黑" pitchFamily="34" charset="-122"/>
                <a:ea typeface="微软雅黑" pitchFamily="34" charset="-122"/>
              </a:rPr>
              <a:t> </a:t>
            </a:r>
            <a:r>
              <a:rPr lang="zh-CN" altLang="en-US" sz="1050" dirty="0">
                <a:solidFill>
                  <a:srgbClr val="FF0000"/>
                </a:solidFill>
                <a:latin typeface="微软雅黑" pitchFamily="34" charset="-122"/>
                <a:ea typeface="微软雅黑" pitchFamily="34" charset="-122"/>
              </a:rPr>
              <a:t>的官方服务器</a:t>
            </a:r>
            <a:r>
              <a:rPr lang="zh-CN" altLang="en-US" sz="1050" dirty="0">
                <a:solidFill>
                  <a:schemeClr val="tx1">
                    <a:lumMod val="85000"/>
                    <a:lumOff val="15000"/>
                  </a:schemeClr>
                </a:solidFill>
                <a:latin typeface="微软雅黑" pitchFamily="34" charset="-122"/>
                <a:ea typeface="微软雅黑" pitchFamily="34" charset="-122"/>
              </a:rPr>
              <a:t>。否则会导致发布包</a:t>
            </a:r>
            <a:r>
              <a:rPr lang="zh-CN" altLang="en-US" sz="1050" dirty="0">
                <a:latin typeface="微软雅黑" panose="020B0503020204020204" pitchFamily="34" charset="-122"/>
                <a:ea typeface="微软雅黑" panose="020B0503020204020204" pitchFamily="34" charset="-122"/>
              </a:rPr>
              <a:t>失败！</a:t>
            </a:r>
          </a:p>
        </p:txBody>
      </p:sp>
    </p:spTree>
    <p:extLst>
      <p:ext uri="{BB962C8B-B14F-4D97-AF65-F5344CB8AC3E}">
        <p14:creationId xmlns:p14="http://schemas.microsoft.com/office/powerpoint/2010/main" val="20107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3.8 </a:t>
            </a:r>
            <a:r>
              <a:rPr lang="zh-CN" altLang="en-US" dirty="0"/>
              <a:t>发布包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把包发布到 </a:t>
            </a:r>
            <a:r>
              <a:rPr lang="en-US" altLang="zh-CN" sz="1400" b="1" dirty="0">
                <a:solidFill>
                  <a:srgbClr val="404040"/>
                </a:solidFill>
                <a:latin typeface="微软雅黑" panose="020B0503020204020204" pitchFamily="34" charset="-122"/>
                <a:ea typeface="微软雅黑" panose="020B0503020204020204" pitchFamily="34" charset="-122"/>
              </a:rPr>
              <a:t>npm </a:t>
            </a:r>
            <a:r>
              <a:rPr lang="zh-CN" altLang="en-US" sz="1400" b="1" dirty="0">
                <a:solidFill>
                  <a:srgbClr val="404040"/>
                </a:solidFill>
                <a:latin typeface="微软雅黑" panose="020B0503020204020204" pitchFamily="34" charset="-122"/>
                <a:ea typeface="微软雅黑" panose="020B0503020204020204" pitchFamily="34" charset="-122"/>
              </a:rPr>
              <a:t>上</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363707"/>
          </a:xfrm>
        </p:spPr>
        <p:txBody>
          <a:bodyPr>
            <a:noAutofit/>
          </a:bodyPr>
          <a:lstStyle/>
          <a:p>
            <a:r>
              <a:rPr lang="zh-CN" altLang="en-US" dirty="0"/>
              <a:t>将终端切换到包的根目录之后，运行 </a:t>
            </a:r>
            <a:r>
              <a:rPr lang="en-US" altLang="zh-CN" dirty="0">
                <a:solidFill>
                  <a:srgbClr val="FF0000"/>
                </a:solidFill>
              </a:rPr>
              <a:t>npm publish </a:t>
            </a:r>
            <a:r>
              <a:rPr lang="zh-CN" altLang="en-US" dirty="0"/>
              <a:t>命令，即可将包发布到 </a:t>
            </a:r>
            <a:r>
              <a:rPr lang="en-US" altLang="zh-CN" dirty="0"/>
              <a:t>npm </a:t>
            </a:r>
            <a:r>
              <a:rPr lang="zh-CN" altLang="en-US" dirty="0"/>
              <a:t>上（注意：</a:t>
            </a:r>
            <a:r>
              <a:rPr lang="zh-CN" altLang="en-US" dirty="0">
                <a:solidFill>
                  <a:srgbClr val="FF0000"/>
                </a:solidFill>
              </a:rPr>
              <a:t>包名不能雷同</a:t>
            </a:r>
            <a:r>
              <a:rPr lang="zh-CN" altLang="en-US" dirty="0"/>
              <a:t>）。</a:t>
            </a:r>
            <a:endParaRPr lang="en-US" altLang="zh-CN" dirty="0"/>
          </a:p>
        </p:txBody>
      </p:sp>
      <p:pic>
        <p:nvPicPr>
          <p:cNvPr id="3" name="图片 2">
            <a:extLst>
              <a:ext uri="{FF2B5EF4-FFF2-40B4-BE49-F238E27FC236}">
                <a16:creationId xmlns:a16="http://schemas.microsoft.com/office/drawing/2014/main" id="{18230544-AC92-4178-A389-6FD89D4C0FE6}"/>
              </a:ext>
            </a:extLst>
          </p:cNvPr>
          <p:cNvPicPr>
            <a:picLocks noChangeAspect="1"/>
          </p:cNvPicPr>
          <p:nvPr/>
        </p:nvPicPr>
        <p:blipFill>
          <a:blip r:embed="rId2"/>
          <a:stretch>
            <a:fillRect/>
          </a:stretch>
        </p:blipFill>
        <p:spPr>
          <a:xfrm>
            <a:off x="929827" y="2527145"/>
            <a:ext cx="4482614" cy="2502320"/>
          </a:xfrm>
          <a:prstGeom prst="rect">
            <a:avLst/>
          </a:prstGeom>
        </p:spPr>
      </p:pic>
    </p:spTree>
    <p:extLst>
      <p:ext uri="{BB962C8B-B14F-4D97-AF65-F5344CB8AC3E}">
        <p14:creationId xmlns:p14="http://schemas.microsoft.com/office/powerpoint/2010/main" val="309010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3.8 </a:t>
            </a:r>
            <a:r>
              <a:rPr lang="zh-CN" altLang="en-US" dirty="0"/>
              <a:t>发布包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zh-CN" altLang="en-US" sz="1400" b="1" dirty="0">
                <a:solidFill>
                  <a:srgbClr val="404040"/>
                </a:solidFill>
                <a:latin typeface="微软雅黑" panose="020B0503020204020204" pitchFamily="34" charset="-122"/>
                <a:ea typeface="微软雅黑" panose="020B0503020204020204" pitchFamily="34" charset="-122"/>
              </a:rPr>
              <a:t>删除已发布的包</a:t>
            </a:r>
            <a:endParaRPr lang="en-US" altLang="zh-CN" sz="1400" b="1" dirty="0">
              <a:solidFill>
                <a:srgbClr val="40404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82AD9C4D-91B8-482A-8869-5BEEA9595D22}"/>
              </a:ext>
            </a:extLst>
          </p:cNvPr>
          <p:cNvSpPr>
            <a:spLocks noGrp="1"/>
          </p:cNvSpPr>
          <p:nvPr>
            <p:ph sz="half" idx="14"/>
          </p:nvPr>
        </p:nvSpPr>
        <p:spPr>
          <a:xfrm>
            <a:off x="848376" y="2123999"/>
            <a:ext cx="7141381" cy="363707"/>
          </a:xfrm>
        </p:spPr>
        <p:txBody>
          <a:bodyPr>
            <a:noAutofit/>
          </a:bodyPr>
          <a:lstStyle/>
          <a:p>
            <a:r>
              <a:rPr lang="zh-CN" altLang="en-US" dirty="0"/>
              <a:t>运行 </a:t>
            </a:r>
            <a:r>
              <a:rPr lang="en-US" altLang="zh-CN" dirty="0">
                <a:solidFill>
                  <a:srgbClr val="FF0000"/>
                </a:solidFill>
              </a:rPr>
              <a:t>npm unpublish </a:t>
            </a:r>
            <a:r>
              <a:rPr lang="zh-CN" altLang="en-US" dirty="0">
                <a:solidFill>
                  <a:srgbClr val="047FFD"/>
                </a:solidFill>
              </a:rPr>
              <a:t>包名 </a:t>
            </a:r>
            <a:r>
              <a:rPr lang="en-US" altLang="zh-CN" dirty="0">
                <a:solidFill>
                  <a:srgbClr val="FF0000"/>
                </a:solidFill>
              </a:rPr>
              <a:t>--force</a:t>
            </a:r>
            <a:r>
              <a:rPr lang="en-US" altLang="zh-CN" dirty="0"/>
              <a:t> </a:t>
            </a:r>
            <a:r>
              <a:rPr lang="zh-CN" altLang="en-US" dirty="0"/>
              <a:t>命令，即可从 </a:t>
            </a:r>
            <a:r>
              <a:rPr lang="en-US" altLang="zh-CN" dirty="0"/>
              <a:t>npm </a:t>
            </a:r>
            <a:r>
              <a:rPr lang="zh-CN" altLang="en-US" dirty="0"/>
              <a:t>删除已发布的包。</a:t>
            </a:r>
            <a:endParaRPr lang="en-US" altLang="zh-CN" dirty="0"/>
          </a:p>
        </p:txBody>
      </p:sp>
      <p:pic>
        <p:nvPicPr>
          <p:cNvPr id="4" name="图片 3">
            <a:extLst>
              <a:ext uri="{FF2B5EF4-FFF2-40B4-BE49-F238E27FC236}">
                <a16:creationId xmlns:a16="http://schemas.microsoft.com/office/drawing/2014/main" id="{47B89C8D-4C87-4EEF-8E5A-8A3006889FB1}"/>
              </a:ext>
            </a:extLst>
          </p:cNvPr>
          <p:cNvPicPr>
            <a:picLocks noChangeAspect="1"/>
          </p:cNvPicPr>
          <p:nvPr/>
        </p:nvPicPr>
        <p:blipFill>
          <a:blip r:embed="rId2"/>
          <a:stretch>
            <a:fillRect/>
          </a:stretch>
        </p:blipFill>
        <p:spPr>
          <a:xfrm>
            <a:off x="947902" y="2552651"/>
            <a:ext cx="5544000" cy="663092"/>
          </a:xfrm>
          <a:prstGeom prst="rect">
            <a:avLst/>
          </a:prstGeom>
        </p:spPr>
      </p:pic>
      <p:sp>
        <p:nvSpPr>
          <p:cNvPr id="9" name="内容占位符 5">
            <a:extLst>
              <a:ext uri="{FF2B5EF4-FFF2-40B4-BE49-F238E27FC236}">
                <a16:creationId xmlns:a16="http://schemas.microsoft.com/office/drawing/2014/main" id="{D3F76495-7138-40B7-99D0-5C97F9AE0D15}"/>
              </a:ext>
            </a:extLst>
          </p:cNvPr>
          <p:cNvSpPr txBox="1">
            <a:spLocks/>
          </p:cNvSpPr>
          <p:nvPr/>
        </p:nvSpPr>
        <p:spPr>
          <a:xfrm>
            <a:off x="848378" y="3280689"/>
            <a:ext cx="7141381" cy="1461908"/>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注意：</a:t>
            </a:r>
            <a:endParaRPr lang="en-US" altLang="zh-CN" dirty="0"/>
          </a:p>
          <a:p>
            <a:pPr marL="228600" indent="-228600">
              <a:buFont typeface="+mj-ea"/>
              <a:buAutoNum type="circleNumDbPlain"/>
            </a:pPr>
            <a:r>
              <a:rPr lang="en-US" altLang="zh-CN" dirty="0"/>
              <a:t>npm unpublish </a:t>
            </a:r>
            <a:r>
              <a:rPr lang="zh-CN" altLang="en-US" dirty="0"/>
              <a:t>命令只能删除 </a:t>
            </a:r>
            <a:r>
              <a:rPr lang="en-US" altLang="zh-CN" dirty="0">
                <a:solidFill>
                  <a:srgbClr val="FF0000"/>
                </a:solidFill>
              </a:rPr>
              <a:t>72 </a:t>
            </a:r>
            <a:r>
              <a:rPr lang="zh-CN" altLang="en-US" dirty="0">
                <a:solidFill>
                  <a:srgbClr val="FF0000"/>
                </a:solidFill>
              </a:rPr>
              <a:t>小时以内</a:t>
            </a:r>
            <a:r>
              <a:rPr lang="zh-CN" altLang="en-US" dirty="0"/>
              <a:t>发布的包</a:t>
            </a:r>
            <a:endParaRPr lang="en-US" altLang="zh-CN" dirty="0"/>
          </a:p>
          <a:p>
            <a:pPr marL="228600" indent="-228600">
              <a:buFont typeface="+mj-ea"/>
              <a:buAutoNum type="circleNumDbPlain"/>
            </a:pPr>
            <a:r>
              <a:rPr lang="en-US" altLang="zh-CN" dirty="0"/>
              <a:t>npm unpublish </a:t>
            </a:r>
            <a:r>
              <a:rPr lang="zh-CN" altLang="en-US" dirty="0"/>
              <a:t>删除的包，在 </a:t>
            </a:r>
            <a:r>
              <a:rPr lang="en-US" altLang="zh-CN" dirty="0">
                <a:solidFill>
                  <a:srgbClr val="FF0000"/>
                </a:solidFill>
              </a:rPr>
              <a:t>24 </a:t>
            </a:r>
            <a:r>
              <a:rPr lang="zh-CN" altLang="en-US" dirty="0">
                <a:solidFill>
                  <a:srgbClr val="FF0000"/>
                </a:solidFill>
              </a:rPr>
              <a:t>小时内</a:t>
            </a:r>
            <a:r>
              <a:rPr lang="zh-CN" altLang="en-US" dirty="0"/>
              <a:t>不允许重复发布</a:t>
            </a:r>
            <a:endParaRPr lang="en-US" altLang="zh-CN" dirty="0"/>
          </a:p>
          <a:p>
            <a:pPr marL="228600" indent="-228600">
              <a:buFont typeface="+mj-ea"/>
              <a:buAutoNum type="circleNumDbPlain"/>
            </a:pPr>
            <a:r>
              <a:rPr lang="zh-CN" altLang="en-US" dirty="0"/>
              <a:t>发布包的时候要慎重，</a:t>
            </a:r>
            <a:r>
              <a:rPr lang="zh-CN" altLang="en-US" dirty="0">
                <a:solidFill>
                  <a:srgbClr val="FF0000"/>
                </a:solidFill>
              </a:rPr>
              <a:t>尽量不要往 </a:t>
            </a:r>
            <a:r>
              <a:rPr lang="en-US" altLang="zh-CN" dirty="0">
                <a:solidFill>
                  <a:srgbClr val="FF0000"/>
                </a:solidFill>
              </a:rPr>
              <a:t>npm </a:t>
            </a:r>
            <a:r>
              <a:rPr lang="zh-CN" altLang="en-US" dirty="0">
                <a:solidFill>
                  <a:srgbClr val="FF0000"/>
                </a:solidFill>
              </a:rPr>
              <a:t>上发布没有意义的包</a:t>
            </a:r>
            <a:r>
              <a:rPr lang="zh-CN" altLang="en-US" dirty="0"/>
              <a:t>！</a:t>
            </a:r>
            <a:endParaRPr lang="en-US" altLang="zh-CN" dirty="0"/>
          </a:p>
        </p:txBody>
      </p:sp>
    </p:spTree>
    <p:extLst>
      <p:ext uri="{BB962C8B-B14F-4D97-AF65-F5344CB8AC3E}">
        <p14:creationId xmlns:p14="http://schemas.microsoft.com/office/powerpoint/2010/main" val="18742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模块化的基本概念</a:t>
            </a:r>
            <a:endParaRPr lang="en-US" altLang="zh-CN" dirty="0">
              <a:solidFill>
                <a:schemeClr val="tx1"/>
              </a:solidFill>
            </a:endParaRPr>
          </a:p>
          <a:p>
            <a:r>
              <a:rPr lang="en-US" altLang="zh-CN" dirty="0">
                <a:solidFill>
                  <a:schemeClr val="tx1"/>
                </a:solidFill>
              </a:rPr>
              <a:t>Node.js </a:t>
            </a:r>
            <a:r>
              <a:rPr lang="zh-CN" altLang="en-US" dirty="0">
                <a:solidFill>
                  <a:schemeClr val="tx1"/>
                </a:solidFill>
              </a:rPr>
              <a:t>中模块化</a:t>
            </a:r>
            <a:endParaRPr lang="en-US" altLang="zh-CN" dirty="0">
              <a:solidFill>
                <a:schemeClr val="tx1"/>
              </a:solidFill>
            </a:endParaRPr>
          </a:p>
          <a:p>
            <a:r>
              <a:rPr lang="en-US" altLang="zh-CN" dirty="0">
                <a:solidFill>
                  <a:schemeClr val="tx1"/>
                </a:solidFill>
              </a:rPr>
              <a:t>npm</a:t>
            </a:r>
            <a:r>
              <a:rPr lang="zh-CN" altLang="en-US" dirty="0">
                <a:solidFill>
                  <a:schemeClr val="tx1"/>
                </a:solidFill>
              </a:rPr>
              <a:t>与包</a:t>
            </a:r>
            <a:endParaRPr lang="en-US" altLang="zh-CN" dirty="0">
              <a:solidFill>
                <a:schemeClr val="tx1"/>
              </a:solidFill>
            </a:endParaRPr>
          </a:p>
          <a:p>
            <a:r>
              <a:rPr lang="zh-CN" altLang="en-US" dirty="0">
                <a:solidFill>
                  <a:srgbClr val="FF0000"/>
                </a:solidFill>
              </a:rPr>
              <a:t>模块的加载机制</a:t>
            </a:r>
            <a:endParaRPr lang="en-US" altLang="zh-CN" dirty="0">
              <a:solidFill>
                <a:srgbClr val="FF0000"/>
              </a:solidFill>
            </a:endParaRPr>
          </a:p>
        </p:txBody>
      </p:sp>
    </p:spTree>
    <p:extLst>
      <p:ext uri="{BB962C8B-B14F-4D97-AF65-F5344CB8AC3E}">
        <p14:creationId xmlns:p14="http://schemas.microsoft.com/office/powerpoint/2010/main" val="1064833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模块的加载机制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4.1 </a:t>
            </a:r>
            <a:r>
              <a:rPr lang="zh-CN" altLang="en-US" dirty="0">
                <a:solidFill>
                  <a:srgbClr val="595959"/>
                </a:solidFill>
                <a:latin typeface="Microsoft YaHei" panose="020B0503020204020204" pitchFamily="34" charset="-122"/>
                <a:ea typeface="Microsoft YaHei" panose="020B0503020204020204" pitchFamily="34" charset="-122"/>
                <a:cs typeface="+mj-cs"/>
              </a:rPr>
              <a:t>优先从缓存中加载</a:t>
            </a:r>
          </a:p>
        </p:txBody>
      </p:sp>
      <p:sp>
        <p:nvSpPr>
          <p:cNvPr id="12" name="内容占位符 5">
            <a:extLst>
              <a:ext uri="{FF2B5EF4-FFF2-40B4-BE49-F238E27FC236}">
                <a16:creationId xmlns:a16="http://schemas.microsoft.com/office/drawing/2014/main" id="{3C8832B5-762F-4C4A-A86C-D4FB9FD99644}"/>
              </a:ext>
            </a:extLst>
          </p:cNvPr>
          <p:cNvSpPr>
            <a:spLocks noGrp="1"/>
          </p:cNvSpPr>
          <p:nvPr>
            <p:ph sz="half" idx="14"/>
          </p:nvPr>
        </p:nvSpPr>
        <p:spPr>
          <a:xfrm>
            <a:off x="848377" y="1393200"/>
            <a:ext cx="7246752" cy="3033657"/>
          </a:xfrm>
        </p:spPr>
        <p:txBody>
          <a:bodyPr>
            <a:noAutofit/>
          </a:bodyPr>
          <a:lstStyle/>
          <a:p>
            <a:r>
              <a:rPr lang="zh-CN" altLang="en-US" b="1" dirty="0">
                <a:solidFill>
                  <a:srgbClr val="FF0000"/>
                </a:solidFill>
              </a:rPr>
              <a:t>模块在第一次加载后会被缓存</a:t>
            </a:r>
            <a:r>
              <a:rPr lang="zh-CN" altLang="en-US" dirty="0"/>
              <a:t>。 这也意味着多次调用 </a:t>
            </a:r>
            <a:r>
              <a:rPr lang="en-US" altLang="zh-CN" dirty="0">
                <a:solidFill>
                  <a:srgbClr val="047FFD"/>
                </a:solidFill>
              </a:rPr>
              <a:t>require() </a:t>
            </a:r>
            <a:r>
              <a:rPr lang="zh-CN" altLang="en-US" dirty="0"/>
              <a:t>不会导致模块的代码被执行多次。</a:t>
            </a:r>
            <a:endParaRPr lang="en-US" altLang="zh-CN" dirty="0"/>
          </a:p>
          <a:p>
            <a:r>
              <a:rPr lang="zh-CN" altLang="en-US" dirty="0"/>
              <a:t>注意：不论是内置模块、用户自定义模块、还是第三方模块，它们都会优先从缓存中加载，从而</a:t>
            </a:r>
            <a:r>
              <a:rPr lang="zh-CN" altLang="en-US" dirty="0">
                <a:solidFill>
                  <a:srgbClr val="FF0000"/>
                </a:solidFill>
              </a:rPr>
              <a:t>提高模块的加载效率</a:t>
            </a:r>
            <a:r>
              <a:rPr lang="zh-CN" altLang="en-US" dirty="0"/>
              <a:t>。</a:t>
            </a:r>
            <a:endParaRPr lang="en-US" altLang="zh-CN" dirty="0"/>
          </a:p>
        </p:txBody>
      </p:sp>
    </p:spTree>
    <p:extLst>
      <p:ext uri="{BB962C8B-B14F-4D97-AF65-F5344CB8AC3E}">
        <p14:creationId xmlns:p14="http://schemas.microsoft.com/office/powerpoint/2010/main" val="51556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模块的加载机制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4.2 </a:t>
            </a:r>
            <a:r>
              <a:rPr lang="zh-CN" altLang="en-US" dirty="0">
                <a:solidFill>
                  <a:srgbClr val="FF0000"/>
                </a:solidFill>
                <a:latin typeface="Microsoft YaHei" panose="020B0503020204020204" pitchFamily="34" charset="-122"/>
                <a:ea typeface="Microsoft YaHei" panose="020B0503020204020204" pitchFamily="34" charset="-122"/>
                <a:cs typeface="+mj-cs"/>
              </a:rPr>
              <a:t>内置模块</a:t>
            </a:r>
            <a:r>
              <a:rPr lang="zh-CN" altLang="en-US" dirty="0">
                <a:solidFill>
                  <a:srgbClr val="595959"/>
                </a:solidFill>
                <a:latin typeface="Microsoft YaHei" panose="020B0503020204020204" pitchFamily="34" charset="-122"/>
                <a:ea typeface="Microsoft YaHei" panose="020B0503020204020204" pitchFamily="34" charset="-122"/>
                <a:cs typeface="+mj-cs"/>
              </a:rPr>
              <a:t>的加载机制</a:t>
            </a:r>
          </a:p>
        </p:txBody>
      </p:sp>
      <p:sp>
        <p:nvSpPr>
          <p:cNvPr id="12" name="内容占位符 5">
            <a:extLst>
              <a:ext uri="{FF2B5EF4-FFF2-40B4-BE49-F238E27FC236}">
                <a16:creationId xmlns:a16="http://schemas.microsoft.com/office/drawing/2014/main" id="{3C8832B5-762F-4C4A-A86C-D4FB9FD99644}"/>
              </a:ext>
            </a:extLst>
          </p:cNvPr>
          <p:cNvSpPr>
            <a:spLocks noGrp="1"/>
          </p:cNvSpPr>
          <p:nvPr>
            <p:ph sz="half" idx="14"/>
          </p:nvPr>
        </p:nvSpPr>
        <p:spPr>
          <a:xfrm>
            <a:off x="848377" y="1393200"/>
            <a:ext cx="7246752" cy="3033657"/>
          </a:xfrm>
        </p:spPr>
        <p:txBody>
          <a:bodyPr>
            <a:noAutofit/>
          </a:bodyPr>
          <a:lstStyle/>
          <a:p>
            <a:r>
              <a:rPr lang="zh-CN" altLang="en-US" dirty="0"/>
              <a:t>内置模块是由 </a:t>
            </a:r>
            <a:r>
              <a:rPr lang="en-US" altLang="zh-CN" dirty="0"/>
              <a:t>Node.js </a:t>
            </a:r>
            <a:r>
              <a:rPr lang="zh-CN" altLang="en-US" dirty="0"/>
              <a:t>官方提供的模块，</a:t>
            </a:r>
            <a:r>
              <a:rPr lang="zh-CN" altLang="en-US" dirty="0">
                <a:solidFill>
                  <a:srgbClr val="FF0000"/>
                </a:solidFill>
              </a:rPr>
              <a:t>内置模块的加载优先级最高</a:t>
            </a:r>
            <a:r>
              <a:rPr lang="zh-CN" altLang="en-US" dirty="0"/>
              <a:t>。</a:t>
            </a:r>
            <a:endParaRPr lang="en-US" altLang="zh-CN" dirty="0"/>
          </a:p>
          <a:p>
            <a:r>
              <a:rPr lang="zh-CN" altLang="en-US" dirty="0"/>
              <a:t>例如，</a:t>
            </a:r>
            <a:r>
              <a:rPr lang="en-US" altLang="zh-CN" dirty="0"/>
              <a:t>require('fs') </a:t>
            </a:r>
            <a:r>
              <a:rPr lang="zh-CN" altLang="en-US" dirty="0"/>
              <a:t>始终返回内置的 </a:t>
            </a:r>
            <a:r>
              <a:rPr lang="en-US" altLang="zh-CN" dirty="0"/>
              <a:t>fs </a:t>
            </a:r>
            <a:r>
              <a:rPr lang="zh-CN" altLang="en-US" dirty="0"/>
              <a:t>模块，即使在 </a:t>
            </a:r>
            <a:r>
              <a:rPr lang="en-US" altLang="zh-CN" dirty="0"/>
              <a:t>node_modules </a:t>
            </a:r>
            <a:r>
              <a:rPr lang="zh-CN" altLang="en-US" dirty="0"/>
              <a:t>目录下有名字相同的包也叫做 </a:t>
            </a:r>
            <a:r>
              <a:rPr lang="en-US" altLang="zh-CN" dirty="0"/>
              <a:t>fs</a:t>
            </a:r>
            <a:r>
              <a:rPr lang="zh-CN" altLang="en-US" dirty="0"/>
              <a:t>。</a:t>
            </a:r>
            <a:endParaRPr lang="en-US" altLang="zh-CN" dirty="0"/>
          </a:p>
        </p:txBody>
      </p:sp>
    </p:spTree>
    <p:extLst>
      <p:ext uri="{BB962C8B-B14F-4D97-AF65-F5344CB8AC3E}">
        <p14:creationId xmlns:p14="http://schemas.microsoft.com/office/powerpoint/2010/main" val="2066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模块的加载机制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FF0000"/>
                </a:solidFill>
                <a:latin typeface="Microsoft YaHei" panose="020B0503020204020204" pitchFamily="34" charset="-122"/>
                <a:ea typeface="Microsoft YaHei" panose="020B0503020204020204" pitchFamily="34" charset="-122"/>
                <a:cs typeface="+mj-cs"/>
              </a:rPr>
              <a:t>自定义模块</a:t>
            </a:r>
            <a:r>
              <a:rPr lang="zh-CN" altLang="en-US" dirty="0">
                <a:solidFill>
                  <a:srgbClr val="595959"/>
                </a:solidFill>
                <a:latin typeface="Microsoft YaHei" panose="020B0503020204020204" pitchFamily="34" charset="-122"/>
                <a:ea typeface="Microsoft YaHei" panose="020B0503020204020204" pitchFamily="34" charset="-122"/>
                <a:cs typeface="+mj-cs"/>
              </a:rPr>
              <a:t>的加载机制</a:t>
            </a:r>
          </a:p>
        </p:txBody>
      </p:sp>
      <p:sp>
        <p:nvSpPr>
          <p:cNvPr id="12" name="内容占位符 5">
            <a:extLst>
              <a:ext uri="{FF2B5EF4-FFF2-40B4-BE49-F238E27FC236}">
                <a16:creationId xmlns:a16="http://schemas.microsoft.com/office/drawing/2014/main" id="{3C8832B5-762F-4C4A-A86C-D4FB9FD99644}"/>
              </a:ext>
            </a:extLst>
          </p:cNvPr>
          <p:cNvSpPr>
            <a:spLocks noGrp="1"/>
          </p:cNvSpPr>
          <p:nvPr>
            <p:ph sz="half" idx="14"/>
          </p:nvPr>
        </p:nvSpPr>
        <p:spPr>
          <a:xfrm>
            <a:off x="848377" y="1393200"/>
            <a:ext cx="7246752" cy="3033657"/>
          </a:xfrm>
        </p:spPr>
        <p:txBody>
          <a:bodyPr>
            <a:noAutofit/>
          </a:bodyPr>
          <a:lstStyle/>
          <a:p>
            <a:r>
              <a:rPr lang="zh-CN" altLang="en-US" dirty="0"/>
              <a:t>使用 </a:t>
            </a:r>
            <a:r>
              <a:rPr lang="en-US" altLang="zh-CN" dirty="0"/>
              <a:t>require() </a:t>
            </a:r>
            <a:r>
              <a:rPr lang="zh-CN" altLang="en-US" dirty="0"/>
              <a:t>加载自定义模块时，必须指定以 </a:t>
            </a:r>
            <a:r>
              <a:rPr lang="en-US" altLang="zh-CN" dirty="0">
                <a:solidFill>
                  <a:srgbClr val="047FFD"/>
                </a:solidFill>
              </a:rPr>
              <a:t>./</a:t>
            </a:r>
            <a:r>
              <a:rPr lang="en-US" altLang="zh-CN" dirty="0"/>
              <a:t> </a:t>
            </a:r>
            <a:r>
              <a:rPr lang="zh-CN" altLang="en-US" dirty="0"/>
              <a:t>或 </a:t>
            </a:r>
            <a:r>
              <a:rPr lang="en-US" altLang="zh-CN" dirty="0">
                <a:solidFill>
                  <a:srgbClr val="047FFD"/>
                </a:solidFill>
              </a:rPr>
              <a:t>../</a:t>
            </a:r>
            <a:r>
              <a:rPr lang="en-US" altLang="zh-CN" dirty="0"/>
              <a:t> </a:t>
            </a:r>
            <a:r>
              <a:rPr lang="zh-CN" altLang="en-US" dirty="0"/>
              <a:t>开头的</a:t>
            </a:r>
            <a:r>
              <a:rPr lang="zh-CN" altLang="en-US" dirty="0">
                <a:solidFill>
                  <a:srgbClr val="FF0000"/>
                </a:solidFill>
              </a:rPr>
              <a:t>路径标识符</a:t>
            </a:r>
            <a:r>
              <a:rPr lang="zh-CN" altLang="en-US" dirty="0"/>
              <a:t>。在加载自定义模块时，如果没有指定 </a:t>
            </a:r>
            <a:r>
              <a:rPr lang="en-US" altLang="zh-CN" dirty="0"/>
              <a:t>./ </a:t>
            </a:r>
            <a:r>
              <a:rPr lang="zh-CN" altLang="en-US" dirty="0"/>
              <a:t>或 </a:t>
            </a:r>
            <a:r>
              <a:rPr lang="en-US" altLang="zh-CN" dirty="0"/>
              <a:t>../ </a:t>
            </a:r>
            <a:r>
              <a:rPr lang="zh-CN" altLang="en-US" dirty="0"/>
              <a:t>这样的路径标识符，则 </a:t>
            </a:r>
            <a:r>
              <a:rPr lang="en-US" altLang="zh-CN" dirty="0"/>
              <a:t>node </a:t>
            </a:r>
            <a:r>
              <a:rPr lang="zh-CN" altLang="en-US" dirty="0"/>
              <a:t>会把它当作</a:t>
            </a:r>
            <a:r>
              <a:rPr lang="zh-CN" altLang="en-US" dirty="0">
                <a:solidFill>
                  <a:srgbClr val="047FFD"/>
                </a:solidFill>
              </a:rPr>
              <a:t>内置模块</a:t>
            </a:r>
            <a:r>
              <a:rPr lang="zh-CN" altLang="en-US" dirty="0"/>
              <a:t>或</a:t>
            </a:r>
            <a:r>
              <a:rPr lang="zh-CN" altLang="en-US" dirty="0">
                <a:solidFill>
                  <a:srgbClr val="047FFD"/>
                </a:solidFill>
              </a:rPr>
              <a:t>第三方模块</a:t>
            </a:r>
            <a:r>
              <a:rPr lang="zh-CN" altLang="en-US" dirty="0"/>
              <a:t>进行加载。</a:t>
            </a:r>
            <a:endParaRPr lang="en-US" altLang="zh-CN" dirty="0"/>
          </a:p>
          <a:p>
            <a:endParaRPr lang="en-US" altLang="zh-CN" dirty="0"/>
          </a:p>
          <a:p>
            <a:r>
              <a:rPr lang="zh-CN" altLang="en-US" dirty="0"/>
              <a:t>同时，在使用 </a:t>
            </a:r>
            <a:r>
              <a:rPr lang="en-US" altLang="zh-CN" dirty="0"/>
              <a:t>require() </a:t>
            </a:r>
            <a:r>
              <a:rPr lang="zh-CN" altLang="en-US" dirty="0"/>
              <a:t>导入自定义模块时，如果省略了文件的扩展名，则 </a:t>
            </a:r>
            <a:r>
              <a:rPr lang="en-US" altLang="zh-CN" dirty="0"/>
              <a:t>Node.js </a:t>
            </a:r>
            <a:r>
              <a:rPr lang="zh-CN" altLang="en-US" dirty="0"/>
              <a:t>会</a:t>
            </a:r>
            <a:r>
              <a:rPr lang="zh-CN" altLang="en-US" dirty="0">
                <a:solidFill>
                  <a:srgbClr val="FF0000"/>
                </a:solidFill>
              </a:rPr>
              <a:t>按顺序</a:t>
            </a:r>
            <a:r>
              <a:rPr lang="zh-CN" altLang="en-US" dirty="0"/>
              <a:t>分别尝试加载以下的文件：</a:t>
            </a:r>
            <a:endParaRPr lang="en-US" altLang="zh-CN" dirty="0"/>
          </a:p>
          <a:p>
            <a:pPr marL="228600" indent="-228600">
              <a:buFont typeface="+mj-ea"/>
              <a:buAutoNum type="circleNumDbPlain"/>
            </a:pPr>
            <a:r>
              <a:rPr lang="zh-CN" altLang="en-US" dirty="0"/>
              <a:t>按照</a:t>
            </a:r>
            <a:r>
              <a:rPr lang="zh-CN" altLang="en-US" dirty="0">
                <a:solidFill>
                  <a:srgbClr val="FF0000"/>
                </a:solidFill>
              </a:rPr>
              <a:t>确切的文件名</a:t>
            </a:r>
            <a:r>
              <a:rPr lang="zh-CN" altLang="en-US" dirty="0"/>
              <a:t>进行加载</a:t>
            </a:r>
            <a:endParaRPr lang="en-US" altLang="zh-CN" dirty="0"/>
          </a:p>
          <a:p>
            <a:pPr marL="228600" indent="-228600">
              <a:buFont typeface="+mj-ea"/>
              <a:buAutoNum type="circleNumDbPlain"/>
            </a:pPr>
            <a:r>
              <a:rPr lang="zh-CN" altLang="en-US" dirty="0"/>
              <a:t>补全 </a:t>
            </a:r>
            <a:r>
              <a:rPr lang="en-US" altLang="zh-CN" dirty="0">
                <a:solidFill>
                  <a:srgbClr val="FF0000"/>
                </a:solidFill>
              </a:rPr>
              <a:t>.</a:t>
            </a:r>
            <a:r>
              <a:rPr lang="en-US" altLang="zh-CN" dirty="0" err="1">
                <a:solidFill>
                  <a:srgbClr val="FF0000"/>
                </a:solidFill>
              </a:rPr>
              <a:t>js</a:t>
            </a:r>
            <a:r>
              <a:rPr lang="en-US" altLang="zh-CN" dirty="0">
                <a:solidFill>
                  <a:srgbClr val="FF0000"/>
                </a:solidFill>
              </a:rPr>
              <a:t> </a:t>
            </a:r>
            <a:r>
              <a:rPr lang="zh-CN" altLang="en-US" dirty="0"/>
              <a:t>扩展名进行加载</a:t>
            </a:r>
            <a:endParaRPr lang="en-US" altLang="zh-CN" dirty="0"/>
          </a:p>
          <a:p>
            <a:pPr marL="228600" indent="-228600">
              <a:buFont typeface="+mj-ea"/>
              <a:buAutoNum type="circleNumDbPlain"/>
            </a:pPr>
            <a:r>
              <a:rPr lang="zh-CN" altLang="en-US" dirty="0"/>
              <a:t>补全 </a:t>
            </a:r>
            <a:r>
              <a:rPr lang="en-US" altLang="zh-CN" dirty="0">
                <a:solidFill>
                  <a:srgbClr val="FF0000"/>
                </a:solidFill>
              </a:rPr>
              <a:t>.json </a:t>
            </a:r>
            <a:r>
              <a:rPr lang="zh-CN" altLang="en-US" dirty="0"/>
              <a:t>扩展名进行加载</a:t>
            </a:r>
            <a:endParaRPr lang="en-US" altLang="zh-CN" dirty="0"/>
          </a:p>
          <a:p>
            <a:pPr marL="228600" indent="-228600">
              <a:buFont typeface="+mj-ea"/>
              <a:buAutoNum type="circleNumDbPlain"/>
            </a:pPr>
            <a:r>
              <a:rPr lang="zh-CN" altLang="en-US" dirty="0"/>
              <a:t>补全 </a:t>
            </a:r>
            <a:r>
              <a:rPr lang="en-US" altLang="zh-CN" dirty="0">
                <a:solidFill>
                  <a:srgbClr val="FF0000"/>
                </a:solidFill>
              </a:rPr>
              <a:t>.node </a:t>
            </a:r>
            <a:r>
              <a:rPr lang="zh-CN" altLang="en-US" dirty="0"/>
              <a:t>扩展名进行加载</a:t>
            </a:r>
            <a:endParaRPr lang="en-US" altLang="zh-CN" dirty="0"/>
          </a:p>
          <a:p>
            <a:pPr marL="228600" indent="-228600">
              <a:buFont typeface="+mj-ea"/>
              <a:buAutoNum type="circleNumDbPlain"/>
            </a:pPr>
            <a:r>
              <a:rPr lang="zh-CN" altLang="en-US" dirty="0"/>
              <a:t>加载失败，终端报错</a:t>
            </a:r>
          </a:p>
        </p:txBody>
      </p:sp>
    </p:spTree>
    <p:extLst>
      <p:ext uri="{BB962C8B-B14F-4D97-AF65-F5344CB8AC3E}">
        <p14:creationId xmlns:p14="http://schemas.microsoft.com/office/powerpoint/2010/main" val="394245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模块的加载机制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4.4 </a:t>
            </a:r>
            <a:r>
              <a:rPr lang="zh-CN" altLang="en-US" dirty="0">
                <a:solidFill>
                  <a:srgbClr val="FF0000"/>
                </a:solidFill>
                <a:latin typeface="Microsoft YaHei" panose="020B0503020204020204" pitchFamily="34" charset="-122"/>
                <a:ea typeface="Microsoft YaHei" panose="020B0503020204020204" pitchFamily="34" charset="-122"/>
                <a:cs typeface="+mj-cs"/>
              </a:rPr>
              <a:t>第三方模块</a:t>
            </a:r>
            <a:r>
              <a:rPr lang="zh-CN" altLang="en-US" dirty="0">
                <a:solidFill>
                  <a:srgbClr val="595959"/>
                </a:solidFill>
                <a:latin typeface="Microsoft YaHei" panose="020B0503020204020204" pitchFamily="34" charset="-122"/>
                <a:ea typeface="Microsoft YaHei" panose="020B0503020204020204" pitchFamily="34" charset="-122"/>
                <a:cs typeface="+mj-cs"/>
              </a:rPr>
              <a:t>的加载机制</a:t>
            </a:r>
          </a:p>
        </p:txBody>
      </p:sp>
      <p:sp>
        <p:nvSpPr>
          <p:cNvPr id="12" name="内容占位符 5">
            <a:extLst>
              <a:ext uri="{FF2B5EF4-FFF2-40B4-BE49-F238E27FC236}">
                <a16:creationId xmlns:a16="http://schemas.microsoft.com/office/drawing/2014/main" id="{3C8832B5-762F-4C4A-A86C-D4FB9FD99644}"/>
              </a:ext>
            </a:extLst>
          </p:cNvPr>
          <p:cNvSpPr>
            <a:spLocks noGrp="1"/>
          </p:cNvSpPr>
          <p:nvPr>
            <p:ph sz="half" idx="14"/>
          </p:nvPr>
        </p:nvSpPr>
        <p:spPr>
          <a:xfrm>
            <a:off x="848377" y="1393200"/>
            <a:ext cx="7246752" cy="3033657"/>
          </a:xfrm>
        </p:spPr>
        <p:txBody>
          <a:bodyPr>
            <a:noAutofit/>
          </a:bodyPr>
          <a:lstStyle/>
          <a:p>
            <a:r>
              <a:rPr lang="zh-CN" altLang="en-US" dirty="0"/>
              <a:t>如果传递给 </a:t>
            </a:r>
            <a:r>
              <a:rPr lang="en-US" altLang="zh-CN" dirty="0"/>
              <a:t>require() </a:t>
            </a:r>
            <a:r>
              <a:rPr lang="zh-CN" altLang="en-US" dirty="0"/>
              <a:t>的模块标识符不是一个内置模块，也没有以 </a:t>
            </a:r>
            <a:r>
              <a:rPr lang="en-US" altLang="zh-CN" dirty="0"/>
              <a:t>‘./’ </a:t>
            </a:r>
            <a:r>
              <a:rPr lang="zh-CN" altLang="en-US" dirty="0"/>
              <a:t>或 </a:t>
            </a:r>
            <a:r>
              <a:rPr lang="en-US" altLang="zh-CN" dirty="0"/>
              <a:t>‘../’ </a:t>
            </a:r>
            <a:r>
              <a:rPr lang="zh-CN" altLang="en-US" dirty="0"/>
              <a:t>开头，则 </a:t>
            </a:r>
            <a:r>
              <a:rPr lang="en-US" altLang="zh-CN" dirty="0"/>
              <a:t>Node.js </a:t>
            </a:r>
            <a:r>
              <a:rPr lang="zh-CN" altLang="en-US" dirty="0"/>
              <a:t>会从当前模块的父目录开始，尝试从 </a:t>
            </a:r>
            <a:r>
              <a:rPr lang="en-US" altLang="zh-CN" dirty="0"/>
              <a:t>/</a:t>
            </a:r>
            <a:r>
              <a:rPr lang="en-US" altLang="zh-CN" dirty="0" err="1"/>
              <a:t>node_modules</a:t>
            </a:r>
            <a:r>
              <a:rPr lang="en-US" altLang="zh-CN" dirty="0"/>
              <a:t> </a:t>
            </a:r>
            <a:r>
              <a:rPr lang="zh-CN" altLang="en-US" dirty="0"/>
              <a:t>文件夹中加载第三方模块。</a:t>
            </a:r>
          </a:p>
          <a:p>
            <a:r>
              <a:rPr lang="zh-CN" altLang="en-US" dirty="0">
                <a:solidFill>
                  <a:srgbClr val="FF0000"/>
                </a:solidFill>
              </a:rPr>
              <a:t>如果</a:t>
            </a:r>
            <a:r>
              <a:rPr lang="zh-CN" altLang="en-US">
                <a:solidFill>
                  <a:srgbClr val="FF0000"/>
                </a:solidFill>
              </a:rPr>
              <a:t>没有找到对应的第三方模块，</a:t>
            </a:r>
            <a:r>
              <a:rPr lang="zh-CN" altLang="en-US" dirty="0">
                <a:solidFill>
                  <a:srgbClr val="FF0000"/>
                </a:solidFill>
              </a:rPr>
              <a:t>则移动到再上一</a:t>
            </a:r>
            <a:r>
              <a:rPr lang="zh-CN" altLang="en-US">
                <a:solidFill>
                  <a:srgbClr val="FF0000"/>
                </a:solidFill>
              </a:rPr>
              <a:t>层父目录中，进行加载，</a:t>
            </a:r>
            <a:r>
              <a:rPr lang="zh-CN" altLang="en-US" dirty="0">
                <a:solidFill>
                  <a:srgbClr val="FF0000"/>
                </a:solidFill>
              </a:rPr>
              <a:t>直到文件系统的根目录。</a:t>
            </a:r>
            <a:endParaRPr lang="en-US" altLang="zh-CN" dirty="0">
              <a:solidFill>
                <a:srgbClr val="FF0000"/>
              </a:solidFill>
            </a:endParaRPr>
          </a:p>
          <a:p>
            <a:r>
              <a:rPr lang="zh-CN" altLang="en-US" dirty="0"/>
              <a:t>例如，假设在 </a:t>
            </a:r>
            <a:r>
              <a:rPr lang="en-US" altLang="zh-CN" dirty="0"/>
              <a:t>'</a:t>
            </a:r>
            <a:r>
              <a:rPr lang="en-US" altLang="zh-CN" dirty="0">
                <a:solidFill>
                  <a:srgbClr val="FF0000"/>
                </a:solidFill>
              </a:rPr>
              <a:t>C:\Users\</a:t>
            </a:r>
            <a:r>
              <a:rPr lang="en-US" altLang="zh-CN" dirty="0" err="1">
                <a:solidFill>
                  <a:srgbClr val="FF0000"/>
                </a:solidFill>
              </a:rPr>
              <a:t>itheima</a:t>
            </a:r>
            <a:r>
              <a:rPr lang="en-US" altLang="zh-CN" dirty="0">
                <a:solidFill>
                  <a:srgbClr val="FF0000"/>
                </a:solidFill>
              </a:rPr>
              <a:t>\project\</a:t>
            </a:r>
            <a:r>
              <a:rPr lang="en-US" altLang="zh-CN" dirty="0"/>
              <a:t>foo.js' </a:t>
            </a:r>
            <a:r>
              <a:rPr lang="zh-CN" altLang="en-US" dirty="0"/>
              <a:t>文件里调用了 </a:t>
            </a:r>
            <a:r>
              <a:rPr lang="en-US" altLang="zh-CN" dirty="0">
                <a:solidFill>
                  <a:srgbClr val="047FFD"/>
                </a:solidFill>
              </a:rPr>
              <a:t>require('tools')</a:t>
            </a:r>
            <a:r>
              <a:rPr lang="zh-CN" altLang="en-US" dirty="0"/>
              <a:t>，则 </a:t>
            </a:r>
            <a:r>
              <a:rPr lang="en-US" altLang="zh-CN" dirty="0"/>
              <a:t>Node.js </a:t>
            </a:r>
            <a:r>
              <a:rPr lang="zh-CN" altLang="en-US" dirty="0"/>
              <a:t>会按以下顺序查找：</a:t>
            </a:r>
          </a:p>
          <a:p>
            <a:pPr marL="228600" indent="-228600">
              <a:buFont typeface="+mj-ea"/>
              <a:buAutoNum type="circleNumDbPlain"/>
            </a:pPr>
            <a:r>
              <a:rPr lang="en-US" altLang="zh-CN" dirty="0"/>
              <a:t> </a:t>
            </a:r>
            <a:r>
              <a:rPr lang="en-US" altLang="zh-CN" dirty="0">
                <a:solidFill>
                  <a:srgbClr val="FF0000"/>
                </a:solidFill>
              </a:rPr>
              <a:t>C:\Users\itheima\project\</a:t>
            </a:r>
            <a:r>
              <a:rPr lang="en-US" altLang="zh-CN" dirty="0">
                <a:solidFill>
                  <a:srgbClr val="047FFD"/>
                </a:solidFill>
              </a:rPr>
              <a:t>node_modules\</a:t>
            </a:r>
            <a:r>
              <a:rPr lang="en-US" altLang="zh-CN" dirty="0"/>
              <a:t>tools</a:t>
            </a:r>
          </a:p>
          <a:p>
            <a:pPr marL="228600" indent="-228600">
              <a:buFont typeface="+mj-ea"/>
              <a:buAutoNum type="circleNumDbPlain"/>
            </a:pPr>
            <a:r>
              <a:rPr lang="en-US" altLang="zh-CN" dirty="0"/>
              <a:t> </a:t>
            </a:r>
            <a:r>
              <a:rPr lang="en-US" altLang="zh-CN" dirty="0">
                <a:solidFill>
                  <a:srgbClr val="FF0000"/>
                </a:solidFill>
              </a:rPr>
              <a:t>C:\Users\itheima\</a:t>
            </a:r>
            <a:r>
              <a:rPr lang="en-US" altLang="zh-CN" dirty="0">
                <a:solidFill>
                  <a:srgbClr val="047FFD"/>
                </a:solidFill>
              </a:rPr>
              <a:t>node_modules\</a:t>
            </a:r>
            <a:r>
              <a:rPr lang="en-US" altLang="zh-CN" dirty="0"/>
              <a:t>tools</a:t>
            </a:r>
          </a:p>
          <a:p>
            <a:pPr marL="228600" indent="-228600">
              <a:buFont typeface="+mj-ea"/>
              <a:buAutoNum type="circleNumDbPlain"/>
            </a:pPr>
            <a:r>
              <a:rPr lang="en-US" altLang="zh-CN" dirty="0"/>
              <a:t> </a:t>
            </a:r>
            <a:r>
              <a:rPr lang="en-US" altLang="zh-CN" dirty="0">
                <a:solidFill>
                  <a:srgbClr val="FF0000"/>
                </a:solidFill>
              </a:rPr>
              <a:t>C:\Users\</a:t>
            </a:r>
            <a:r>
              <a:rPr lang="en-US" altLang="zh-CN" dirty="0">
                <a:solidFill>
                  <a:srgbClr val="047FFD"/>
                </a:solidFill>
              </a:rPr>
              <a:t>node_modules\</a:t>
            </a:r>
            <a:r>
              <a:rPr lang="en-US" altLang="zh-CN" dirty="0"/>
              <a:t>tools</a:t>
            </a:r>
          </a:p>
          <a:p>
            <a:pPr marL="228600" indent="-228600">
              <a:buFont typeface="+mj-ea"/>
              <a:buAutoNum type="circleNumDbPlain"/>
            </a:pPr>
            <a:r>
              <a:rPr lang="en-US" altLang="zh-CN" dirty="0"/>
              <a:t> </a:t>
            </a:r>
            <a:r>
              <a:rPr lang="en-US" altLang="zh-CN" dirty="0">
                <a:solidFill>
                  <a:srgbClr val="FF0000"/>
                </a:solidFill>
              </a:rPr>
              <a:t>C:\</a:t>
            </a:r>
            <a:r>
              <a:rPr lang="en-US" altLang="zh-CN" dirty="0">
                <a:solidFill>
                  <a:srgbClr val="047FFD"/>
                </a:solidFill>
              </a:rPr>
              <a:t>node_modules\</a:t>
            </a:r>
            <a:r>
              <a:rPr lang="en-US" altLang="zh-CN" dirty="0"/>
              <a:t>tools</a:t>
            </a:r>
          </a:p>
        </p:txBody>
      </p:sp>
    </p:spTree>
    <p:extLst>
      <p:ext uri="{BB962C8B-B14F-4D97-AF65-F5344CB8AC3E}">
        <p14:creationId xmlns:p14="http://schemas.microsoft.com/office/powerpoint/2010/main" val="100129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模块的加载机制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4.5 </a:t>
            </a:r>
            <a:r>
              <a:rPr lang="zh-CN" altLang="en-US" dirty="0">
                <a:solidFill>
                  <a:srgbClr val="FF0000"/>
                </a:solidFill>
                <a:latin typeface="Microsoft YaHei" panose="020B0503020204020204" pitchFamily="34" charset="-122"/>
                <a:ea typeface="Microsoft YaHei" panose="020B0503020204020204" pitchFamily="34" charset="-122"/>
                <a:cs typeface="+mj-cs"/>
              </a:rPr>
              <a:t>目录</a:t>
            </a:r>
            <a:r>
              <a:rPr lang="zh-CN" altLang="en-US" dirty="0">
                <a:solidFill>
                  <a:srgbClr val="595959"/>
                </a:solidFill>
                <a:latin typeface="Microsoft YaHei" panose="020B0503020204020204" pitchFamily="34" charset="-122"/>
                <a:ea typeface="Microsoft YaHei" panose="020B0503020204020204" pitchFamily="34" charset="-122"/>
                <a:cs typeface="+mj-cs"/>
              </a:rPr>
              <a:t>作为模块</a:t>
            </a:r>
          </a:p>
        </p:txBody>
      </p:sp>
      <p:sp>
        <p:nvSpPr>
          <p:cNvPr id="12" name="内容占位符 5">
            <a:extLst>
              <a:ext uri="{FF2B5EF4-FFF2-40B4-BE49-F238E27FC236}">
                <a16:creationId xmlns:a16="http://schemas.microsoft.com/office/drawing/2014/main" id="{3C8832B5-762F-4C4A-A86C-D4FB9FD99644}"/>
              </a:ext>
            </a:extLst>
          </p:cNvPr>
          <p:cNvSpPr>
            <a:spLocks noGrp="1"/>
          </p:cNvSpPr>
          <p:nvPr>
            <p:ph sz="half" idx="14"/>
          </p:nvPr>
        </p:nvSpPr>
        <p:spPr>
          <a:xfrm>
            <a:off x="848376" y="1393200"/>
            <a:ext cx="7757741" cy="3033657"/>
          </a:xfrm>
        </p:spPr>
        <p:txBody>
          <a:bodyPr>
            <a:noAutofit/>
          </a:bodyPr>
          <a:lstStyle/>
          <a:p>
            <a:r>
              <a:rPr lang="zh-CN" altLang="en-US" dirty="0"/>
              <a:t>当把目录作为模块标识符，传递给 </a:t>
            </a:r>
            <a:r>
              <a:rPr lang="en-US" altLang="zh-CN" dirty="0"/>
              <a:t>require() </a:t>
            </a:r>
            <a:r>
              <a:rPr lang="zh-CN" altLang="en-US" dirty="0"/>
              <a:t>进行加载的时候，有三种加载方式：</a:t>
            </a:r>
            <a:endParaRPr lang="en-US" altLang="zh-CN" dirty="0"/>
          </a:p>
          <a:p>
            <a:pPr marL="228600" indent="-228600">
              <a:buFont typeface="+mj-ea"/>
              <a:buAutoNum type="circleNumDbPlain"/>
            </a:pPr>
            <a:r>
              <a:rPr lang="zh-CN" altLang="en-US" dirty="0"/>
              <a:t>在被加载的目录下查找一个叫做 </a:t>
            </a:r>
            <a:r>
              <a:rPr lang="en-US" altLang="zh-CN" dirty="0"/>
              <a:t>package.json </a:t>
            </a:r>
            <a:r>
              <a:rPr lang="zh-CN" altLang="en-US" dirty="0"/>
              <a:t>的文件，并寻找 </a:t>
            </a:r>
            <a:r>
              <a:rPr lang="en-US" altLang="zh-CN" dirty="0"/>
              <a:t>main </a:t>
            </a:r>
            <a:r>
              <a:rPr lang="zh-CN" altLang="en-US" dirty="0"/>
              <a:t>属性，作为 </a:t>
            </a:r>
            <a:r>
              <a:rPr lang="en-US" altLang="zh-CN" dirty="0"/>
              <a:t>require() </a:t>
            </a:r>
            <a:r>
              <a:rPr lang="zh-CN" altLang="en-US" dirty="0"/>
              <a:t>加载的入口</a:t>
            </a:r>
            <a:endParaRPr lang="en-US" altLang="zh-CN" dirty="0"/>
          </a:p>
          <a:p>
            <a:pPr marL="228600" indent="-228600">
              <a:buFont typeface="+mj-ea"/>
              <a:buAutoNum type="circleNumDbPlain"/>
            </a:pPr>
            <a:r>
              <a:rPr lang="zh-CN" altLang="en-US" dirty="0"/>
              <a:t>如果目录里没有 </a:t>
            </a:r>
            <a:r>
              <a:rPr lang="en-US" altLang="zh-CN" dirty="0"/>
              <a:t>package.json </a:t>
            </a:r>
            <a:r>
              <a:rPr lang="zh-CN" altLang="en-US" dirty="0"/>
              <a:t>文件，或者 </a:t>
            </a:r>
            <a:r>
              <a:rPr lang="en-US" altLang="zh-CN" dirty="0"/>
              <a:t>main </a:t>
            </a:r>
            <a:r>
              <a:rPr lang="zh-CN" altLang="en-US" dirty="0"/>
              <a:t>入口不存在或无法解析，则 </a:t>
            </a:r>
            <a:r>
              <a:rPr lang="en-US" altLang="zh-CN" dirty="0"/>
              <a:t>Node.js </a:t>
            </a:r>
            <a:r>
              <a:rPr lang="zh-CN" altLang="en-US" dirty="0"/>
              <a:t>将会试图加载目录下的 </a:t>
            </a:r>
            <a:r>
              <a:rPr lang="en-US" altLang="zh-CN" dirty="0">
                <a:solidFill>
                  <a:srgbClr val="FF0000"/>
                </a:solidFill>
              </a:rPr>
              <a:t>index.js </a:t>
            </a:r>
            <a:r>
              <a:rPr lang="zh-CN" altLang="en-US" dirty="0">
                <a:solidFill>
                  <a:srgbClr val="FF0000"/>
                </a:solidFill>
              </a:rPr>
              <a:t>文件</a:t>
            </a:r>
            <a:r>
              <a:rPr lang="zh-CN" altLang="en-US" dirty="0"/>
              <a:t>。</a:t>
            </a:r>
            <a:endParaRPr lang="en-US" altLang="zh-CN" dirty="0"/>
          </a:p>
          <a:p>
            <a:pPr marL="228600" indent="-228600">
              <a:buFont typeface="+mj-ea"/>
              <a:buAutoNum type="circleNumDbPlain"/>
            </a:pPr>
            <a:r>
              <a:rPr lang="zh-CN" altLang="en-US" dirty="0"/>
              <a:t>如果以上两步都失败了，则 </a:t>
            </a:r>
            <a:r>
              <a:rPr lang="en-US" altLang="zh-CN" dirty="0"/>
              <a:t>Node.js </a:t>
            </a:r>
            <a:r>
              <a:rPr lang="zh-CN" altLang="en-US" dirty="0"/>
              <a:t>会在终端打印错误消息，报告模块的缺失：</a:t>
            </a:r>
            <a:r>
              <a:rPr lang="en-US" altLang="zh-CN" dirty="0"/>
              <a:t>Error: Cannot find module 'xxx'</a:t>
            </a:r>
          </a:p>
        </p:txBody>
      </p:sp>
    </p:spTree>
    <p:extLst>
      <p:ext uri="{BB962C8B-B14F-4D97-AF65-F5344CB8AC3E}">
        <p14:creationId xmlns:p14="http://schemas.microsoft.com/office/powerpoint/2010/main" val="37280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1047FB-7053-FC45-A382-47D4928A52C3}"/>
              </a:ext>
            </a:extLst>
          </p:cNvPr>
          <p:cNvSpPr>
            <a:spLocks noGrp="1"/>
          </p:cNvSpPr>
          <p:nvPr>
            <p:ph type="ctrTitle"/>
          </p:nvPr>
        </p:nvSpPr>
        <p:spPr/>
        <p:txBody>
          <a:bodyPr/>
          <a:lstStyle/>
          <a:p>
            <a:r>
              <a:rPr kumimoji="1" lang="en-US" altLang="zh-CN" dirty="0"/>
              <a:t>Express</a:t>
            </a:r>
            <a:endParaRPr kumimoji="1" lang="zh-CN" altLang="en-US" dirty="0"/>
          </a:p>
        </p:txBody>
      </p:sp>
    </p:spTree>
    <p:extLst>
      <p:ext uri="{BB962C8B-B14F-4D97-AF65-F5344CB8AC3E}">
        <p14:creationId xmlns:p14="http://schemas.microsoft.com/office/powerpoint/2010/main" val="862849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1.3 Node.js </a:t>
            </a:r>
            <a:r>
              <a:rPr lang="zh-CN" altLang="en-US" dirty="0"/>
              <a:t>环境的安装</a:t>
            </a:r>
          </a:p>
        </p:txBody>
      </p:sp>
      <p:sp>
        <p:nvSpPr>
          <p:cNvPr id="12" name="内容占位符 5">
            <a:extLst>
              <a:ext uri="{FF2B5EF4-FFF2-40B4-BE49-F238E27FC236}">
                <a16:creationId xmlns:a16="http://schemas.microsoft.com/office/drawing/2014/main" id="{E3070835-78DD-4F3E-8263-5144562B9354}"/>
              </a:ext>
            </a:extLst>
          </p:cNvPr>
          <p:cNvSpPr>
            <a:spLocks noGrp="1"/>
          </p:cNvSpPr>
          <p:nvPr>
            <p:ph sz="half" idx="14"/>
          </p:nvPr>
        </p:nvSpPr>
        <p:spPr>
          <a:xfrm>
            <a:off x="848377" y="1393200"/>
            <a:ext cx="6737350" cy="3033657"/>
          </a:xfrm>
        </p:spPr>
        <p:txBody>
          <a:bodyPr>
            <a:noAutofit/>
          </a:bodyPr>
          <a:lstStyle/>
          <a:p>
            <a:r>
              <a:rPr lang="zh-CN" altLang="en-US" dirty="0">
                <a:solidFill>
                  <a:schemeClr val="tx1"/>
                </a:solidFill>
              </a:rPr>
              <a:t>如果希望通过 </a:t>
            </a:r>
            <a:r>
              <a:rPr lang="en-US" altLang="zh-CN" dirty="0">
                <a:solidFill>
                  <a:schemeClr val="tx1"/>
                </a:solidFill>
              </a:rPr>
              <a:t>Node.js </a:t>
            </a:r>
            <a:r>
              <a:rPr lang="zh-CN" altLang="en-US" dirty="0">
                <a:solidFill>
                  <a:schemeClr val="tx1"/>
                </a:solidFill>
              </a:rPr>
              <a:t>来运行 </a:t>
            </a:r>
            <a:r>
              <a:rPr lang="en-US" altLang="zh-CN" dirty="0">
                <a:solidFill>
                  <a:schemeClr val="tx1"/>
                </a:solidFill>
              </a:rPr>
              <a:t>Javascript </a:t>
            </a:r>
            <a:r>
              <a:rPr lang="zh-CN" altLang="en-US" dirty="0">
                <a:solidFill>
                  <a:schemeClr val="tx1"/>
                </a:solidFill>
              </a:rPr>
              <a:t>代码，则必须在计算机上安装 </a:t>
            </a:r>
            <a:r>
              <a:rPr lang="en-US" altLang="zh-CN" dirty="0">
                <a:solidFill>
                  <a:schemeClr val="tx1"/>
                </a:solidFill>
              </a:rPr>
              <a:t>Node.js </a:t>
            </a:r>
            <a:r>
              <a:rPr lang="zh-CN" altLang="en-US" dirty="0">
                <a:solidFill>
                  <a:schemeClr val="tx1"/>
                </a:solidFill>
              </a:rPr>
              <a:t>环境才行。</a:t>
            </a:r>
            <a:endParaRPr lang="en-US" altLang="zh-CN" dirty="0">
              <a:solidFill>
                <a:schemeClr val="tx1"/>
              </a:solidFill>
            </a:endParaRPr>
          </a:p>
          <a:p>
            <a:r>
              <a:rPr lang="zh-CN" altLang="en-US" dirty="0">
                <a:solidFill>
                  <a:schemeClr val="tx1"/>
                </a:solidFill>
              </a:rPr>
              <a:t>安装包可以从 </a:t>
            </a:r>
            <a:r>
              <a:rPr lang="en-US" altLang="zh-CN" dirty="0">
                <a:solidFill>
                  <a:schemeClr val="tx1"/>
                </a:solidFill>
              </a:rPr>
              <a:t>Node.js </a:t>
            </a:r>
            <a:r>
              <a:rPr lang="zh-CN" altLang="en-US" dirty="0">
                <a:solidFill>
                  <a:schemeClr val="tx1"/>
                </a:solidFill>
              </a:rPr>
              <a:t>的官网首页直接下载，进入到 </a:t>
            </a:r>
            <a:r>
              <a:rPr lang="en-US" altLang="zh-CN" dirty="0">
                <a:solidFill>
                  <a:schemeClr val="tx1"/>
                </a:solidFill>
              </a:rPr>
              <a:t>Node.js </a:t>
            </a:r>
            <a:r>
              <a:rPr lang="zh-CN" altLang="en-US" dirty="0">
                <a:solidFill>
                  <a:schemeClr val="tx1"/>
                </a:solidFill>
              </a:rPr>
              <a:t>的官网首页（</a:t>
            </a:r>
            <a:r>
              <a:rPr lang="en-US" altLang="zh-CN" b="1" dirty="0">
                <a:solidFill>
                  <a:srgbClr val="FF0000"/>
                </a:solidFill>
              </a:rPr>
              <a:t>https://nodejs.org/en/</a:t>
            </a:r>
            <a:r>
              <a:rPr lang="zh-CN" altLang="en-US" dirty="0">
                <a:solidFill>
                  <a:schemeClr val="tx1"/>
                </a:solidFill>
              </a:rPr>
              <a:t>），点击绿色的按钮，下载所需的版本后，双击直接安装即可。</a:t>
            </a:r>
            <a:endParaRPr lang="en-US" altLang="zh-CN" dirty="0">
              <a:solidFill>
                <a:schemeClr val="tx1"/>
              </a:solidFill>
            </a:endParaRPr>
          </a:p>
        </p:txBody>
      </p:sp>
      <p:pic>
        <p:nvPicPr>
          <p:cNvPr id="3" name="图片 2">
            <a:extLst>
              <a:ext uri="{FF2B5EF4-FFF2-40B4-BE49-F238E27FC236}">
                <a16:creationId xmlns:a16="http://schemas.microsoft.com/office/drawing/2014/main" id="{F7528E7A-EB3F-4FE9-AB44-8899ED241BDA}"/>
              </a:ext>
            </a:extLst>
          </p:cNvPr>
          <p:cNvPicPr>
            <a:picLocks noChangeAspect="1"/>
          </p:cNvPicPr>
          <p:nvPr/>
        </p:nvPicPr>
        <p:blipFill>
          <a:blip r:embed="rId2"/>
          <a:stretch>
            <a:fillRect/>
          </a:stretch>
        </p:blipFill>
        <p:spPr>
          <a:xfrm>
            <a:off x="1635668" y="2621412"/>
            <a:ext cx="4953140" cy="1480516"/>
          </a:xfrm>
          <a:prstGeom prst="rect">
            <a:avLst/>
          </a:prstGeom>
        </p:spPr>
      </p:pic>
    </p:spTree>
    <p:extLst>
      <p:ext uri="{BB962C8B-B14F-4D97-AF65-F5344CB8AC3E}">
        <p14:creationId xmlns:p14="http://schemas.microsoft.com/office/powerpoint/2010/main" val="161912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rgbClr val="FF0000"/>
                </a:solidFill>
              </a:rPr>
              <a:t>初识 </a:t>
            </a:r>
            <a:r>
              <a:rPr lang="en-US" altLang="zh-CN" dirty="0">
                <a:solidFill>
                  <a:srgbClr val="FF0000"/>
                </a:solidFill>
              </a:rPr>
              <a:t>Express</a:t>
            </a:r>
          </a:p>
          <a:p>
            <a:r>
              <a:rPr lang="en-US" altLang="zh-CN" dirty="0">
                <a:solidFill>
                  <a:schemeClr val="tx1"/>
                </a:solidFill>
              </a:rPr>
              <a:t>Express </a:t>
            </a:r>
            <a:r>
              <a:rPr lang="zh-CN" altLang="en-US" dirty="0">
                <a:solidFill>
                  <a:schemeClr val="tx1"/>
                </a:solidFill>
              </a:rPr>
              <a:t>路由</a:t>
            </a:r>
            <a:endParaRPr lang="en-US" altLang="zh-CN" dirty="0">
              <a:solidFill>
                <a:schemeClr val="tx1"/>
              </a:solidFill>
            </a:endParaRPr>
          </a:p>
          <a:p>
            <a:r>
              <a:rPr lang="en-US" altLang="zh-CN" dirty="0">
                <a:solidFill>
                  <a:schemeClr val="tx1"/>
                </a:solidFill>
              </a:rPr>
              <a:t>Express </a:t>
            </a:r>
            <a:r>
              <a:rPr lang="zh-CN" altLang="en-US" dirty="0">
                <a:solidFill>
                  <a:schemeClr val="tx1"/>
                </a:solidFill>
              </a:rPr>
              <a:t>中间件</a:t>
            </a:r>
            <a:endParaRPr lang="en-US" altLang="zh-CN" dirty="0">
              <a:solidFill>
                <a:schemeClr val="tx1"/>
              </a:solidFill>
            </a:endParaRPr>
          </a:p>
          <a:p>
            <a:r>
              <a:rPr lang="zh-CN" altLang="en-US" dirty="0">
                <a:solidFill>
                  <a:schemeClr val="tx1"/>
                </a:solidFill>
              </a:rPr>
              <a:t>使用 </a:t>
            </a:r>
            <a:r>
              <a:rPr lang="en-US" altLang="zh-CN" dirty="0">
                <a:solidFill>
                  <a:schemeClr val="tx1"/>
                </a:solidFill>
              </a:rPr>
              <a:t>Express </a:t>
            </a:r>
            <a:r>
              <a:rPr lang="zh-CN" altLang="en-US" dirty="0">
                <a:solidFill>
                  <a:schemeClr val="tx1"/>
                </a:solidFill>
              </a:rPr>
              <a:t>写接口</a:t>
            </a:r>
            <a:endParaRPr lang="en-US" altLang="zh-CN" dirty="0"/>
          </a:p>
        </p:txBody>
      </p:sp>
    </p:spTree>
    <p:extLst>
      <p:ext uri="{BB962C8B-B14F-4D97-AF65-F5344CB8AC3E}">
        <p14:creationId xmlns:p14="http://schemas.microsoft.com/office/powerpoint/2010/main" val="42946950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1.1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简介</a:t>
            </a:r>
          </a:p>
        </p:txBody>
      </p:sp>
      <p:sp>
        <p:nvSpPr>
          <p:cNvPr id="7" name="TextBox 3">
            <a:extLst>
              <a:ext uri="{FF2B5EF4-FFF2-40B4-BE49-F238E27FC236}">
                <a16:creationId xmlns:a16="http://schemas.microsoft.com/office/drawing/2014/main" id="{1AD65FD5-003E-4866-8B5B-9032BFABFFF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Express</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8" name="内容占位符 5">
            <a:extLst>
              <a:ext uri="{FF2B5EF4-FFF2-40B4-BE49-F238E27FC236}">
                <a16:creationId xmlns:a16="http://schemas.microsoft.com/office/drawing/2014/main" id="{71CF1A4B-4A10-40BF-80D5-111FB248238E}"/>
              </a:ext>
            </a:extLst>
          </p:cNvPr>
          <p:cNvSpPr>
            <a:spLocks noGrp="1"/>
          </p:cNvSpPr>
          <p:nvPr>
            <p:ph sz="half" idx="14"/>
          </p:nvPr>
        </p:nvSpPr>
        <p:spPr>
          <a:xfrm>
            <a:off x="848376" y="2123999"/>
            <a:ext cx="7665704" cy="2827308"/>
          </a:xfrm>
        </p:spPr>
        <p:txBody>
          <a:bodyPr>
            <a:noAutofit/>
          </a:bodyPr>
          <a:lstStyle/>
          <a:p>
            <a:r>
              <a:rPr lang="zh-CN" altLang="en-US" dirty="0">
                <a:solidFill>
                  <a:schemeClr val="tx1"/>
                </a:solidFill>
              </a:rPr>
              <a:t>官方给出的概念：</a:t>
            </a:r>
            <a:r>
              <a:rPr lang="en-US" altLang="zh-CN" dirty="0">
                <a:solidFill>
                  <a:schemeClr val="tx1"/>
                </a:solidFill>
              </a:rPr>
              <a:t>Express </a:t>
            </a:r>
            <a:r>
              <a:rPr lang="zh-CN" altLang="en-US" dirty="0">
                <a:solidFill>
                  <a:schemeClr val="tx1"/>
                </a:solidFill>
              </a:rPr>
              <a:t>是</a:t>
            </a:r>
            <a:r>
              <a:rPr lang="zh-CN" altLang="en-US" dirty="0">
                <a:solidFill>
                  <a:srgbClr val="FF0000"/>
                </a:solidFill>
              </a:rPr>
              <a:t>基于 </a:t>
            </a:r>
            <a:r>
              <a:rPr lang="en-US" altLang="zh-CN" dirty="0">
                <a:solidFill>
                  <a:srgbClr val="FF0000"/>
                </a:solidFill>
              </a:rPr>
              <a:t>Node.js </a:t>
            </a:r>
            <a:r>
              <a:rPr lang="zh-CN" altLang="en-US" dirty="0">
                <a:solidFill>
                  <a:srgbClr val="FF0000"/>
                </a:solidFill>
              </a:rPr>
              <a:t>平台</a:t>
            </a:r>
            <a:r>
              <a:rPr lang="zh-CN" altLang="en-US" dirty="0">
                <a:solidFill>
                  <a:schemeClr val="tx1"/>
                </a:solidFill>
              </a:rPr>
              <a:t>，</a:t>
            </a:r>
            <a:r>
              <a:rPr lang="zh-CN" altLang="en-US" dirty="0">
                <a:solidFill>
                  <a:srgbClr val="047FFD"/>
                </a:solidFill>
              </a:rPr>
              <a:t>快速、开放、极简</a:t>
            </a:r>
            <a:r>
              <a:rPr lang="zh-CN" altLang="en-US" dirty="0">
                <a:solidFill>
                  <a:schemeClr val="tx1"/>
                </a:solidFill>
              </a:rPr>
              <a:t>的 </a:t>
            </a:r>
            <a:r>
              <a:rPr lang="en-US" altLang="zh-CN" dirty="0">
                <a:solidFill>
                  <a:srgbClr val="FF0000"/>
                </a:solidFill>
              </a:rPr>
              <a:t>Web </a:t>
            </a:r>
            <a:r>
              <a:rPr lang="zh-CN" altLang="en-US" dirty="0">
                <a:solidFill>
                  <a:srgbClr val="FF0000"/>
                </a:solidFill>
              </a:rPr>
              <a:t>开发框架</a:t>
            </a:r>
            <a:r>
              <a:rPr lang="zh-CN" altLang="en-US" dirty="0">
                <a:solidFill>
                  <a:schemeClr val="tx1"/>
                </a:solidFill>
              </a:rPr>
              <a:t>。</a:t>
            </a:r>
            <a:endParaRPr lang="en-US" altLang="zh-CN" dirty="0">
              <a:solidFill>
                <a:schemeClr val="tx1"/>
              </a:solidFill>
            </a:endParaRPr>
          </a:p>
          <a:p>
            <a:r>
              <a:rPr lang="zh-CN" altLang="en-US" dirty="0">
                <a:solidFill>
                  <a:schemeClr val="tx1"/>
                </a:solidFill>
              </a:rPr>
              <a:t>通俗的理解：</a:t>
            </a:r>
            <a:r>
              <a:rPr lang="en-US" altLang="zh-CN" dirty="0">
                <a:solidFill>
                  <a:schemeClr val="tx1"/>
                </a:solidFill>
              </a:rPr>
              <a:t>Express </a:t>
            </a:r>
            <a:r>
              <a:rPr lang="zh-CN" altLang="en-US" dirty="0">
                <a:solidFill>
                  <a:schemeClr val="tx1"/>
                </a:solidFill>
              </a:rPr>
              <a:t>的作用和 </a:t>
            </a:r>
            <a:r>
              <a:rPr lang="en-US" altLang="zh-CN" dirty="0">
                <a:solidFill>
                  <a:schemeClr val="tx1"/>
                </a:solidFill>
              </a:rPr>
              <a:t>Node.js </a:t>
            </a:r>
            <a:r>
              <a:rPr lang="zh-CN" altLang="en-US" dirty="0">
                <a:solidFill>
                  <a:schemeClr val="tx1"/>
                </a:solidFill>
              </a:rPr>
              <a:t>内置的 </a:t>
            </a:r>
            <a:r>
              <a:rPr lang="en-US" altLang="zh-CN" dirty="0">
                <a:solidFill>
                  <a:schemeClr val="tx1"/>
                </a:solidFill>
              </a:rPr>
              <a:t>http </a:t>
            </a:r>
            <a:r>
              <a:rPr lang="zh-CN" altLang="en-US" dirty="0">
                <a:solidFill>
                  <a:schemeClr val="tx1"/>
                </a:solidFill>
              </a:rPr>
              <a:t>模块类似，</a:t>
            </a:r>
            <a:r>
              <a:rPr lang="zh-CN" altLang="en-US" dirty="0">
                <a:solidFill>
                  <a:srgbClr val="FF0000"/>
                </a:solidFill>
              </a:rPr>
              <a:t>是专门用来创建 </a:t>
            </a:r>
            <a:r>
              <a:rPr lang="en-US" altLang="zh-CN" dirty="0">
                <a:solidFill>
                  <a:srgbClr val="FF0000"/>
                </a:solidFill>
              </a:rPr>
              <a:t>Web </a:t>
            </a:r>
            <a:r>
              <a:rPr lang="zh-CN" altLang="en-US" dirty="0">
                <a:solidFill>
                  <a:srgbClr val="FF0000"/>
                </a:solidFill>
              </a:rPr>
              <a:t>服务器的</a:t>
            </a:r>
            <a:r>
              <a:rPr lang="zh-CN" altLang="en-US" dirty="0">
                <a:solidFill>
                  <a:schemeClr val="tx1"/>
                </a:solidFill>
              </a:rPr>
              <a:t>。</a:t>
            </a:r>
            <a:endParaRPr lang="en-US" altLang="zh-CN" dirty="0">
              <a:solidFill>
                <a:schemeClr val="tx1"/>
              </a:solidFill>
            </a:endParaRPr>
          </a:p>
          <a:p>
            <a:r>
              <a:rPr lang="en-US" altLang="zh-CN" b="1" dirty="0">
                <a:solidFill>
                  <a:srgbClr val="FF0000"/>
                </a:solidFill>
              </a:rPr>
              <a:t>Express </a:t>
            </a:r>
            <a:r>
              <a:rPr lang="zh-CN" altLang="en-US" b="1" dirty="0">
                <a:solidFill>
                  <a:srgbClr val="FF0000"/>
                </a:solidFill>
              </a:rPr>
              <a:t>的本质</a:t>
            </a:r>
            <a:r>
              <a:rPr lang="zh-CN" altLang="en-US" dirty="0">
                <a:solidFill>
                  <a:schemeClr val="tx1"/>
                </a:solidFill>
              </a:rPr>
              <a:t>：就是一个 </a:t>
            </a:r>
            <a:r>
              <a:rPr lang="en-US" altLang="zh-CN" dirty="0">
                <a:solidFill>
                  <a:schemeClr val="tx1"/>
                </a:solidFill>
              </a:rPr>
              <a:t>npm </a:t>
            </a:r>
            <a:r>
              <a:rPr lang="zh-CN" altLang="en-US" dirty="0">
                <a:solidFill>
                  <a:schemeClr val="tx1"/>
                </a:solidFill>
              </a:rPr>
              <a:t>上的第三方包，提供了快速创建 </a:t>
            </a:r>
            <a:r>
              <a:rPr lang="en-US" altLang="zh-CN" dirty="0">
                <a:solidFill>
                  <a:schemeClr val="tx1"/>
                </a:solidFill>
              </a:rPr>
              <a:t>Web </a:t>
            </a:r>
            <a:r>
              <a:rPr lang="zh-CN" altLang="en-US" dirty="0">
                <a:solidFill>
                  <a:schemeClr val="tx1"/>
                </a:solidFill>
              </a:rPr>
              <a:t>服务器的便捷方法。</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Express </a:t>
            </a:r>
            <a:r>
              <a:rPr lang="zh-CN" altLang="en-US" dirty="0">
                <a:solidFill>
                  <a:schemeClr val="tx1"/>
                </a:solidFill>
              </a:rPr>
              <a:t>的中文官网：</a:t>
            </a:r>
            <a:r>
              <a:rPr lang="en-US" altLang="zh-CN" dirty="0">
                <a:hlinkClick r:id="rId2"/>
              </a:rPr>
              <a:t> http://www.expressjs.com.cn/</a:t>
            </a:r>
            <a:endParaRPr lang="en-US" altLang="zh-CN" dirty="0">
              <a:solidFill>
                <a:schemeClr val="tx1"/>
              </a:solidFill>
            </a:endParaRPr>
          </a:p>
        </p:txBody>
      </p:sp>
    </p:spTree>
    <p:extLst>
      <p:ext uri="{BB962C8B-B14F-4D97-AF65-F5344CB8AC3E}">
        <p14:creationId xmlns:p14="http://schemas.microsoft.com/office/powerpoint/2010/main" val="21979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1.1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简介</a:t>
            </a:r>
          </a:p>
        </p:txBody>
      </p:sp>
      <p:sp>
        <p:nvSpPr>
          <p:cNvPr id="7" name="TextBox 3">
            <a:extLst>
              <a:ext uri="{FF2B5EF4-FFF2-40B4-BE49-F238E27FC236}">
                <a16:creationId xmlns:a16="http://schemas.microsoft.com/office/drawing/2014/main" id="{1AD65FD5-003E-4866-8B5B-9032BFABFFF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进一步理解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Express</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8" name="内容占位符 5">
            <a:extLst>
              <a:ext uri="{FF2B5EF4-FFF2-40B4-BE49-F238E27FC236}">
                <a16:creationId xmlns:a16="http://schemas.microsoft.com/office/drawing/2014/main" id="{71CF1A4B-4A10-40BF-80D5-111FB248238E}"/>
              </a:ext>
            </a:extLst>
          </p:cNvPr>
          <p:cNvSpPr>
            <a:spLocks noGrp="1"/>
          </p:cNvSpPr>
          <p:nvPr>
            <p:ph sz="half" idx="14"/>
          </p:nvPr>
        </p:nvSpPr>
        <p:spPr>
          <a:xfrm>
            <a:off x="848376" y="2123999"/>
            <a:ext cx="7872042" cy="2827308"/>
          </a:xfrm>
        </p:spPr>
        <p:txBody>
          <a:bodyPr>
            <a:noAutofit/>
          </a:bodyPr>
          <a:lstStyle/>
          <a:p>
            <a:r>
              <a:rPr lang="zh-CN" altLang="en-US" dirty="0">
                <a:solidFill>
                  <a:srgbClr val="FF0000"/>
                </a:solidFill>
              </a:rPr>
              <a:t>思考：</a:t>
            </a:r>
            <a:r>
              <a:rPr lang="zh-CN" altLang="en-US" dirty="0">
                <a:solidFill>
                  <a:schemeClr val="tx1"/>
                </a:solidFill>
              </a:rPr>
              <a:t>不使用 </a:t>
            </a:r>
            <a:r>
              <a:rPr lang="en-US" altLang="zh-CN" dirty="0">
                <a:solidFill>
                  <a:schemeClr val="tx1"/>
                </a:solidFill>
              </a:rPr>
              <a:t>Express </a:t>
            </a:r>
            <a:r>
              <a:rPr lang="zh-CN" altLang="en-US" dirty="0">
                <a:solidFill>
                  <a:schemeClr val="tx1"/>
                </a:solidFill>
              </a:rPr>
              <a:t>能否创建 </a:t>
            </a:r>
            <a:r>
              <a:rPr lang="en-US" altLang="zh-CN" dirty="0">
                <a:solidFill>
                  <a:schemeClr val="tx1"/>
                </a:solidFill>
              </a:rPr>
              <a:t>Web </a:t>
            </a:r>
            <a:r>
              <a:rPr lang="zh-CN" altLang="en-US" dirty="0">
                <a:solidFill>
                  <a:schemeClr val="tx1"/>
                </a:solidFill>
              </a:rPr>
              <a:t>服务器？</a:t>
            </a:r>
            <a:endParaRPr lang="en-US" altLang="zh-CN" dirty="0">
              <a:solidFill>
                <a:schemeClr val="tx1"/>
              </a:solidFill>
            </a:endParaRPr>
          </a:p>
          <a:p>
            <a:r>
              <a:rPr lang="zh-CN" altLang="en-US" dirty="0">
                <a:solidFill>
                  <a:srgbClr val="047FFD"/>
                </a:solidFill>
              </a:rPr>
              <a:t>答案：</a:t>
            </a:r>
            <a:r>
              <a:rPr lang="zh-CN" altLang="en-US" dirty="0">
                <a:solidFill>
                  <a:schemeClr val="tx1"/>
                </a:solidFill>
              </a:rPr>
              <a:t>能，使用 </a:t>
            </a:r>
            <a:r>
              <a:rPr lang="en-US" altLang="zh-CN" dirty="0">
                <a:solidFill>
                  <a:schemeClr val="tx1"/>
                </a:solidFill>
              </a:rPr>
              <a:t>Node.js </a:t>
            </a:r>
            <a:r>
              <a:rPr lang="zh-CN" altLang="en-US" dirty="0">
                <a:solidFill>
                  <a:schemeClr val="tx1"/>
                </a:solidFill>
              </a:rPr>
              <a:t>提供的原生 </a:t>
            </a:r>
            <a:r>
              <a:rPr lang="en-US" altLang="zh-CN" dirty="0">
                <a:solidFill>
                  <a:schemeClr val="tx1"/>
                </a:solidFill>
              </a:rPr>
              <a:t>http </a:t>
            </a:r>
            <a:r>
              <a:rPr lang="zh-CN" altLang="en-US" dirty="0">
                <a:solidFill>
                  <a:schemeClr val="tx1"/>
                </a:solidFill>
              </a:rPr>
              <a:t>模块即可。</a:t>
            </a:r>
            <a:endParaRPr lang="en-US" altLang="zh-CN" dirty="0">
              <a:solidFill>
                <a:schemeClr val="tx1"/>
              </a:solidFill>
            </a:endParaRPr>
          </a:p>
          <a:p>
            <a:endParaRPr lang="en-US" altLang="zh-CN" dirty="0">
              <a:solidFill>
                <a:schemeClr val="tx1"/>
              </a:solidFill>
            </a:endParaRPr>
          </a:p>
          <a:p>
            <a:r>
              <a:rPr lang="zh-CN" altLang="en-US" dirty="0">
                <a:solidFill>
                  <a:srgbClr val="FF0000"/>
                </a:solidFill>
              </a:rPr>
              <a:t>思考：</a:t>
            </a:r>
            <a:r>
              <a:rPr lang="zh-CN" altLang="en-US" dirty="0">
                <a:solidFill>
                  <a:schemeClr val="tx1"/>
                </a:solidFill>
              </a:rPr>
              <a:t>既生瑜何生亮（有了 </a:t>
            </a:r>
            <a:r>
              <a:rPr lang="en-US" altLang="zh-CN" dirty="0">
                <a:solidFill>
                  <a:schemeClr val="tx1"/>
                </a:solidFill>
              </a:rPr>
              <a:t>http </a:t>
            </a:r>
            <a:r>
              <a:rPr lang="zh-CN" altLang="en-US" dirty="0">
                <a:solidFill>
                  <a:schemeClr val="tx1"/>
                </a:solidFill>
              </a:rPr>
              <a:t>内置模块，为什么还有用 </a:t>
            </a:r>
            <a:r>
              <a:rPr lang="en-US" altLang="zh-CN" dirty="0">
                <a:solidFill>
                  <a:schemeClr val="tx1"/>
                </a:solidFill>
              </a:rPr>
              <a:t>Express</a:t>
            </a:r>
            <a:r>
              <a:rPr lang="zh-CN" altLang="en-US" dirty="0">
                <a:solidFill>
                  <a:schemeClr val="tx1"/>
                </a:solidFill>
              </a:rPr>
              <a:t>）？</a:t>
            </a:r>
            <a:endParaRPr lang="en-US" altLang="zh-CN" dirty="0">
              <a:solidFill>
                <a:schemeClr val="tx1"/>
              </a:solidFill>
            </a:endParaRPr>
          </a:p>
          <a:p>
            <a:r>
              <a:rPr lang="zh-CN" altLang="en-US" dirty="0">
                <a:solidFill>
                  <a:srgbClr val="047FFD"/>
                </a:solidFill>
              </a:rPr>
              <a:t>答案：</a:t>
            </a:r>
            <a:r>
              <a:rPr lang="en-US" altLang="zh-CN" dirty="0">
                <a:solidFill>
                  <a:schemeClr val="tx1"/>
                </a:solidFill>
              </a:rPr>
              <a:t>http </a:t>
            </a:r>
            <a:r>
              <a:rPr lang="zh-CN" altLang="en-US" dirty="0">
                <a:solidFill>
                  <a:schemeClr val="tx1"/>
                </a:solidFill>
              </a:rPr>
              <a:t>内置模块用起来很复杂，开发效率低；</a:t>
            </a:r>
            <a:r>
              <a:rPr lang="en-US" altLang="zh-CN" dirty="0">
                <a:solidFill>
                  <a:schemeClr val="tx1"/>
                </a:solidFill>
              </a:rPr>
              <a:t>Express </a:t>
            </a:r>
            <a:r>
              <a:rPr lang="zh-CN" altLang="en-US" dirty="0">
                <a:solidFill>
                  <a:schemeClr val="tx1"/>
                </a:solidFill>
              </a:rPr>
              <a:t>是基于内置的 </a:t>
            </a:r>
            <a:r>
              <a:rPr lang="en-US" altLang="zh-CN" dirty="0">
                <a:solidFill>
                  <a:schemeClr val="tx1"/>
                </a:solidFill>
              </a:rPr>
              <a:t>http </a:t>
            </a:r>
            <a:r>
              <a:rPr lang="zh-CN" altLang="en-US" dirty="0">
                <a:solidFill>
                  <a:schemeClr val="tx1"/>
                </a:solidFill>
              </a:rPr>
              <a:t>模块进一步封装出来的，能够极大的提高开发效率。</a:t>
            </a:r>
            <a:endParaRPr lang="en-US" altLang="zh-CN" dirty="0">
              <a:solidFill>
                <a:schemeClr val="tx1"/>
              </a:solidFill>
            </a:endParaRPr>
          </a:p>
          <a:p>
            <a:endParaRPr lang="en-US" altLang="zh-CN" dirty="0">
              <a:solidFill>
                <a:schemeClr val="tx1"/>
              </a:solidFill>
            </a:endParaRPr>
          </a:p>
          <a:p>
            <a:r>
              <a:rPr lang="zh-CN" altLang="en-US" dirty="0">
                <a:solidFill>
                  <a:srgbClr val="FF0000"/>
                </a:solidFill>
              </a:rPr>
              <a:t>思考：</a:t>
            </a:r>
            <a:r>
              <a:rPr lang="en-US" altLang="zh-CN" dirty="0">
                <a:solidFill>
                  <a:schemeClr val="tx1"/>
                </a:solidFill>
              </a:rPr>
              <a:t>http </a:t>
            </a:r>
            <a:r>
              <a:rPr lang="zh-CN" altLang="en-US" dirty="0">
                <a:solidFill>
                  <a:schemeClr val="tx1"/>
                </a:solidFill>
              </a:rPr>
              <a:t>内置模块与 </a:t>
            </a:r>
            <a:r>
              <a:rPr lang="en-US" altLang="zh-CN" dirty="0">
                <a:solidFill>
                  <a:schemeClr val="tx1"/>
                </a:solidFill>
              </a:rPr>
              <a:t>Express </a:t>
            </a:r>
            <a:r>
              <a:rPr lang="zh-CN" altLang="en-US" dirty="0">
                <a:solidFill>
                  <a:schemeClr val="tx1"/>
                </a:solidFill>
              </a:rPr>
              <a:t>是什么关系？</a:t>
            </a:r>
            <a:endParaRPr lang="en-US" altLang="zh-CN" dirty="0">
              <a:solidFill>
                <a:schemeClr val="tx1"/>
              </a:solidFill>
            </a:endParaRPr>
          </a:p>
          <a:p>
            <a:r>
              <a:rPr lang="zh-CN" altLang="en-US" dirty="0">
                <a:solidFill>
                  <a:srgbClr val="047FFD"/>
                </a:solidFill>
              </a:rPr>
              <a:t>答案：</a:t>
            </a:r>
            <a:r>
              <a:rPr lang="zh-CN" altLang="en-US" dirty="0">
                <a:solidFill>
                  <a:schemeClr val="tx1"/>
                </a:solidFill>
              </a:rPr>
              <a:t>类似于浏览器中 </a:t>
            </a:r>
            <a:r>
              <a:rPr lang="en-US" altLang="zh-CN" dirty="0">
                <a:solidFill>
                  <a:schemeClr val="tx1"/>
                </a:solidFill>
              </a:rPr>
              <a:t>Web API </a:t>
            </a:r>
            <a:r>
              <a:rPr lang="zh-CN" altLang="en-US" dirty="0">
                <a:solidFill>
                  <a:schemeClr val="tx1"/>
                </a:solidFill>
              </a:rPr>
              <a:t>和 </a:t>
            </a:r>
            <a:r>
              <a:rPr lang="en-US" altLang="zh-CN" dirty="0">
                <a:solidFill>
                  <a:schemeClr val="tx1"/>
                </a:solidFill>
              </a:rPr>
              <a:t>jQuery </a:t>
            </a:r>
            <a:r>
              <a:rPr lang="zh-CN" altLang="en-US" dirty="0">
                <a:solidFill>
                  <a:schemeClr val="tx1"/>
                </a:solidFill>
              </a:rPr>
              <a:t>的关系。后者是基于前者进一步封装出来的。</a:t>
            </a:r>
            <a:endParaRPr lang="en-US" altLang="zh-CN" dirty="0">
              <a:solidFill>
                <a:schemeClr val="tx1"/>
              </a:solidFill>
            </a:endParaRPr>
          </a:p>
        </p:txBody>
      </p:sp>
    </p:spTree>
    <p:extLst>
      <p:ext uri="{BB962C8B-B14F-4D97-AF65-F5344CB8AC3E}">
        <p14:creationId xmlns:p14="http://schemas.microsoft.com/office/powerpoint/2010/main" val="269606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1.1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简介</a:t>
            </a:r>
          </a:p>
        </p:txBody>
      </p:sp>
      <p:sp>
        <p:nvSpPr>
          <p:cNvPr id="7" name="TextBox 3">
            <a:extLst>
              <a:ext uri="{FF2B5EF4-FFF2-40B4-BE49-F238E27FC236}">
                <a16:creationId xmlns:a16="http://schemas.microsoft.com/office/drawing/2014/main" id="{1AD65FD5-003E-4866-8B5B-9032BFABFFF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Express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能做什么</a:t>
            </a:r>
          </a:p>
        </p:txBody>
      </p:sp>
      <p:sp>
        <p:nvSpPr>
          <p:cNvPr id="8" name="内容占位符 5">
            <a:extLst>
              <a:ext uri="{FF2B5EF4-FFF2-40B4-BE49-F238E27FC236}">
                <a16:creationId xmlns:a16="http://schemas.microsoft.com/office/drawing/2014/main" id="{71CF1A4B-4A10-40BF-80D5-111FB248238E}"/>
              </a:ext>
            </a:extLst>
          </p:cNvPr>
          <p:cNvSpPr>
            <a:spLocks noGrp="1"/>
          </p:cNvSpPr>
          <p:nvPr>
            <p:ph sz="half" idx="14"/>
          </p:nvPr>
        </p:nvSpPr>
        <p:spPr>
          <a:xfrm>
            <a:off x="848376" y="2123999"/>
            <a:ext cx="7872042" cy="2827308"/>
          </a:xfrm>
        </p:spPr>
        <p:txBody>
          <a:bodyPr>
            <a:noAutofit/>
          </a:bodyPr>
          <a:lstStyle/>
          <a:p>
            <a:r>
              <a:rPr lang="zh-CN" altLang="en-US" dirty="0">
                <a:solidFill>
                  <a:schemeClr val="tx1"/>
                </a:solidFill>
              </a:rPr>
              <a:t>对于前端程序员来说，最常见的</a:t>
            </a:r>
            <a:r>
              <a:rPr lang="zh-CN" altLang="en-US" dirty="0">
                <a:solidFill>
                  <a:srgbClr val="047FFD"/>
                </a:solidFill>
              </a:rPr>
              <a:t>两种</a:t>
            </a:r>
            <a:r>
              <a:rPr lang="zh-CN" altLang="en-US" dirty="0">
                <a:solidFill>
                  <a:schemeClr val="tx1"/>
                </a:solidFill>
              </a:rPr>
              <a:t>服务器，分别是：</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a:solidFill>
                  <a:srgbClr val="FF0000"/>
                </a:solidFill>
              </a:rPr>
              <a:t>Web </a:t>
            </a:r>
            <a:r>
              <a:rPr lang="zh-CN" altLang="en-US" dirty="0">
                <a:solidFill>
                  <a:srgbClr val="FF0000"/>
                </a:solidFill>
              </a:rPr>
              <a:t>网站服务器</a:t>
            </a:r>
            <a:r>
              <a:rPr lang="zh-CN" altLang="en-US" dirty="0">
                <a:solidFill>
                  <a:schemeClr val="tx1"/>
                </a:solidFill>
              </a:rPr>
              <a:t>：专门对外提供 </a:t>
            </a:r>
            <a:r>
              <a:rPr lang="en-US" altLang="zh-CN" dirty="0">
                <a:solidFill>
                  <a:schemeClr val="tx1"/>
                </a:solidFill>
              </a:rPr>
              <a:t>Web </a:t>
            </a:r>
            <a:r>
              <a:rPr lang="zh-CN" altLang="en-US" dirty="0">
                <a:solidFill>
                  <a:schemeClr val="tx1"/>
                </a:solidFill>
              </a:rPr>
              <a:t>网页资源的服务器。</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a:solidFill>
                  <a:srgbClr val="FF0000"/>
                </a:solidFill>
              </a:rPr>
              <a:t>API </a:t>
            </a:r>
            <a:r>
              <a:rPr lang="zh-CN" altLang="en-US" dirty="0">
                <a:solidFill>
                  <a:srgbClr val="FF0000"/>
                </a:solidFill>
              </a:rPr>
              <a:t>接口服务器</a:t>
            </a:r>
            <a:r>
              <a:rPr lang="zh-CN" altLang="en-US" dirty="0">
                <a:solidFill>
                  <a:schemeClr val="tx1"/>
                </a:solidFill>
              </a:rPr>
              <a:t>：专门对外提供 </a:t>
            </a:r>
            <a:r>
              <a:rPr lang="en-US" altLang="zh-CN" dirty="0">
                <a:solidFill>
                  <a:schemeClr val="tx1"/>
                </a:solidFill>
              </a:rPr>
              <a:t>API </a:t>
            </a:r>
            <a:r>
              <a:rPr lang="zh-CN" altLang="en-US" dirty="0">
                <a:solidFill>
                  <a:schemeClr val="tx1"/>
                </a:solidFill>
              </a:rPr>
              <a:t>接口的服务器。</a:t>
            </a:r>
            <a:endParaRPr lang="en-US" altLang="zh-CN" dirty="0">
              <a:solidFill>
                <a:schemeClr val="tx1"/>
              </a:solidFill>
            </a:endParaRPr>
          </a:p>
          <a:p>
            <a:r>
              <a:rPr lang="zh-CN" altLang="en-US" dirty="0">
                <a:solidFill>
                  <a:schemeClr val="tx1"/>
                </a:solidFill>
              </a:rPr>
              <a:t>使用 </a:t>
            </a:r>
            <a:r>
              <a:rPr lang="en-US" altLang="zh-CN" dirty="0">
                <a:solidFill>
                  <a:schemeClr val="tx1"/>
                </a:solidFill>
              </a:rPr>
              <a:t>Express</a:t>
            </a:r>
            <a:r>
              <a:rPr lang="zh-CN" altLang="en-US" dirty="0">
                <a:solidFill>
                  <a:schemeClr val="tx1"/>
                </a:solidFill>
              </a:rPr>
              <a:t>，我们可以方便、快速的创建 </a:t>
            </a:r>
            <a:r>
              <a:rPr lang="en-US" altLang="zh-CN" dirty="0">
                <a:solidFill>
                  <a:srgbClr val="047FFD"/>
                </a:solidFill>
              </a:rPr>
              <a:t>Web </a:t>
            </a:r>
            <a:r>
              <a:rPr lang="zh-CN" altLang="en-US" dirty="0">
                <a:solidFill>
                  <a:srgbClr val="047FFD"/>
                </a:solidFill>
              </a:rPr>
              <a:t>网站</a:t>
            </a:r>
            <a:r>
              <a:rPr lang="zh-CN" altLang="en-US" dirty="0">
                <a:solidFill>
                  <a:schemeClr val="tx1"/>
                </a:solidFill>
              </a:rPr>
              <a:t>的服务器或 </a:t>
            </a:r>
            <a:r>
              <a:rPr lang="en-US" altLang="zh-CN" dirty="0">
                <a:solidFill>
                  <a:srgbClr val="047FFD"/>
                </a:solidFill>
              </a:rPr>
              <a:t>API </a:t>
            </a:r>
            <a:r>
              <a:rPr lang="zh-CN" altLang="en-US" dirty="0">
                <a:solidFill>
                  <a:srgbClr val="047FFD"/>
                </a:solidFill>
              </a:rPr>
              <a:t>接口</a:t>
            </a:r>
            <a:r>
              <a:rPr lang="zh-CN" altLang="en-US" dirty="0">
                <a:solidFill>
                  <a:schemeClr val="tx1"/>
                </a:solidFill>
              </a:rPr>
              <a:t>的服务器。</a:t>
            </a:r>
            <a:endParaRPr lang="en-US" altLang="zh-CN" dirty="0">
              <a:solidFill>
                <a:schemeClr val="tx1"/>
              </a:solidFill>
            </a:endParaRPr>
          </a:p>
        </p:txBody>
      </p:sp>
    </p:spTree>
    <p:extLst>
      <p:ext uri="{BB962C8B-B14F-4D97-AF65-F5344CB8AC3E}">
        <p14:creationId xmlns:p14="http://schemas.microsoft.com/office/powerpoint/2010/main" val="7141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安装</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在项目所处的目录中，运行如下的终端命令，即可将 </a:t>
            </a:r>
            <a:r>
              <a:rPr lang="en-US" altLang="zh-CN" dirty="0">
                <a:solidFill>
                  <a:schemeClr val="tx1"/>
                </a:solidFill>
              </a:rPr>
              <a:t>express </a:t>
            </a:r>
            <a:r>
              <a:rPr lang="zh-CN" altLang="en-US" dirty="0">
                <a:solidFill>
                  <a:schemeClr val="tx1"/>
                </a:solidFill>
              </a:rPr>
              <a:t>安装到项目中使用：</a:t>
            </a:r>
            <a:endParaRPr lang="en-US" altLang="zh-CN" dirty="0">
              <a:solidFill>
                <a:schemeClr val="tx1"/>
              </a:solidFill>
            </a:endParaRPr>
          </a:p>
        </p:txBody>
      </p:sp>
      <p:pic>
        <p:nvPicPr>
          <p:cNvPr id="7" name="图片 6">
            <a:extLst>
              <a:ext uri="{FF2B5EF4-FFF2-40B4-BE49-F238E27FC236}">
                <a16:creationId xmlns:a16="http://schemas.microsoft.com/office/drawing/2014/main" id="{3363B18E-C66F-4A8F-AE3A-42EE0A95EA1E}"/>
              </a:ext>
            </a:extLst>
          </p:cNvPr>
          <p:cNvPicPr>
            <a:picLocks noChangeAspect="1"/>
          </p:cNvPicPr>
          <p:nvPr/>
        </p:nvPicPr>
        <p:blipFill>
          <a:blip r:embed="rId2"/>
          <a:stretch>
            <a:fillRect/>
          </a:stretch>
        </p:blipFill>
        <p:spPr>
          <a:xfrm>
            <a:off x="936227" y="2506054"/>
            <a:ext cx="5544000" cy="839753"/>
          </a:xfrm>
          <a:prstGeom prst="rect">
            <a:avLst/>
          </a:prstGeom>
        </p:spPr>
      </p:pic>
    </p:spTree>
    <p:extLst>
      <p:ext uri="{BB962C8B-B14F-4D97-AF65-F5344CB8AC3E}">
        <p14:creationId xmlns:p14="http://schemas.microsoft.com/office/powerpoint/2010/main" val="311125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创建基本的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Web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服务器</a:t>
            </a:r>
          </a:p>
        </p:txBody>
      </p:sp>
      <p:pic>
        <p:nvPicPr>
          <p:cNvPr id="15" name="图片 14">
            <a:extLst>
              <a:ext uri="{FF2B5EF4-FFF2-40B4-BE49-F238E27FC236}">
                <a16:creationId xmlns:a16="http://schemas.microsoft.com/office/drawing/2014/main" id="{09A964E0-55E8-4240-B93F-DC8001A9A75D}"/>
              </a:ext>
            </a:extLst>
          </p:cNvPr>
          <p:cNvPicPr>
            <a:picLocks noChangeAspect="1"/>
          </p:cNvPicPr>
          <p:nvPr/>
        </p:nvPicPr>
        <p:blipFill>
          <a:blip r:embed="rId2"/>
          <a:stretch>
            <a:fillRect/>
          </a:stretch>
        </p:blipFill>
        <p:spPr>
          <a:xfrm>
            <a:off x="956802" y="2062418"/>
            <a:ext cx="5544000" cy="2791568"/>
          </a:xfrm>
          <a:prstGeom prst="rect">
            <a:avLst/>
          </a:prstGeom>
        </p:spPr>
      </p:pic>
    </p:spTree>
    <p:extLst>
      <p:ext uri="{BB962C8B-B14F-4D97-AF65-F5344CB8AC3E}">
        <p14:creationId xmlns:p14="http://schemas.microsoft.com/office/powerpoint/2010/main" val="96913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监听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GET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请求</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通过 </a:t>
            </a:r>
            <a:r>
              <a:rPr lang="en-US" altLang="zh-CN" dirty="0" err="1">
                <a:solidFill>
                  <a:schemeClr val="tx1"/>
                </a:solidFill>
              </a:rPr>
              <a:t>app.get</a:t>
            </a:r>
            <a:r>
              <a:rPr lang="en-US" altLang="zh-CN" dirty="0">
                <a:solidFill>
                  <a:schemeClr val="tx1"/>
                </a:solidFill>
              </a:rPr>
              <a:t>() </a:t>
            </a:r>
            <a:r>
              <a:rPr lang="zh-CN" altLang="en-US" dirty="0">
                <a:solidFill>
                  <a:schemeClr val="tx1"/>
                </a:solidFill>
              </a:rPr>
              <a:t>方法，可以监听客户端的 </a:t>
            </a:r>
            <a:r>
              <a:rPr lang="en-US" altLang="zh-CN" dirty="0">
                <a:solidFill>
                  <a:schemeClr val="tx1"/>
                </a:solidFill>
              </a:rPr>
              <a:t>GET </a:t>
            </a:r>
            <a:r>
              <a:rPr lang="zh-CN" altLang="en-US" dirty="0">
                <a:solidFill>
                  <a:schemeClr val="tx1"/>
                </a:solidFill>
              </a:rPr>
              <a:t>请求，具体的语法格式如下：</a:t>
            </a:r>
            <a:endParaRPr lang="en-US" altLang="zh-CN" dirty="0">
              <a:solidFill>
                <a:schemeClr val="tx1"/>
              </a:solidFill>
            </a:endParaRPr>
          </a:p>
        </p:txBody>
      </p:sp>
      <p:pic>
        <p:nvPicPr>
          <p:cNvPr id="3" name="图片 2">
            <a:extLst>
              <a:ext uri="{FF2B5EF4-FFF2-40B4-BE49-F238E27FC236}">
                <a16:creationId xmlns:a16="http://schemas.microsoft.com/office/drawing/2014/main" id="{56A5F7AF-1CDE-44E5-BAC5-03B6B9E45C5F}"/>
              </a:ext>
            </a:extLst>
          </p:cNvPr>
          <p:cNvPicPr>
            <a:picLocks noChangeAspect="1"/>
          </p:cNvPicPr>
          <p:nvPr/>
        </p:nvPicPr>
        <p:blipFill>
          <a:blip r:embed="rId2"/>
          <a:stretch>
            <a:fillRect/>
          </a:stretch>
        </p:blipFill>
        <p:spPr>
          <a:xfrm>
            <a:off x="950400" y="2509200"/>
            <a:ext cx="5544000" cy="1819736"/>
          </a:xfrm>
          <a:prstGeom prst="rect">
            <a:avLst/>
          </a:prstGeom>
        </p:spPr>
      </p:pic>
    </p:spTree>
    <p:extLst>
      <p:ext uri="{BB962C8B-B14F-4D97-AF65-F5344CB8AC3E}">
        <p14:creationId xmlns:p14="http://schemas.microsoft.com/office/powerpoint/2010/main" val="153377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监听</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POST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请求</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通过 </a:t>
            </a:r>
            <a:r>
              <a:rPr lang="en-US" altLang="zh-CN" dirty="0" err="1">
                <a:solidFill>
                  <a:schemeClr val="tx1"/>
                </a:solidFill>
              </a:rPr>
              <a:t>app.post</a:t>
            </a:r>
            <a:r>
              <a:rPr lang="en-US" altLang="zh-CN" dirty="0">
                <a:solidFill>
                  <a:schemeClr val="tx1"/>
                </a:solidFill>
              </a:rPr>
              <a:t>() </a:t>
            </a:r>
            <a:r>
              <a:rPr lang="zh-CN" altLang="en-US" dirty="0">
                <a:solidFill>
                  <a:schemeClr val="tx1"/>
                </a:solidFill>
              </a:rPr>
              <a:t>方法，可以监听客户端的 </a:t>
            </a:r>
            <a:r>
              <a:rPr lang="en-US" altLang="zh-CN" dirty="0">
                <a:solidFill>
                  <a:schemeClr val="tx1"/>
                </a:solidFill>
              </a:rPr>
              <a:t>POST </a:t>
            </a:r>
            <a:r>
              <a:rPr lang="zh-CN" altLang="en-US" dirty="0">
                <a:solidFill>
                  <a:schemeClr val="tx1"/>
                </a:solidFill>
              </a:rPr>
              <a:t>请求，具体的语法格式如下：</a:t>
            </a:r>
            <a:endParaRPr lang="en-US" altLang="zh-CN" dirty="0">
              <a:solidFill>
                <a:schemeClr val="tx1"/>
              </a:solidFill>
            </a:endParaRPr>
          </a:p>
        </p:txBody>
      </p:sp>
      <p:pic>
        <p:nvPicPr>
          <p:cNvPr id="4" name="图片 3">
            <a:extLst>
              <a:ext uri="{FF2B5EF4-FFF2-40B4-BE49-F238E27FC236}">
                <a16:creationId xmlns:a16="http://schemas.microsoft.com/office/drawing/2014/main" id="{E71C87C5-2AA3-47D8-8D13-2E4484921D21}"/>
              </a:ext>
            </a:extLst>
          </p:cNvPr>
          <p:cNvPicPr>
            <a:picLocks noChangeAspect="1"/>
          </p:cNvPicPr>
          <p:nvPr/>
        </p:nvPicPr>
        <p:blipFill>
          <a:blip r:embed="rId2"/>
          <a:stretch>
            <a:fillRect/>
          </a:stretch>
        </p:blipFill>
        <p:spPr>
          <a:xfrm>
            <a:off x="950400" y="2509200"/>
            <a:ext cx="5544000" cy="1819736"/>
          </a:xfrm>
          <a:prstGeom prst="rect">
            <a:avLst/>
          </a:prstGeom>
        </p:spPr>
      </p:pic>
    </p:spTree>
    <p:extLst>
      <p:ext uri="{BB962C8B-B14F-4D97-AF65-F5344CB8AC3E}">
        <p14:creationId xmlns:p14="http://schemas.microsoft.com/office/powerpoint/2010/main" val="324556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把内容</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响应</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给客户端</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通过 </a:t>
            </a:r>
            <a:r>
              <a:rPr lang="en-US" altLang="zh-CN" dirty="0" err="1">
                <a:solidFill>
                  <a:srgbClr val="FF0000"/>
                </a:solidFill>
              </a:rPr>
              <a:t>res.send</a:t>
            </a:r>
            <a:r>
              <a:rPr lang="en-US" altLang="zh-CN" dirty="0">
                <a:solidFill>
                  <a:srgbClr val="FF0000"/>
                </a:solidFill>
              </a:rPr>
              <a:t>() </a:t>
            </a:r>
            <a:r>
              <a:rPr lang="zh-CN" altLang="en-US" dirty="0">
                <a:solidFill>
                  <a:schemeClr val="tx1"/>
                </a:solidFill>
              </a:rPr>
              <a:t>方法，可以把处理好的内容，发送给客户端：</a:t>
            </a:r>
            <a:endParaRPr lang="en-US" altLang="zh-CN" dirty="0">
              <a:solidFill>
                <a:schemeClr val="tx1"/>
              </a:solidFill>
            </a:endParaRPr>
          </a:p>
        </p:txBody>
      </p:sp>
      <p:pic>
        <p:nvPicPr>
          <p:cNvPr id="3" name="图片 2">
            <a:extLst>
              <a:ext uri="{FF2B5EF4-FFF2-40B4-BE49-F238E27FC236}">
                <a16:creationId xmlns:a16="http://schemas.microsoft.com/office/drawing/2014/main" id="{06FA1C41-4F95-447E-9BA6-99794432F220}"/>
              </a:ext>
            </a:extLst>
          </p:cNvPr>
          <p:cNvPicPr>
            <a:picLocks noChangeAspect="1"/>
          </p:cNvPicPr>
          <p:nvPr/>
        </p:nvPicPr>
        <p:blipFill>
          <a:blip r:embed="rId2"/>
          <a:stretch>
            <a:fillRect/>
          </a:stretch>
        </p:blipFill>
        <p:spPr>
          <a:xfrm>
            <a:off x="957890" y="2514602"/>
            <a:ext cx="5141459" cy="2532924"/>
          </a:xfrm>
          <a:prstGeom prst="rect">
            <a:avLst/>
          </a:prstGeom>
        </p:spPr>
      </p:pic>
    </p:spTree>
    <p:extLst>
      <p:ext uri="{BB962C8B-B14F-4D97-AF65-F5344CB8AC3E}">
        <p14:creationId xmlns:p14="http://schemas.microsoft.com/office/powerpoint/2010/main" val="18119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6</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获取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URL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中携带的查询参数</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通过 </a:t>
            </a:r>
            <a:r>
              <a:rPr lang="en-US" altLang="zh-CN" dirty="0" err="1">
                <a:solidFill>
                  <a:srgbClr val="FF0000"/>
                </a:solidFill>
              </a:rPr>
              <a:t>req.query</a:t>
            </a:r>
            <a:r>
              <a:rPr lang="en-US" altLang="zh-CN" dirty="0">
                <a:solidFill>
                  <a:srgbClr val="FF0000"/>
                </a:solidFill>
              </a:rPr>
              <a:t> </a:t>
            </a:r>
            <a:r>
              <a:rPr lang="zh-CN" altLang="en-US" dirty="0">
                <a:solidFill>
                  <a:schemeClr val="tx1"/>
                </a:solidFill>
              </a:rPr>
              <a:t>对象，可以访问到客户端通过</a:t>
            </a:r>
            <a:r>
              <a:rPr lang="zh-CN" altLang="en-US" dirty="0">
                <a:solidFill>
                  <a:srgbClr val="FF0000"/>
                </a:solidFill>
              </a:rPr>
              <a:t>查询字符串</a:t>
            </a:r>
            <a:r>
              <a:rPr lang="zh-CN" altLang="en-US" dirty="0">
                <a:solidFill>
                  <a:schemeClr val="tx1"/>
                </a:solidFill>
              </a:rPr>
              <a:t>的形式，发送到服务器的参数：</a:t>
            </a:r>
            <a:endParaRPr lang="en-US" altLang="zh-CN" dirty="0">
              <a:solidFill>
                <a:schemeClr val="tx1"/>
              </a:solidFill>
            </a:endParaRPr>
          </a:p>
        </p:txBody>
      </p:sp>
      <p:pic>
        <p:nvPicPr>
          <p:cNvPr id="5" name="图片 4">
            <a:extLst>
              <a:ext uri="{FF2B5EF4-FFF2-40B4-BE49-F238E27FC236}">
                <a16:creationId xmlns:a16="http://schemas.microsoft.com/office/drawing/2014/main" id="{4AF7107D-EE57-4BE4-831A-70D3844F2333}"/>
              </a:ext>
            </a:extLst>
          </p:cNvPr>
          <p:cNvPicPr>
            <a:picLocks noChangeAspect="1"/>
          </p:cNvPicPr>
          <p:nvPr/>
        </p:nvPicPr>
        <p:blipFill>
          <a:blip r:embed="rId2"/>
          <a:stretch>
            <a:fillRect/>
          </a:stretch>
        </p:blipFill>
        <p:spPr>
          <a:xfrm>
            <a:off x="950400" y="2509201"/>
            <a:ext cx="5544000" cy="2308913"/>
          </a:xfrm>
          <a:prstGeom prst="rect">
            <a:avLst/>
          </a:prstGeom>
        </p:spPr>
      </p:pic>
    </p:spTree>
    <p:extLst>
      <p:ext uri="{BB962C8B-B14F-4D97-AF65-F5344CB8AC3E}">
        <p14:creationId xmlns:p14="http://schemas.microsoft.com/office/powerpoint/2010/main" val="137623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1.3 Node.js </a:t>
            </a:r>
            <a:r>
              <a:rPr lang="zh-CN" altLang="en-US" dirty="0"/>
              <a:t>环境的安装</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区分 </a:t>
            </a:r>
            <a:r>
              <a:rPr lang="en-US" altLang="zh-CN" sz="1400" b="1" dirty="0">
                <a:solidFill>
                  <a:srgbClr val="FF0000"/>
                </a:solidFill>
                <a:latin typeface="微软雅黑" panose="020B0503020204020204" pitchFamily="34" charset="-122"/>
                <a:ea typeface="微软雅黑" panose="020B0503020204020204" pitchFamily="34" charset="-122"/>
              </a:rPr>
              <a:t>LTS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版本和 </a:t>
            </a:r>
            <a:r>
              <a:rPr lang="en-US" altLang="zh-CN" sz="1400" b="1" dirty="0">
                <a:solidFill>
                  <a:srgbClr val="FF0000"/>
                </a:solidFill>
                <a:latin typeface="微软雅黑" panose="020B0503020204020204" pitchFamily="34" charset="-122"/>
                <a:ea typeface="微软雅黑" panose="020B0503020204020204" pitchFamily="34" charset="-122"/>
              </a:rPr>
              <a:t>Current</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版本的不同</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665704" cy="2827308"/>
          </a:xfrm>
        </p:spPr>
        <p:txBody>
          <a:bodyPr>
            <a:noAutofit/>
          </a:bodyPr>
          <a:lstStyle/>
          <a:p>
            <a:pPr marL="228600" indent="-228600">
              <a:buFont typeface="+mj-ea"/>
              <a:buAutoNum type="circleNumDbPlain"/>
            </a:pPr>
            <a:r>
              <a:rPr lang="en-US" altLang="zh-CN" dirty="0">
                <a:solidFill>
                  <a:schemeClr val="tx1"/>
                </a:solidFill>
              </a:rPr>
              <a:t>LTS </a:t>
            </a:r>
            <a:r>
              <a:rPr lang="zh-CN" altLang="en-US" dirty="0">
                <a:solidFill>
                  <a:schemeClr val="tx1"/>
                </a:solidFill>
              </a:rPr>
              <a:t>为长期稳定版，对于</a:t>
            </a:r>
            <a:r>
              <a:rPr lang="zh-CN" altLang="en-US" dirty="0">
                <a:solidFill>
                  <a:srgbClr val="FF0000"/>
                </a:solidFill>
              </a:rPr>
              <a:t>追求稳定性</a:t>
            </a:r>
            <a:r>
              <a:rPr lang="zh-CN" altLang="en-US" dirty="0">
                <a:solidFill>
                  <a:schemeClr val="tx1"/>
                </a:solidFill>
              </a:rPr>
              <a:t>的</a:t>
            </a:r>
            <a:r>
              <a:rPr lang="zh-CN" altLang="en-US" dirty="0">
                <a:solidFill>
                  <a:srgbClr val="FF0000"/>
                </a:solidFill>
              </a:rPr>
              <a:t>企业级项目</a:t>
            </a:r>
            <a:r>
              <a:rPr lang="zh-CN" altLang="en-US" dirty="0">
                <a:solidFill>
                  <a:schemeClr val="tx1"/>
                </a:solidFill>
              </a:rPr>
              <a:t>来说，推荐安装 </a:t>
            </a:r>
            <a:r>
              <a:rPr lang="en-US" altLang="zh-CN" dirty="0">
                <a:solidFill>
                  <a:schemeClr val="tx1"/>
                </a:solidFill>
              </a:rPr>
              <a:t>LTS </a:t>
            </a:r>
            <a:r>
              <a:rPr lang="zh-CN" altLang="en-US" dirty="0">
                <a:solidFill>
                  <a:schemeClr val="tx1"/>
                </a:solidFill>
              </a:rPr>
              <a:t>版本的 </a:t>
            </a:r>
            <a:r>
              <a:rPr lang="en-US" altLang="zh-CN" dirty="0">
                <a:solidFill>
                  <a:schemeClr val="tx1"/>
                </a:solidFill>
              </a:rPr>
              <a:t>Node.js</a:t>
            </a:r>
            <a:r>
              <a:rPr lang="zh-CN" altLang="en-US" dirty="0">
                <a:solidFill>
                  <a:schemeClr val="tx1"/>
                </a:solidFill>
              </a:rPr>
              <a:t>。</a:t>
            </a:r>
          </a:p>
          <a:p>
            <a:pPr marL="228600" indent="-228600">
              <a:buFont typeface="+mj-ea"/>
              <a:buAutoNum type="circleNumDbPlain"/>
            </a:pPr>
            <a:r>
              <a:rPr lang="en-US" altLang="zh-CN" dirty="0">
                <a:solidFill>
                  <a:schemeClr val="tx1"/>
                </a:solidFill>
              </a:rPr>
              <a:t>Current </a:t>
            </a:r>
            <a:r>
              <a:rPr lang="zh-CN" altLang="en-US" dirty="0">
                <a:solidFill>
                  <a:schemeClr val="tx1"/>
                </a:solidFill>
              </a:rPr>
              <a:t>为新特性尝鲜版，对</a:t>
            </a:r>
            <a:r>
              <a:rPr lang="zh-CN" altLang="en-US" dirty="0">
                <a:solidFill>
                  <a:srgbClr val="FF0000"/>
                </a:solidFill>
              </a:rPr>
              <a:t>热衷于尝试新特性</a:t>
            </a:r>
            <a:r>
              <a:rPr lang="zh-CN" altLang="en-US" dirty="0">
                <a:solidFill>
                  <a:schemeClr val="tx1"/>
                </a:solidFill>
              </a:rPr>
              <a:t>的用户来说，推荐安装 </a:t>
            </a:r>
            <a:r>
              <a:rPr lang="en-US" altLang="zh-CN" dirty="0">
                <a:solidFill>
                  <a:schemeClr val="tx1"/>
                </a:solidFill>
              </a:rPr>
              <a:t>Current </a:t>
            </a:r>
            <a:r>
              <a:rPr lang="zh-CN" altLang="en-US" dirty="0">
                <a:solidFill>
                  <a:schemeClr val="tx1"/>
                </a:solidFill>
              </a:rPr>
              <a:t>版本的 </a:t>
            </a:r>
            <a:r>
              <a:rPr lang="en-US" altLang="zh-CN" dirty="0">
                <a:solidFill>
                  <a:schemeClr val="tx1"/>
                </a:solidFill>
              </a:rPr>
              <a:t>Node.js</a:t>
            </a:r>
            <a:r>
              <a:rPr lang="zh-CN" altLang="en-US" dirty="0">
                <a:solidFill>
                  <a:schemeClr val="tx1"/>
                </a:solidFill>
              </a:rPr>
              <a:t>。但是，</a:t>
            </a:r>
            <a:r>
              <a:rPr lang="en-US" altLang="zh-CN" dirty="0">
                <a:solidFill>
                  <a:schemeClr val="tx1"/>
                </a:solidFill>
              </a:rPr>
              <a:t>Current </a:t>
            </a:r>
            <a:r>
              <a:rPr lang="zh-CN" altLang="en-US" dirty="0">
                <a:solidFill>
                  <a:schemeClr val="tx1"/>
                </a:solidFill>
              </a:rPr>
              <a:t>版本中可能存在隐藏的 </a:t>
            </a:r>
            <a:r>
              <a:rPr lang="en-US" altLang="zh-CN" dirty="0">
                <a:solidFill>
                  <a:schemeClr val="tx1"/>
                </a:solidFill>
              </a:rPr>
              <a:t>Bug </a:t>
            </a:r>
            <a:r>
              <a:rPr lang="zh-CN" altLang="en-US" dirty="0">
                <a:solidFill>
                  <a:schemeClr val="tx1"/>
                </a:solidFill>
              </a:rPr>
              <a:t>或安全性漏洞，因此不推荐在企业级项目中使用 </a:t>
            </a:r>
            <a:r>
              <a:rPr lang="en-US" altLang="zh-CN" dirty="0">
                <a:solidFill>
                  <a:schemeClr val="tx1"/>
                </a:solidFill>
              </a:rPr>
              <a:t>Current </a:t>
            </a:r>
            <a:r>
              <a:rPr lang="zh-CN" altLang="en-US" dirty="0">
                <a:solidFill>
                  <a:schemeClr val="tx1"/>
                </a:solidFill>
              </a:rPr>
              <a:t>版本的 </a:t>
            </a:r>
            <a:r>
              <a:rPr lang="en-US" altLang="zh-CN" dirty="0">
                <a:solidFill>
                  <a:schemeClr val="tx1"/>
                </a:solidFill>
              </a:rPr>
              <a:t>Node.js</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35787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的基本使用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7</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获取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URL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动态参数</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665704" cy="390601"/>
          </a:xfrm>
        </p:spPr>
        <p:txBody>
          <a:bodyPr>
            <a:noAutofit/>
          </a:bodyPr>
          <a:lstStyle/>
          <a:p>
            <a:r>
              <a:rPr lang="zh-CN" altLang="en-US" dirty="0">
                <a:solidFill>
                  <a:schemeClr val="tx1"/>
                </a:solidFill>
              </a:rPr>
              <a:t>通过 </a:t>
            </a:r>
            <a:r>
              <a:rPr lang="en-US" altLang="zh-CN" dirty="0" err="1">
                <a:solidFill>
                  <a:srgbClr val="FF0000"/>
                </a:solidFill>
              </a:rPr>
              <a:t>req.params</a:t>
            </a:r>
            <a:r>
              <a:rPr lang="en-US" altLang="zh-CN" dirty="0">
                <a:solidFill>
                  <a:srgbClr val="FF0000"/>
                </a:solidFill>
              </a:rPr>
              <a:t> </a:t>
            </a:r>
            <a:r>
              <a:rPr lang="zh-CN" altLang="en-US" dirty="0">
                <a:solidFill>
                  <a:schemeClr val="tx1"/>
                </a:solidFill>
              </a:rPr>
              <a:t>对象，可以访问到 </a:t>
            </a:r>
            <a:r>
              <a:rPr lang="en-US" altLang="zh-CN" dirty="0">
                <a:solidFill>
                  <a:schemeClr val="tx1"/>
                </a:solidFill>
              </a:rPr>
              <a:t>URL </a:t>
            </a:r>
            <a:r>
              <a:rPr lang="zh-CN" altLang="en-US" dirty="0">
                <a:solidFill>
                  <a:schemeClr val="tx1"/>
                </a:solidFill>
              </a:rPr>
              <a:t>中，通过 </a:t>
            </a:r>
            <a:r>
              <a:rPr lang="en-US" altLang="zh-CN" b="1" dirty="0">
                <a:solidFill>
                  <a:srgbClr val="FF0000"/>
                </a:solidFill>
              </a:rPr>
              <a:t>:</a:t>
            </a:r>
            <a:r>
              <a:rPr lang="en-US" altLang="zh-CN" dirty="0">
                <a:solidFill>
                  <a:schemeClr val="tx1"/>
                </a:solidFill>
              </a:rPr>
              <a:t> </a:t>
            </a:r>
            <a:r>
              <a:rPr lang="zh-CN" altLang="en-US" dirty="0">
                <a:solidFill>
                  <a:schemeClr val="tx1"/>
                </a:solidFill>
              </a:rPr>
              <a:t>匹配到的</a:t>
            </a:r>
            <a:r>
              <a:rPr lang="zh-CN" altLang="en-US" dirty="0">
                <a:solidFill>
                  <a:srgbClr val="FF0000"/>
                </a:solidFill>
              </a:rPr>
              <a:t>动态参数</a:t>
            </a:r>
            <a:r>
              <a:rPr lang="zh-CN" altLang="en-US" dirty="0">
                <a:solidFill>
                  <a:schemeClr val="tx1"/>
                </a:solidFill>
              </a:rPr>
              <a:t>：</a:t>
            </a:r>
            <a:endParaRPr lang="en-US" altLang="zh-CN" dirty="0">
              <a:solidFill>
                <a:schemeClr val="tx1"/>
              </a:solidFill>
            </a:endParaRPr>
          </a:p>
        </p:txBody>
      </p:sp>
      <p:pic>
        <p:nvPicPr>
          <p:cNvPr id="4" name="图片 3">
            <a:extLst>
              <a:ext uri="{FF2B5EF4-FFF2-40B4-BE49-F238E27FC236}">
                <a16:creationId xmlns:a16="http://schemas.microsoft.com/office/drawing/2014/main" id="{4DCC23F0-8A47-46B6-A693-4B6ECE1E61D1}"/>
              </a:ext>
            </a:extLst>
          </p:cNvPr>
          <p:cNvPicPr>
            <a:picLocks noChangeAspect="1"/>
          </p:cNvPicPr>
          <p:nvPr/>
        </p:nvPicPr>
        <p:blipFill>
          <a:blip r:embed="rId2"/>
          <a:stretch>
            <a:fillRect/>
          </a:stretch>
        </p:blipFill>
        <p:spPr>
          <a:xfrm>
            <a:off x="950400" y="2509200"/>
            <a:ext cx="5544000" cy="2061064"/>
          </a:xfrm>
          <a:prstGeom prst="rect">
            <a:avLst/>
          </a:prstGeom>
        </p:spPr>
      </p:pic>
    </p:spTree>
    <p:extLst>
      <p:ext uri="{BB962C8B-B14F-4D97-AF65-F5344CB8AC3E}">
        <p14:creationId xmlns:p14="http://schemas.microsoft.com/office/powerpoint/2010/main" val="194929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托管静态资源</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express.static</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038324" cy="703833"/>
          </a:xfrm>
        </p:spPr>
        <p:txBody>
          <a:bodyPr>
            <a:noAutofit/>
          </a:bodyPr>
          <a:lstStyle/>
          <a:p>
            <a:r>
              <a:rPr lang="en-US" altLang="zh-CN" dirty="0">
                <a:solidFill>
                  <a:schemeClr val="tx1"/>
                </a:solidFill>
              </a:rPr>
              <a:t>express </a:t>
            </a:r>
            <a:r>
              <a:rPr lang="zh-CN" altLang="en-US" dirty="0">
                <a:solidFill>
                  <a:schemeClr val="tx1"/>
                </a:solidFill>
              </a:rPr>
              <a:t>提供了一个非常好用的函数，叫做 </a:t>
            </a:r>
            <a:r>
              <a:rPr lang="en-US" altLang="zh-CN" dirty="0" err="1">
                <a:solidFill>
                  <a:srgbClr val="FF0000"/>
                </a:solidFill>
              </a:rPr>
              <a:t>express.static</a:t>
            </a:r>
            <a:r>
              <a:rPr lang="en-US" altLang="zh-CN" dirty="0">
                <a:solidFill>
                  <a:srgbClr val="FF0000"/>
                </a:solidFill>
              </a:rPr>
              <a:t>()</a:t>
            </a:r>
            <a:r>
              <a:rPr lang="zh-CN" altLang="en-US" dirty="0">
                <a:solidFill>
                  <a:schemeClr val="tx1"/>
                </a:solidFill>
              </a:rPr>
              <a:t>，通过它，我们可以</a:t>
            </a:r>
            <a:r>
              <a:rPr lang="zh-CN" altLang="en-US" dirty="0">
                <a:solidFill>
                  <a:srgbClr val="FF0000"/>
                </a:solidFill>
              </a:rPr>
              <a:t>非常方便地创建</a:t>
            </a:r>
            <a:r>
              <a:rPr lang="zh-CN" altLang="en-US" dirty="0">
                <a:solidFill>
                  <a:schemeClr val="tx1"/>
                </a:solidFill>
              </a:rPr>
              <a:t>一个</a:t>
            </a:r>
            <a:r>
              <a:rPr lang="zh-CN" altLang="en-US" dirty="0">
                <a:solidFill>
                  <a:srgbClr val="FF0000"/>
                </a:solidFill>
              </a:rPr>
              <a:t>静态资源服务器</a:t>
            </a:r>
            <a:r>
              <a:rPr lang="zh-CN" altLang="en-US" dirty="0">
                <a:solidFill>
                  <a:schemeClr val="tx1"/>
                </a:solidFill>
              </a:rPr>
              <a:t>，例如，通过如下代码就可以将 </a:t>
            </a:r>
            <a:r>
              <a:rPr lang="en-US" altLang="zh-CN" dirty="0">
                <a:solidFill>
                  <a:schemeClr val="tx1"/>
                </a:solidFill>
              </a:rPr>
              <a:t>public </a:t>
            </a:r>
            <a:r>
              <a:rPr lang="zh-CN" altLang="en-US" dirty="0">
                <a:solidFill>
                  <a:schemeClr val="tx1"/>
                </a:solidFill>
              </a:rPr>
              <a:t>目录下的图片、</a:t>
            </a:r>
            <a:r>
              <a:rPr lang="en-US" altLang="zh-CN" dirty="0">
                <a:solidFill>
                  <a:schemeClr val="tx1"/>
                </a:solidFill>
              </a:rPr>
              <a:t>CSS </a:t>
            </a:r>
            <a:r>
              <a:rPr lang="zh-CN" altLang="en-US" dirty="0">
                <a:solidFill>
                  <a:schemeClr val="tx1"/>
                </a:solidFill>
              </a:rPr>
              <a:t>文件、</a:t>
            </a:r>
            <a:r>
              <a:rPr lang="en-US" altLang="zh-CN" dirty="0">
                <a:solidFill>
                  <a:schemeClr val="tx1"/>
                </a:solidFill>
              </a:rPr>
              <a:t>JavaScript </a:t>
            </a:r>
            <a:r>
              <a:rPr lang="zh-CN" altLang="en-US" dirty="0">
                <a:solidFill>
                  <a:schemeClr val="tx1"/>
                </a:solidFill>
              </a:rPr>
              <a:t>文件对外开放访问了：</a:t>
            </a:r>
            <a:endParaRPr lang="en-US" altLang="zh-CN" dirty="0">
              <a:solidFill>
                <a:schemeClr val="tx1"/>
              </a:solidFill>
            </a:endParaRPr>
          </a:p>
        </p:txBody>
      </p:sp>
      <p:pic>
        <p:nvPicPr>
          <p:cNvPr id="4" name="图片 3">
            <a:extLst>
              <a:ext uri="{FF2B5EF4-FFF2-40B4-BE49-F238E27FC236}">
                <a16:creationId xmlns:a16="http://schemas.microsoft.com/office/drawing/2014/main" id="{90C8A615-9456-4F85-8C02-A202D1650845}"/>
              </a:ext>
            </a:extLst>
          </p:cNvPr>
          <p:cNvPicPr>
            <a:picLocks noChangeAspect="1"/>
          </p:cNvPicPr>
          <p:nvPr/>
        </p:nvPicPr>
        <p:blipFill>
          <a:blip r:embed="rId2"/>
          <a:stretch>
            <a:fillRect/>
          </a:stretch>
        </p:blipFill>
        <p:spPr>
          <a:xfrm>
            <a:off x="956703" y="2789688"/>
            <a:ext cx="5544000" cy="847906"/>
          </a:xfrm>
          <a:prstGeom prst="rect">
            <a:avLst/>
          </a:prstGeom>
        </p:spPr>
      </p:pic>
      <p:sp>
        <p:nvSpPr>
          <p:cNvPr id="7" name="内容占位符 5">
            <a:extLst>
              <a:ext uri="{FF2B5EF4-FFF2-40B4-BE49-F238E27FC236}">
                <a16:creationId xmlns:a16="http://schemas.microsoft.com/office/drawing/2014/main" id="{7EEBE8A7-3ECF-4F4C-8501-F576DD05A30A}"/>
              </a:ext>
            </a:extLst>
          </p:cNvPr>
          <p:cNvSpPr txBox="1">
            <a:spLocks/>
          </p:cNvSpPr>
          <p:nvPr/>
        </p:nvSpPr>
        <p:spPr>
          <a:xfrm>
            <a:off x="848378" y="3637594"/>
            <a:ext cx="3291622" cy="1384881"/>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现在，你就可以访问 </a:t>
            </a:r>
            <a:r>
              <a:rPr lang="en-US" altLang="zh-CN" dirty="0">
                <a:solidFill>
                  <a:schemeClr val="tx1"/>
                </a:solidFill>
              </a:rPr>
              <a:t>public </a:t>
            </a:r>
            <a:r>
              <a:rPr lang="zh-CN" altLang="en-US" dirty="0">
                <a:solidFill>
                  <a:schemeClr val="tx1"/>
                </a:solidFill>
              </a:rPr>
              <a:t>目录中的所有文件了：</a:t>
            </a:r>
            <a:endParaRPr lang="en-US" altLang="zh-CN" dirty="0">
              <a:solidFill>
                <a:schemeClr val="tx1"/>
              </a:solidFill>
            </a:endParaRPr>
          </a:p>
          <a:p>
            <a:r>
              <a:rPr lang="en-US" altLang="zh-CN" dirty="0">
                <a:solidFill>
                  <a:schemeClr val="tx1"/>
                </a:solidFill>
              </a:rPr>
              <a:t>http://localhost:3000</a:t>
            </a:r>
            <a:r>
              <a:rPr lang="en-US" altLang="zh-CN" dirty="0">
                <a:solidFill>
                  <a:srgbClr val="047FFD"/>
                </a:solidFill>
              </a:rPr>
              <a:t>/images/bg.jpg</a:t>
            </a:r>
          </a:p>
          <a:p>
            <a:r>
              <a:rPr lang="en-US" altLang="zh-CN" dirty="0">
                <a:solidFill>
                  <a:schemeClr val="tx1"/>
                </a:solidFill>
              </a:rPr>
              <a:t>http://localhost:3000</a:t>
            </a:r>
            <a:r>
              <a:rPr lang="en-US" altLang="zh-CN" dirty="0">
                <a:solidFill>
                  <a:srgbClr val="047FFD"/>
                </a:solidFill>
              </a:rPr>
              <a:t>/css/style.css</a:t>
            </a:r>
          </a:p>
          <a:p>
            <a:r>
              <a:rPr lang="en-US" altLang="zh-CN" dirty="0">
                <a:solidFill>
                  <a:schemeClr val="tx1"/>
                </a:solidFill>
              </a:rPr>
              <a:t>http://localhost:3000</a:t>
            </a:r>
            <a:r>
              <a:rPr lang="en-US" altLang="zh-CN" dirty="0">
                <a:solidFill>
                  <a:srgbClr val="047FFD"/>
                </a:solidFill>
              </a:rPr>
              <a:t>/js/login.js</a:t>
            </a:r>
          </a:p>
        </p:txBody>
      </p:sp>
      <p:sp>
        <p:nvSpPr>
          <p:cNvPr id="8" name="文本框 7">
            <a:extLst>
              <a:ext uri="{FF2B5EF4-FFF2-40B4-BE49-F238E27FC236}">
                <a16:creationId xmlns:a16="http://schemas.microsoft.com/office/drawing/2014/main" id="{0C3A3DB3-B180-42DD-8064-70810C442E21}"/>
              </a:ext>
            </a:extLst>
          </p:cNvPr>
          <p:cNvSpPr txBox="1"/>
          <p:nvPr/>
        </p:nvSpPr>
        <p:spPr>
          <a:xfrm>
            <a:off x="3628800" y="4435656"/>
            <a:ext cx="4825325" cy="548548"/>
          </a:xfrm>
          <a:prstGeom prst="rect">
            <a:avLst/>
          </a:prstGeom>
          <a:noFill/>
        </p:spPr>
        <p:txBody>
          <a:bodyPr wrap="square" rtlCol="0">
            <a:spAutoFit/>
          </a:bodyPr>
          <a:lstStyle/>
          <a:p>
            <a:pPr>
              <a:lnSpc>
                <a:spcPct val="150000"/>
              </a:lnSpc>
            </a:pPr>
            <a:r>
              <a:rPr lang="zh-CN" altLang="en-US" sz="1050" b="1" dirty="0">
                <a:solidFill>
                  <a:srgbClr val="FF0000"/>
                </a:solidFill>
                <a:latin typeface="微软雅黑" panose="020B0503020204020204" pitchFamily="34" charset="-122"/>
                <a:ea typeface="微软雅黑" panose="020B0503020204020204" pitchFamily="34" charset="-122"/>
              </a:rPr>
              <a:t>注意：</a:t>
            </a:r>
            <a:r>
              <a:rPr lang="en-US" altLang="zh-CN" sz="1050" dirty="0">
                <a:latin typeface="微软雅黑" panose="020B0503020204020204" pitchFamily="34" charset="-122"/>
                <a:ea typeface="微软雅黑" panose="020B0503020204020204" pitchFamily="34" charset="-122"/>
              </a:rPr>
              <a:t>Express </a:t>
            </a:r>
            <a:r>
              <a:rPr lang="zh-CN" altLang="en-US" sz="1050" dirty="0">
                <a:latin typeface="微软雅黑" panose="020B0503020204020204" pitchFamily="34" charset="-122"/>
                <a:ea typeface="微软雅黑" panose="020B0503020204020204" pitchFamily="34" charset="-122"/>
              </a:rPr>
              <a:t>在</a:t>
            </a:r>
            <a:r>
              <a:rPr lang="zh-CN" altLang="en-US" sz="1050" dirty="0">
                <a:solidFill>
                  <a:srgbClr val="FF0000"/>
                </a:solidFill>
                <a:latin typeface="微软雅黑" panose="020B0503020204020204" pitchFamily="34" charset="-122"/>
                <a:ea typeface="微软雅黑" panose="020B0503020204020204" pitchFamily="34" charset="-122"/>
              </a:rPr>
              <a:t>指定的</a:t>
            </a:r>
            <a:r>
              <a:rPr lang="zh-CN" altLang="en-US" sz="1050" dirty="0">
                <a:latin typeface="微软雅黑" panose="020B0503020204020204" pitchFamily="34" charset="-122"/>
                <a:ea typeface="微软雅黑" panose="020B0503020204020204" pitchFamily="34" charset="-122"/>
              </a:rPr>
              <a:t>静态目录中查找文件，并对外提供资源的访问路径。</a:t>
            </a:r>
            <a:endParaRPr lang="en-US" altLang="zh-CN" sz="1050" dirty="0">
              <a:latin typeface="微软雅黑" panose="020B0503020204020204" pitchFamily="34" charset="-122"/>
              <a:ea typeface="微软雅黑" panose="020B0503020204020204" pitchFamily="34" charset="-122"/>
            </a:endParaRPr>
          </a:p>
          <a:p>
            <a:pPr>
              <a:lnSpc>
                <a:spcPct val="150000"/>
              </a:lnSpc>
            </a:pPr>
            <a:r>
              <a:rPr lang="zh-CN" altLang="en-US" sz="1050" dirty="0">
                <a:latin typeface="微软雅黑" panose="020B0503020204020204" pitchFamily="34" charset="-122"/>
                <a:ea typeface="微软雅黑" panose="020B0503020204020204" pitchFamily="34" charset="-122"/>
              </a:rPr>
              <a:t>因此，</a:t>
            </a:r>
            <a:r>
              <a:rPr lang="zh-CN" altLang="en-US" sz="1050" dirty="0">
                <a:solidFill>
                  <a:srgbClr val="FF0000"/>
                </a:solidFill>
                <a:latin typeface="微软雅黑" panose="020B0503020204020204" pitchFamily="34" charset="-122"/>
                <a:ea typeface="微软雅黑" panose="020B0503020204020204" pitchFamily="34" charset="-122"/>
              </a:rPr>
              <a:t>存放静态文件的目录名不会出现在 </a:t>
            </a:r>
            <a:r>
              <a:rPr lang="en-US" altLang="zh-CN" sz="1050" dirty="0">
                <a:solidFill>
                  <a:srgbClr val="FF0000"/>
                </a:solidFill>
                <a:latin typeface="微软雅黑" panose="020B0503020204020204" pitchFamily="34" charset="-122"/>
                <a:ea typeface="微软雅黑" panose="020B0503020204020204" pitchFamily="34" charset="-122"/>
              </a:rPr>
              <a:t>URL </a:t>
            </a:r>
            <a:r>
              <a:rPr lang="zh-CN" altLang="en-US" sz="1050" dirty="0">
                <a:solidFill>
                  <a:srgbClr val="FF0000"/>
                </a:solidFill>
                <a:latin typeface="微软雅黑" panose="020B0503020204020204" pitchFamily="34" charset="-122"/>
                <a:ea typeface="微软雅黑" panose="020B0503020204020204" pitchFamily="34" charset="-122"/>
              </a:rPr>
              <a:t>中</a:t>
            </a:r>
            <a:r>
              <a:rPr lang="zh-CN" altLang="en-US" sz="105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124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托管静态资源</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托管多个静态资源目录</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4000"/>
            <a:ext cx="7038324" cy="353070"/>
          </a:xfrm>
        </p:spPr>
        <p:txBody>
          <a:bodyPr>
            <a:noAutofit/>
          </a:bodyPr>
          <a:lstStyle/>
          <a:p>
            <a:r>
              <a:rPr lang="zh-CN" altLang="en-US" dirty="0">
                <a:solidFill>
                  <a:schemeClr val="tx1"/>
                </a:solidFill>
              </a:rPr>
              <a:t>如果要托管多个静态资源目录，请多次调用 </a:t>
            </a:r>
            <a:r>
              <a:rPr lang="en-US" altLang="zh-CN" dirty="0" err="1">
                <a:solidFill>
                  <a:schemeClr val="tx1"/>
                </a:solidFill>
              </a:rPr>
              <a:t>express.static</a:t>
            </a:r>
            <a:r>
              <a:rPr lang="en-US" altLang="zh-CN" dirty="0">
                <a:solidFill>
                  <a:schemeClr val="tx1"/>
                </a:solidFill>
              </a:rPr>
              <a:t>() </a:t>
            </a:r>
            <a:r>
              <a:rPr lang="zh-CN" altLang="en-US" dirty="0">
                <a:solidFill>
                  <a:schemeClr val="tx1"/>
                </a:solidFill>
              </a:rPr>
              <a:t>函数：</a:t>
            </a:r>
            <a:endParaRPr lang="en-US" altLang="zh-CN" dirty="0">
              <a:solidFill>
                <a:schemeClr val="tx1"/>
              </a:solidFill>
            </a:endParaRPr>
          </a:p>
        </p:txBody>
      </p:sp>
      <p:pic>
        <p:nvPicPr>
          <p:cNvPr id="2" name="图片 1">
            <a:extLst>
              <a:ext uri="{FF2B5EF4-FFF2-40B4-BE49-F238E27FC236}">
                <a16:creationId xmlns:a16="http://schemas.microsoft.com/office/drawing/2014/main" id="{EA2259CE-C566-4745-AC5F-29096822725B}"/>
              </a:ext>
            </a:extLst>
          </p:cNvPr>
          <p:cNvPicPr>
            <a:picLocks noChangeAspect="1"/>
          </p:cNvPicPr>
          <p:nvPr/>
        </p:nvPicPr>
        <p:blipFill>
          <a:blip r:embed="rId2"/>
          <a:stretch>
            <a:fillRect/>
          </a:stretch>
        </p:blipFill>
        <p:spPr>
          <a:xfrm>
            <a:off x="936531" y="2554941"/>
            <a:ext cx="5544000" cy="1095755"/>
          </a:xfrm>
          <a:prstGeom prst="rect">
            <a:avLst/>
          </a:prstGeom>
        </p:spPr>
      </p:pic>
      <p:sp>
        <p:nvSpPr>
          <p:cNvPr id="9" name="内容占位符 5">
            <a:extLst>
              <a:ext uri="{FF2B5EF4-FFF2-40B4-BE49-F238E27FC236}">
                <a16:creationId xmlns:a16="http://schemas.microsoft.com/office/drawing/2014/main" id="{5811EC46-0ECF-408B-82E7-344B553393B5}"/>
              </a:ext>
            </a:extLst>
          </p:cNvPr>
          <p:cNvSpPr txBox="1">
            <a:spLocks/>
          </p:cNvSpPr>
          <p:nvPr/>
        </p:nvSpPr>
        <p:spPr>
          <a:xfrm>
            <a:off x="848378" y="3728567"/>
            <a:ext cx="7038324" cy="353070"/>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访问静态资源文件时，</a:t>
            </a:r>
            <a:r>
              <a:rPr lang="en-US" altLang="zh-CN" dirty="0" err="1">
                <a:solidFill>
                  <a:schemeClr val="tx1"/>
                </a:solidFill>
              </a:rPr>
              <a:t>express.static</a:t>
            </a:r>
            <a:r>
              <a:rPr lang="en-US" altLang="zh-CN" dirty="0">
                <a:solidFill>
                  <a:schemeClr val="tx1"/>
                </a:solidFill>
              </a:rPr>
              <a:t>() </a:t>
            </a:r>
            <a:r>
              <a:rPr lang="zh-CN" altLang="en-US" dirty="0">
                <a:solidFill>
                  <a:schemeClr val="tx1"/>
                </a:solidFill>
              </a:rPr>
              <a:t>函数会根据目录的添加顺序查找所需的文件。</a:t>
            </a:r>
            <a:endParaRPr lang="en-US" altLang="zh-CN" dirty="0">
              <a:solidFill>
                <a:schemeClr val="tx1"/>
              </a:solidFill>
            </a:endParaRPr>
          </a:p>
        </p:txBody>
      </p:sp>
    </p:spTree>
    <p:extLst>
      <p:ext uri="{BB962C8B-B14F-4D97-AF65-F5344CB8AC3E}">
        <p14:creationId xmlns:p14="http://schemas.microsoft.com/office/powerpoint/2010/main" val="22841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托管静态资源</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挂载</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路径前缀</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4000"/>
            <a:ext cx="7038324" cy="353070"/>
          </a:xfrm>
        </p:spPr>
        <p:txBody>
          <a:bodyPr>
            <a:noAutofit/>
          </a:bodyPr>
          <a:lstStyle/>
          <a:p>
            <a:r>
              <a:rPr lang="zh-CN" altLang="en-US" dirty="0">
                <a:solidFill>
                  <a:schemeClr val="tx1"/>
                </a:solidFill>
              </a:rPr>
              <a:t>如果希望在托管的</a:t>
            </a:r>
            <a:r>
              <a:rPr lang="zh-CN" altLang="en-US" dirty="0">
                <a:solidFill>
                  <a:srgbClr val="FF0000"/>
                </a:solidFill>
              </a:rPr>
              <a:t>静态资源访问路径</a:t>
            </a:r>
            <a:r>
              <a:rPr lang="zh-CN" altLang="en-US" dirty="0">
                <a:solidFill>
                  <a:schemeClr val="tx1"/>
                </a:solidFill>
              </a:rPr>
              <a:t>之前，</a:t>
            </a:r>
            <a:r>
              <a:rPr lang="zh-CN" altLang="en-US" dirty="0">
                <a:solidFill>
                  <a:srgbClr val="FF0000"/>
                </a:solidFill>
              </a:rPr>
              <a:t>挂载路径前缀</a:t>
            </a:r>
            <a:r>
              <a:rPr lang="zh-CN" altLang="en-US" dirty="0">
                <a:solidFill>
                  <a:schemeClr val="tx1"/>
                </a:solidFill>
              </a:rPr>
              <a:t>，则可以使用如下的方式：</a:t>
            </a:r>
            <a:endParaRPr lang="en-US" altLang="zh-CN" dirty="0">
              <a:solidFill>
                <a:schemeClr val="tx1"/>
              </a:solidFill>
            </a:endParaRPr>
          </a:p>
        </p:txBody>
      </p:sp>
      <p:sp>
        <p:nvSpPr>
          <p:cNvPr id="13" name="内容占位符 5">
            <a:extLst>
              <a:ext uri="{FF2B5EF4-FFF2-40B4-BE49-F238E27FC236}">
                <a16:creationId xmlns:a16="http://schemas.microsoft.com/office/drawing/2014/main" id="{C768D8BA-C5B9-48E5-985B-7C1EB5D00CE6}"/>
              </a:ext>
            </a:extLst>
          </p:cNvPr>
          <p:cNvSpPr txBox="1">
            <a:spLocks/>
          </p:cNvSpPr>
          <p:nvPr/>
        </p:nvSpPr>
        <p:spPr>
          <a:xfrm>
            <a:off x="848376" y="3467282"/>
            <a:ext cx="7038324" cy="1555094"/>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现在，你就可以通过带有 </a:t>
            </a:r>
            <a:r>
              <a:rPr lang="en-US" altLang="zh-CN" dirty="0">
                <a:solidFill>
                  <a:srgbClr val="047FFD"/>
                </a:solidFill>
              </a:rPr>
              <a:t>/public </a:t>
            </a:r>
            <a:r>
              <a:rPr lang="zh-CN" altLang="en-US" dirty="0">
                <a:solidFill>
                  <a:schemeClr val="tx1"/>
                </a:solidFill>
              </a:rPr>
              <a:t>前缀地址来访问 </a:t>
            </a:r>
            <a:r>
              <a:rPr lang="en-US" altLang="zh-CN" dirty="0">
                <a:solidFill>
                  <a:schemeClr val="tx1"/>
                </a:solidFill>
              </a:rPr>
              <a:t>public </a:t>
            </a:r>
            <a:r>
              <a:rPr lang="zh-CN" altLang="en-US" dirty="0">
                <a:solidFill>
                  <a:schemeClr val="tx1"/>
                </a:solidFill>
              </a:rPr>
              <a:t>目录中的文件了：</a:t>
            </a:r>
            <a:endParaRPr lang="en-US" altLang="zh-CN" dirty="0">
              <a:solidFill>
                <a:schemeClr val="tx1"/>
              </a:solidFill>
            </a:endParaRPr>
          </a:p>
          <a:p>
            <a:r>
              <a:rPr lang="en-US" altLang="zh-CN" dirty="0">
                <a:solidFill>
                  <a:schemeClr val="tx1"/>
                </a:solidFill>
              </a:rPr>
              <a:t>http://localhost:3000</a:t>
            </a:r>
            <a:r>
              <a:rPr lang="en-US" altLang="zh-CN" dirty="0">
                <a:solidFill>
                  <a:srgbClr val="047FFD"/>
                </a:solidFill>
              </a:rPr>
              <a:t>/public</a:t>
            </a:r>
            <a:r>
              <a:rPr lang="en-US" altLang="zh-CN" dirty="0">
                <a:solidFill>
                  <a:schemeClr val="tx1"/>
                </a:solidFill>
              </a:rPr>
              <a:t>/images/kitten.jpg</a:t>
            </a:r>
          </a:p>
          <a:p>
            <a:r>
              <a:rPr lang="en-US" altLang="zh-CN" dirty="0">
                <a:solidFill>
                  <a:schemeClr val="tx1"/>
                </a:solidFill>
              </a:rPr>
              <a:t>http://localhost:3000</a:t>
            </a:r>
            <a:r>
              <a:rPr lang="en-US" altLang="zh-CN" dirty="0">
                <a:solidFill>
                  <a:srgbClr val="047FFD"/>
                </a:solidFill>
              </a:rPr>
              <a:t>/public</a:t>
            </a:r>
            <a:r>
              <a:rPr lang="en-US" altLang="zh-CN" dirty="0">
                <a:solidFill>
                  <a:schemeClr val="tx1"/>
                </a:solidFill>
              </a:rPr>
              <a:t>/css/style.css</a:t>
            </a:r>
          </a:p>
          <a:p>
            <a:r>
              <a:rPr lang="en-US" altLang="zh-CN" dirty="0">
                <a:solidFill>
                  <a:schemeClr val="tx1"/>
                </a:solidFill>
              </a:rPr>
              <a:t>http://localhost:3000</a:t>
            </a:r>
            <a:r>
              <a:rPr lang="en-US" altLang="zh-CN" dirty="0">
                <a:solidFill>
                  <a:srgbClr val="047FFD"/>
                </a:solidFill>
              </a:rPr>
              <a:t>/public</a:t>
            </a:r>
            <a:r>
              <a:rPr lang="en-US" altLang="zh-CN" dirty="0">
                <a:solidFill>
                  <a:schemeClr val="tx1"/>
                </a:solidFill>
              </a:rPr>
              <a:t>/js/app.js</a:t>
            </a:r>
          </a:p>
        </p:txBody>
      </p:sp>
      <p:pic>
        <p:nvPicPr>
          <p:cNvPr id="5" name="图片 4">
            <a:extLst>
              <a:ext uri="{FF2B5EF4-FFF2-40B4-BE49-F238E27FC236}">
                <a16:creationId xmlns:a16="http://schemas.microsoft.com/office/drawing/2014/main" id="{F58CC341-EBB1-41E6-9109-8966619039C7}"/>
              </a:ext>
            </a:extLst>
          </p:cNvPr>
          <p:cNvPicPr>
            <a:picLocks noChangeAspect="1"/>
          </p:cNvPicPr>
          <p:nvPr/>
        </p:nvPicPr>
        <p:blipFill>
          <a:blip r:embed="rId2"/>
          <a:stretch>
            <a:fillRect/>
          </a:stretch>
        </p:blipFill>
        <p:spPr>
          <a:xfrm>
            <a:off x="937434" y="2529885"/>
            <a:ext cx="5544000" cy="847906"/>
          </a:xfrm>
          <a:prstGeom prst="rect">
            <a:avLst/>
          </a:prstGeom>
        </p:spPr>
      </p:pic>
    </p:spTree>
    <p:extLst>
      <p:ext uri="{BB962C8B-B14F-4D97-AF65-F5344CB8AC3E}">
        <p14:creationId xmlns:p14="http://schemas.microsoft.com/office/powerpoint/2010/main" val="161819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1.4 </a:t>
            </a:r>
            <a:r>
              <a:rPr lang="en-US" altLang="zh-CN"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dirty="0">
              <a:solidFill>
                <a:srgbClr val="595959"/>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为什么要使用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038324" cy="2757093"/>
          </a:xfrm>
        </p:spPr>
        <p:txBody>
          <a:bodyPr>
            <a:noAutofit/>
          </a:bodyPr>
          <a:lstStyle/>
          <a:p>
            <a:r>
              <a:rPr lang="zh-CN" altLang="en-US" dirty="0">
                <a:solidFill>
                  <a:schemeClr val="tx1"/>
                </a:solidFill>
              </a:rPr>
              <a:t>在编写调试 </a:t>
            </a:r>
            <a:r>
              <a:rPr lang="en-US" altLang="zh-CN" dirty="0">
                <a:solidFill>
                  <a:schemeClr val="tx1"/>
                </a:solidFill>
              </a:rPr>
              <a:t>Node.js </a:t>
            </a:r>
            <a:r>
              <a:rPr lang="zh-CN" altLang="en-US" dirty="0">
                <a:solidFill>
                  <a:schemeClr val="tx1"/>
                </a:solidFill>
              </a:rPr>
              <a:t>项目的时候，如果修改了项目的代码，则需要频繁的手动 </a:t>
            </a:r>
            <a:r>
              <a:rPr lang="en-US" altLang="zh-CN" dirty="0">
                <a:solidFill>
                  <a:schemeClr val="tx1"/>
                </a:solidFill>
              </a:rPr>
              <a:t>close </a:t>
            </a:r>
            <a:r>
              <a:rPr lang="zh-CN" altLang="en-US" dirty="0">
                <a:solidFill>
                  <a:schemeClr val="tx1"/>
                </a:solidFill>
              </a:rPr>
              <a:t>掉，然后再重新启动，非常繁琐。</a:t>
            </a:r>
            <a:endParaRPr lang="en-US" altLang="zh-CN" dirty="0">
              <a:solidFill>
                <a:schemeClr val="tx1"/>
              </a:solidFill>
            </a:endParaRPr>
          </a:p>
          <a:p>
            <a:r>
              <a:rPr lang="zh-CN" altLang="en-US" dirty="0">
                <a:solidFill>
                  <a:schemeClr val="tx1"/>
                </a:solidFill>
              </a:rPr>
              <a:t>现在，我们可以使用 </a:t>
            </a:r>
            <a:r>
              <a:rPr lang="en-US" altLang="zh-CN" dirty="0" err="1">
                <a:solidFill>
                  <a:schemeClr val="tx1"/>
                </a:solidFill>
              </a:rPr>
              <a:t>nodemon</a:t>
            </a:r>
            <a:r>
              <a:rPr lang="zh-CN" altLang="en-US" dirty="0">
                <a:solidFill>
                  <a:schemeClr val="tx1"/>
                </a:solidFill>
              </a:rPr>
              <a:t>（</a:t>
            </a:r>
            <a:r>
              <a:rPr lang="en-US" altLang="zh-CN" dirty="0">
                <a:hlinkClick r:id="rId2"/>
              </a:rPr>
              <a:t>https://www.npmjs.com/package/nodemon</a:t>
            </a:r>
            <a:r>
              <a:rPr lang="zh-CN" altLang="en-US" dirty="0">
                <a:solidFill>
                  <a:schemeClr val="tx1"/>
                </a:solidFill>
              </a:rPr>
              <a:t>）</a:t>
            </a:r>
            <a:r>
              <a:rPr lang="en-US" altLang="zh-CN" dirty="0">
                <a:solidFill>
                  <a:schemeClr val="tx1"/>
                </a:solidFill>
              </a:rPr>
              <a:t> </a:t>
            </a:r>
            <a:r>
              <a:rPr lang="zh-CN" altLang="en-US" dirty="0">
                <a:solidFill>
                  <a:schemeClr val="tx1"/>
                </a:solidFill>
              </a:rPr>
              <a:t>这个工具，它能够</a:t>
            </a:r>
            <a:r>
              <a:rPr lang="zh-CN" altLang="en-US" dirty="0">
                <a:solidFill>
                  <a:srgbClr val="FF0000"/>
                </a:solidFill>
              </a:rPr>
              <a:t>监听项目文件的变动</a:t>
            </a:r>
            <a:r>
              <a:rPr lang="zh-CN" altLang="en-US" dirty="0">
                <a:solidFill>
                  <a:schemeClr val="tx1"/>
                </a:solidFill>
              </a:rPr>
              <a:t>，当代码被修改后，</a:t>
            </a:r>
            <a:r>
              <a:rPr lang="en-US" altLang="zh-CN" dirty="0" err="1">
                <a:solidFill>
                  <a:schemeClr val="tx1"/>
                </a:solidFill>
              </a:rPr>
              <a:t>nodemon</a:t>
            </a:r>
            <a:r>
              <a:rPr lang="en-US" altLang="zh-CN" dirty="0">
                <a:solidFill>
                  <a:schemeClr val="tx1"/>
                </a:solidFill>
              </a:rPr>
              <a:t> </a:t>
            </a:r>
            <a:r>
              <a:rPr lang="zh-CN" altLang="en-US" dirty="0">
                <a:solidFill>
                  <a:schemeClr val="tx1"/>
                </a:solidFill>
              </a:rPr>
              <a:t>会</a:t>
            </a:r>
            <a:r>
              <a:rPr lang="zh-CN" altLang="en-US" dirty="0">
                <a:solidFill>
                  <a:srgbClr val="FF0000"/>
                </a:solidFill>
              </a:rPr>
              <a:t>自动帮我们重启项目</a:t>
            </a:r>
            <a:r>
              <a:rPr lang="zh-CN" altLang="en-US" dirty="0">
                <a:solidFill>
                  <a:schemeClr val="tx1"/>
                </a:solidFill>
              </a:rPr>
              <a:t>，极大方便了开发和调试。</a:t>
            </a:r>
            <a:endParaRPr lang="en-US" altLang="zh-CN" dirty="0">
              <a:solidFill>
                <a:schemeClr val="tx1"/>
              </a:solidFill>
            </a:endParaRPr>
          </a:p>
        </p:txBody>
      </p:sp>
    </p:spTree>
    <p:extLst>
      <p:ext uri="{BB962C8B-B14F-4D97-AF65-F5344CB8AC3E}">
        <p14:creationId xmlns:p14="http://schemas.microsoft.com/office/powerpoint/2010/main" val="21594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1.4 </a:t>
            </a:r>
            <a:r>
              <a:rPr lang="en-US" altLang="zh-CN"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dirty="0">
              <a:solidFill>
                <a:srgbClr val="595959"/>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安装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038324" cy="447751"/>
          </a:xfrm>
        </p:spPr>
        <p:txBody>
          <a:bodyPr>
            <a:noAutofit/>
          </a:bodyPr>
          <a:lstStyle/>
          <a:p>
            <a:r>
              <a:rPr lang="zh-CN" altLang="en-US" dirty="0">
                <a:solidFill>
                  <a:schemeClr val="tx1"/>
                </a:solidFill>
              </a:rPr>
              <a:t>在终端中，运行如下命令，即可将 </a:t>
            </a:r>
            <a:r>
              <a:rPr lang="en-US" altLang="zh-CN" dirty="0" err="1">
                <a:solidFill>
                  <a:schemeClr val="tx1"/>
                </a:solidFill>
              </a:rPr>
              <a:t>nodemon</a:t>
            </a:r>
            <a:r>
              <a:rPr lang="en-US" altLang="zh-CN" dirty="0">
                <a:solidFill>
                  <a:schemeClr val="tx1"/>
                </a:solidFill>
              </a:rPr>
              <a:t> </a:t>
            </a:r>
            <a:r>
              <a:rPr lang="zh-CN" altLang="en-US" dirty="0">
                <a:solidFill>
                  <a:schemeClr val="tx1"/>
                </a:solidFill>
              </a:rPr>
              <a:t>安装为全局可用的工具：</a:t>
            </a:r>
            <a:endParaRPr lang="en-US" altLang="zh-CN" dirty="0">
              <a:solidFill>
                <a:schemeClr val="tx1"/>
              </a:solidFill>
            </a:endParaRPr>
          </a:p>
        </p:txBody>
      </p:sp>
      <p:pic>
        <p:nvPicPr>
          <p:cNvPr id="2" name="图片 1">
            <a:extLst>
              <a:ext uri="{FF2B5EF4-FFF2-40B4-BE49-F238E27FC236}">
                <a16:creationId xmlns:a16="http://schemas.microsoft.com/office/drawing/2014/main" id="{5C0842D7-5DB9-4B9A-AD83-0ECCB80DE648}"/>
              </a:ext>
            </a:extLst>
          </p:cNvPr>
          <p:cNvPicPr>
            <a:picLocks noChangeAspect="1"/>
          </p:cNvPicPr>
          <p:nvPr/>
        </p:nvPicPr>
        <p:blipFill>
          <a:blip r:embed="rId2"/>
          <a:stretch>
            <a:fillRect/>
          </a:stretch>
        </p:blipFill>
        <p:spPr>
          <a:xfrm>
            <a:off x="959731" y="2514289"/>
            <a:ext cx="5544000" cy="847906"/>
          </a:xfrm>
          <a:prstGeom prst="rect">
            <a:avLst/>
          </a:prstGeom>
        </p:spPr>
      </p:pic>
    </p:spTree>
    <p:extLst>
      <p:ext uri="{BB962C8B-B14F-4D97-AF65-F5344CB8AC3E}">
        <p14:creationId xmlns:p14="http://schemas.microsoft.com/office/powerpoint/2010/main" val="41794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Express</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1.4 </a:t>
            </a:r>
            <a:r>
              <a:rPr lang="en-US" altLang="zh-CN"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dirty="0">
              <a:solidFill>
                <a:srgbClr val="595959"/>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使用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nodemon</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038324" cy="1211629"/>
          </a:xfrm>
        </p:spPr>
        <p:txBody>
          <a:bodyPr>
            <a:noAutofit/>
          </a:bodyPr>
          <a:lstStyle/>
          <a:p>
            <a:r>
              <a:rPr lang="zh-CN" altLang="en-US" dirty="0">
                <a:solidFill>
                  <a:schemeClr val="tx1"/>
                </a:solidFill>
              </a:rPr>
              <a:t>当基于 </a:t>
            </a:r>
            <a:r>
              <a:rPr lang="en-US" altLang="zh-CN" dirty="0">
                <a:solidFill>
                  <a:schemeClr val="tx1"/>
                </a:solidFill>
              </a:rPr>
              <a:t>Node.js </a:t>
            </a:r>
            <a:r>
              <a:rPr lang="zh-CN" altLang="en-US" dirty="0">
                <a:solidFill>
                  <a:schemeClr val="tx1"/>
                </a:solidFill>
              </a:rPr>
              <a:t>编写了一个网站应用的时候，传统的方式，是运行 </a:t>
            </a:r>
            <a:r>
              <a:rPr lang="en-US" altLang="zh-CN" dirty="0">
                <a:solidFill>
                  <a:srgbClr val="FF0000"/>
                </a:solidFill>
              </a:rPr>
              <a:t>node </a:t>
            </a:r>
            <a:r>
              <a:rPr lang="en-US" altLang="zh-CN" dirty="0">
                <a:solidFill>
                  <a:srgbClr val="047FFD"/>
                </a:solidFill>
              </a:rPr>
              <a:t>app.js </a:t>
            </a:r>
            <a:r>
              <a:rPr lang="zh-CN" altLang="en-US" dirty="0">
                <a:solidFill>
                  <a:schemeClr val="tx1"/>
                </a:solidFill>
              </a:rPr>
              <a:t>命令，来启动项目。这样做的坏处是：代码被修改之后，需要手动重启项目。</a:t>
            </a:r>
            <a:endParaRPr lang="en-US" altLang="zh-CN" dirty="0">
              <a:solidFill>
                <a:schemeClr val="tx1"/>
              </a:solidFill>
            </a:endParaRPr>
          </a:p>
          <a:p>
            <a:r>
              <a:rPr lang="zh-CN" altLang="en-US" dirty="0">
                <a:solidFill>
                  <a:schemeClr val="tx1"/>
                </a:solidFill>
              </a:rPr>
              <a:t>现在，我们可以将 </a:t>
            </a:r>
            <a:r>
              <a:rPr lang="en-US" altLang="zh-CN" dirty="0">
                <a:solidFill>
                  <a:schemeClr val="tx1"/>
                </a:solidFill>
              </a:rPr>
              <a:t>node </a:t>
            </a:r>
            <a:r>
              <a:rPr lang="zh-CN" altLang="en-US" dirty="0">
                <a:solidFill>
                  <a:schemeClr val="tx1"/>
                </a:solidFill>
              </a:rPr>
              <a:t>命令替换为 </a:t>
            </a:r>
            <a:r>
              <a:rPr lang="en-US" altLang="zh-CN" dirty="0" err="1">
                <a:solidFill>
                  <a:schemeClr val="tx1"/>
                </a:solidFill>
              </a:rPr>
              <a:t>nodemon</a:t>
            </a:r>
            <a:r>
              <a:rPr lang="en-US" altLang="zh-CN" dirty="0">
                <a:solidFill>
                  <a:schemeClr val="tx1"/>
                </a:solidFill>
              </a:rPr>
              <a:t> </a:t>
            </a:r>
            <a:r>
              <a:rPr lang="zh-CN" altLang="en-US" dirty="0">
                <a:solidFill>
                  <a:schemeClr val="tx1"/>
                </a:solidFill>
              </a:rPr>
              <a:t>命令，使用 </a:t>
            </a:r>
            <a:r>
              <a:rPr lang="en-US" altLang="zh-CN" dirty="0" err="1">
                <a:solidFill>
                  <a:srgbClr val="FF0000"/>
                </a:solidFill>
              </a:rPr>
              <a:t>nodemon</a:t>
            </a:r>
            <a:r>
              <a:rPr lang="en-US" altLang="zh-CN" dirty="0">
                <a:solidFill>
                  <a:srgbClr val="FF0000"/>
                </a:solidFill>
              </a:rPr>
              <a:t> </a:t>
            </a:r>
            <a:r>
              <a:rPr lang="en-US" altLang="zh-CN" dirty="0">
                <a:solidFill>
                  <a:srgbClr val="047FFD"/>
                </a:solidFill>
              </a:rPr>
              <a:t>app.js </a:t>
            </a:r>
            <a:r>
              <a:rPr lang="zh-CN" altLang="en-US" dirty="0">
                <a:solidFill>
                  <a:schemeClr val="tx1"/>
                </a:solidFill>
              </a:rPr>
              <a:t>来启动项目。这样做的好处是：代码被修改之后，会被 </a:t>
            </a:r>
            <a:r>
              <a:rPr lang="en-US" altLang="zh-CN" dirty="0" err="1">
                <a:solidFill>
                  <a:schemeClr val="tx1"/>
                </a:solidFill>
              </a:rPr>
              <a:t>nodemon</a:t>
            </a:r>
            <a:r>
              <a:rPr lang="en-US" altLang="zh-CN" dirty="0">
                <a:solidFill>
                  <a:schemeClr val="tx1"/>
                </a:solidFill>
              </a:rPr>
              <a:t> </a:t>
            </a:r>
            <a:r>
              <a:rPr lang="zh-CN" altLang="en-US" dirty="0">
                <a:solidFill>
                  <a:schemeClr val="tx1"/>
                </a:solidFill>
              </a:rPr>
              <a:t>监听到，从而实现自动重启项目的效果。</a:t>
            </a:r>
            <a:endParaRPr lang="en-US" altLang="zh-CN" dirty="0">
              <a:solidFill>
                <a:schemeClr val="tx1"/>
              </a:solidFill>
            </a:endParaRPr>
          </a:p>
        </p:txBody>
      </p:sp>
      <p:pic>
        <p:nvPicPr>
          <p:cNvPr id="3" name="图片 2">
            <a:extLst>
              <a:ext uri="{FF2B5EF4-FFF2-40B4-BE49-F238E27FC236}">
                <a16:creationId xmlns:a16="http://schemas.microsoft.com/office/drawing/2014/main" id="{FBABD64F-EB6A-4BB6-9C63-17E95F66C09B}"/>
              </a:ext>
            </a:extLst>
          </p:cNvPr>
          <p:cNvPicPr>
            <a:picLocks noChangeAspect="1"/>
          </p:cNvPicPr>
          <p:nvPr/>
        </p:nvPicPr>
        <p:blipFill>
          <a:blip r:embed="rId2"/>
          <a:stretch>
            <a:fillRect/>
          </a:stretch>
        </p:blipFill>
        <p:spPr>
          <a:xfrm>
            <a:off x="933973" y="3335628"/>
            <a:ext cx="5544000" cy="1330560"/>
          </a:xfrm>
          <a:prstGeom prst="rect">
            <a:avLst/>
          </a:prstGeom>
        </p:spPr>
      </p:pic>
    </p:spTree>
    <p:extLst>
      <p:ext uri="{BB962C8B-B14F-4D97-AF65-F5344CB8AC3E}">
        <p14:creationId xmlns:p14="http://schemas.microsoft.com/office/powerpoint/2010/main" val="18831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Express</a:t>
            </a:r>
          </a:p>
          <a:p>
            <a:r>
              <a:rPr lang="en-US" altLang="zh-CN" dirty="0">
                <a:solidFill>
                  <a:srgbClr val="FF0000"/>
                </a:solidFill>
              </a:rPr>
              <a:t>Express </a:t>
            </a:r>
            <a:r>
              <a:rPr lang="zh-CN" altLang="en-US" dirty="0">
                <a:solidFill>
                  <a:srgbClr val="FF0000"/>
                </a:solidFill>
              </a:rPr>
              <a:t>路由</a:t>
            </a:r>
            <a:endParaRPr lang="en-US" altLang="zh-CN" dirty="0">
              <a:solidFill>
                <a:srgbClr val="FF0000"/>
              </a:solidFill>
            </a:endParaRPr>
          </a:p>
          <a:p>
            <a:r>
              <a:rPr lang="en-US" altLang="zh-CN" dirty="0">
                <a:solidFill>
                  <a:schemeClr val="tx1"/>
                </a:solidFill>
              </a:rPr>
              <a:t>Express </a:t>
            </a:r>
            <a:r>
              <a:rPr lang="zh-CN" altLang="en-US" dirty="0">
                <a:solidFill>
                  <a:schemeClr val="tx1"/>
                </a:solidFill>
              </a:rPr>
              <a:t>中间件</a:t>
            </a:r>
            <a:endParaRPr lang="en-US" altLang="zh-CN" dirty="0">
              <a:solidFill>
                <a:schemeClr val="tx1"/>
              </a:solidFill>
            </a:endParaRPr>
          </a:p>
          <a:p>
            <a:r>
              <a:rPr lang="zh-CN" altLang="en-US" dirty="0">
                <a:solidFill>
                  <a:schemeClr val="tx1"/>
                </a:solidFill>
              </a:rPr>
              <a:t>使用 </a:t>
            </a:r>
            <a:r>
              <a:rPr lang="en-US" altLang="zh-CN" dirty="0">
                <a:solidFill>
                  <a:schemeClr val="tx1"/>
                </a:solidFill>
              </a:rPr>
              <a:t>Express </a:t>
            </a:r>
            <a:r>
              <a:rPr lang="zh-CN" altLang="en-US" dirty="0">
                <a:solidFill>
                  <a:schemeClr val="tx1"/>
                </a:solidFill>
              </a:rPr>
              <a:t>写接口</a:t>
            </a:r>
            <a:endParaRPr lang="en-US" altLang="zh-CN" dirty="0"/>
          </a:p>
        </p:txBody>
      </p:sp>
    </p:spTree>
    <p:extLst>
      <p:ext uri="{BB962C8B-B14F-4D97-AF65-F5344CB8AC3E}">
        <p14:creationId xmlns:p14="http://schemas.microsoft.com/office/powerpoint/2010/main" val="13835622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什么是路由</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848376" y="2123999"/>
            <a:ext cx="7038324" cy="1211629"/>
          </a:xfrm>
        </p:spPr>
        <p:txBody>
          <a:bodyPr>
            <a:noAutofit/>
          </a:bodyPr>
          <a:lstStyle/>
          <a:p>
            <a:r>
              <a:rPr lang="zh-CN" altLang="en-US" dirty="0">
                <a:solidFill>
                  <a:schemeClr val="tx1"/>
                </a:solidFill>
              </a:rPr>
              <a:t>广义上来讲，路由就是</a:t>
            </a:r>
            <a:r>
              <a:rPr lang="zh-CN" altLang="en-US" dirty="0">
                <a:solidFill>
                  <a:srgbClr val="FF0000"/>
                </a:solidFill>
              </a:rPr>
              <a:t>映射关系</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35156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现实生活中的路由</a:t>
            </a:r>
          </a:p>
        </p:txBody>
      </p:sp>
      <p:sp>
        <p:nvSpPr>
          <p:cNvPr id="6" name="内容占位符 5">
            <a:extLst>
              <a:ext uri="{FF2B5EF4-FFF2-40B4-BE49-F238E27FC236}">
                <a16:creationId xmlns:a16="http://schemas.microsoft.com/office/drawing/2014/main" id="{47B64A42-0213-4D10-AF0E-5859A80118F0}"/>
              </a:ext>
            </a:extLst>
          </p:cNvPr>
          <p:cNvSpPr>
            <a:spLocks noGrp="1"/>
          </p:cNvSpPr>
          <p:nvPr>
            <p:ph sz="half" idx="14"/>
          </p:nvPr>
        </p:nvSpPr>
        <p:spPr>
          <a:xfrm>
            <a:off x="2696308" y="2123999"/>
            <a:ext cx="5190391" cy="2864170"/>
          </a:xfrm>
        </p:spPr>
        <p:txBody>
          <a:bodyPr>
            <a:noAutofit/>
          </a:bodyPr>
          <a:lstStyle/>
          <a:p>
            <a:r>
              <a:rPr lang="zh-CN" altLang="en-US" dirty="0">
                <a:solidFill>
                  <a:schemeClr val="tx1"/>
                </a:solidFill>
              </a:rPr>
              <a:t>按键 </a:t>
            </a:r>
            <a:r>
              <a:rPr lang="en-US" altLang="zh-CN" dirty="0">
                <a:solidFill>
                  <a:schemeClr val="tx1"/>
                </a:solidFill>
              </a:rPr>
              <a:t>1  -&gt;  </a:t>
            </a:r>
            <a:r>
              <a:rPr lang="zh-CN" altLang="en-US" dirty="0">
                <a:solidFill>
                  <a:schemeClr val="tx1"/>
                </a:solidFill>
              </a:rPr>
              <a:t>业务查询</a:t>
            </a:r>
          </a:p>
          <a:p>
            <a:r>
              <a:rPr lang="zh-CN" altLang="en-US" dirty="0">
                <a:solidFill>
                  <a:schemeClr val="tx1"/>
                </a:solidFill>
              </a:rPr>
              <a:t>按键 </a:t>
            </a:r>
            <a:r>
              <a:rPr lang="en-US" altLang="zh-CN" dirty="0">
                <a:solidFill>
                  <a:schemeClr val="tx1"/>
                </a:solidFill>
              </a:rPr>
              <a:t>2  -&gt;  </a:t>
            </a:r>
            <a:r>
              <a:rPr lang="zh-CN" altLang="en-US" dirty="0">
                <a:solidFill>
                  <a:schemeClr val="tx1"/>
                </a:solidFill>
              </a:rPr>
              <a:t>手机充值</a:t>
            </a:r>
          </a:p>
          <a:p>
            <a:r>
              <a:rPr lang="zh-CN" altLang="en-US" dirty="0">
                <a:solidFill>
                  <a:schemeClr val="tx1"/>
                </a:solidFill>
              </a:rPr>
              <a:t>按键 </a:t>
            </a:r>
            <a:r>
              <a:rPr lang="en-US" altLang="zh-CN" dirty="0">
                <a:solidFill>
                  <a:schemeClr val="tx1"/>
                </a:solidFill>
              </a:rPr>
              <a:t>3  -&gt;  </a:t>
            </a:r>
            <a:r>
              <a:rPr lang="zh-CN" altLang="en-US" dirty="0">
                <a:solidFill>
                  <a:schemeClr val="tx1"/>
                </a:solidFill>
              </a:rPr>
              <a:t>业务办理</a:t>
            </a:r>
          </a:p>
          <a:p>
            <a:r>
              <a:rPr lang="zh-CN" altLang="en-US" dirty="0">
                <a:solidFill>
                  <a:schemeClr val="tx1"/>
                </a:solidFill>
              </a:rPr>
              <a:t>按键 </a:t>
            </a:r>
            <a:r>
              <a:rPr lang="en-US" altLang="zh-CN" dirty="0">
                <a:solidFill>
                  <a:schemeClr val="tx1"/>
                </a:solidFill>
              </a:rPr>
              <a:t>4  -&gt;  </a:t>
            </a:r>
            <a:r>
              <a:rPr lang="zh-CN" altLang="en-US" dirty="0">
                <a:solidFill>
                  <a:schemeClr val="tx1"/>
                </a:solidFill>
              </a:rPr>
              <a:t>密码服务与停复机</a:t>
            </a:r>
          </a:p>
          <a:p>
            <a:r>
              <a:rPr lang="zh-CN" altLang="en-US" dirty="0">
                <a:solidFill>
                  <a:schemeClr val="tx1"/>
                </a:solidFill>
              </a:rPr>
              <a:t>按键 </a:t>
            </a:r>
            <a:r>
              <a:rPr lang="en-US" altLang="zh-CN" dirty="0">
                <a:solidFill>
                  <a:schemeClr val="tx1"/>
                </a:solidFill>
              </a:rPr>
              <a:t>5  -&gt;  </a:t>
            </a:r>
            <a:r>
              <a:rPr lang="zh-CN" altLang="en-US" dirty="0">
                <a:solidFill>
                  <a:schemeClr val="tx1"/>
                </a:solidFill>
              </a:rPr>
              <a:t>家庭宽带</a:t>
            </a:r>
          </a:p>
          <a:p>
            <a:r>
              <a:rPr lang="zh-CN" altLang="en-US" dirty="0">
                <a:solidFill>
                  <a:schemeClr val="tx1"/>
                </a:solidFill>
              </a:rPr>
              <a:t>按键 </a:t>
            </a:r>
            <a:r>
              <a:rPr lang="en-US" altLang="zh-CN" dirty="0">
                <a:solidFill>
                  <a:schemeClr val="tx1"/>
                </a:solidFill>
              </a:rPr>
              <a:t>6  -&gt;  </a:t>
            </a:r>
            <a:r>
              <a:rPr lang="zh-CN" altLang="en-US" dirty="0">
                <a:solidFill>
                  <a:schemeClr val="tx1"/>
                </a:solidFill>
              </a:rPr>
              <a:t>话费流量</a:t>
            </a:r>
            <a:endParaRPr lang="en-US" altLang="zh-CN" dirty="0">
              <a:solidFill>
                <a:schemeClr val="tx1"/>
              </a:solidFill>
            </a:endParaRPr>
          </a:p>
          <a:p>
            <a:r>
              <a:rPr lang="zh-CN" altLang="en-US" dirty="0">
                <a:solidFill>
                  <a:schemeClr val="tx1"/>
                </a:solidFill>
              </a:rPr>
              <a:t>按键 </a:t>
            </a:r>
            <a:r>
              <a:rPr lang="en-US" altLang="zh-CN" dirty="0">
                <a:solidFill>
                  <a:schemeClr val="tx1"/>
                </a:solidFill>
              </a:rPr>
              <a:t>8  -&gt;  </a:t>
            </a:r>
            <a:r>
              <a:rPr lang="zh-CN" altLang="en-US" dirty="0">
                <a:solidFill>
                  <a:schemeClr val="tx1"/>
                </a:solidFill>
              </a:rPr>
              <a:t>集团业务</a:t>
            </a:r>
            <a:endParaRPr lang="en-US" altLang="zh-CN" dirty="0">
              <a:solidFill>
                <a:schemeClr val="tx1"/>
              </a:solidFill>
            </a:endParaRPr>
          </a:p>
          <a:p>
            <a:r>
              <a:rPr lang="zh-CN" altLang="en-US" dirty="0">
                <a:solidFill>
                  <a:schemeClr val="tx1"/>
                </a:solidFill>
              </a:rPr>
              <a:t>按键 </a:t>
            </a:r>
            <a:r>
              <a:rPr lang="en-US" altLang="zh-CN" dirty="0">
                <a:solidFill>
                  <a:schemeClr val="tx1"/>
                </a:solidFill>
              </a:rPr>
              <a:t>0  -&gt;  </a:t>
            </a:r>
            <a:r>
              <a:rPr lang="zh-CN" altLang="en-US" dirty="0">
                <a:solidFill>
                  <a:schemeClr val="tx1"/>
                </a:solidFill>
              </a:rPr>
              <a:t>人工服务</a:t>
            </a:r>
            <a:endParaRPr lang="en-US" altLang="zh-CN" dirty="0">
              <a:solidFill>
                <a:schemeClr val="tx1"/>
              </a:solidFill>
            </a:endParaRPr>
          </a:p>
        </p:txBody>
      </p:sp>
      <p:pic>
        <p:nvPicPr>
          <p:cNvPr id="3" name="图片 2">
            <a:extLst>
              <a:ext uri="{FF2B5EF4-FFF2-40B4-BE49-F238E27FC236}">
                <a16:creationId xmlns:a16="http://schemas.microsoft.com/office/drawing/2014/main" id="{DB50B9C1-E774-4BD9-966B-D77560FD7C5D}"/>
              </a:ext>
            </a:extLst>
          </p:cNvPr>
          <p:cNvPicPr>
            <a:picLocks noChangeAspect="1"/>
          </p:cNvPicPr>
          <p:nvPr/>
        </p:nvPicPr>
        <p:blipFill>
          <a:blip r:embed="rId2"/>
          <a:stretch>
            <a:fillRect/>
          </a:stretch>
        </p:blipFill>
        <p:spPr>
          <a:xfrm>
            <a:off x="973016" y="2123999"/>
            <a:ext cx="1634178" cy="2905205"/>
          </a:xfrm>
          <a:prstGeom prst="rect">
            <a:avLst/>
          </a:prstGeom>
        </p:spPr>
      </p:pic>
      <p:sp>
        <p:nvSpPr>
          <p:cNvPr id="4" name="文本框 3">
            <a:extLst>
              <a:ext uri="{FF2B5EF4-FFF2-40B4-BE49-F238E27FC236}">
                <a16:creationId xmlns:a16="http://schemas.microsoft.com/office/drawing/2014/main" id="{F20CD086-C3D9-42C8-B3FB-BD6386626DBA}"/>
              </a:ext>
            </a:extLst>
          </p:cNvPr>
          <p:cNvSpPr txBox="1"/>
          <p:nvPr/>
        </p:nvSpPr>
        <p:spPr>
          <a:xfrm>
            <a:off x="4935412" y="3208133"/>
            <a:ext cx="2831123" cy="253916"/>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在这里，路由是</a:t>
            </a:r>
            <a:r>
              <a:rPr lang="zh-CN" altLang="en-US" sz="1050" dirty="0">
                <a:solidFill>
                  <a:srgbClr val="047FFD"/>
                </a:solidFill>
                <a:latin typeface="微软雅黑" panose="020B0503020204020204" pitchFamily="34" charset="-122"/>
                <a:ea typeface="微软雅黑" panose="020B0503020204020204" pitchFamily="34" charset="-122"/>
              </a:rPr>
              <a:t>按键</a:t>
            </a:r>
            <a:r>
              <a:rPr lang="zh-CN" altLang="en-US" sz="1050" dirty="0">
                <a:latin typeface="微软雅黑" panose="020B0503020204020204" pitchFamily="34" charset="-122"/>
                <a:ea typeface="微软雅黑" panose="020B0503020204020204" pitchFamily="34" charset="-122"/>
              </a:rPr>
              <a:t>与</a:t>
            </a:r>
            <a:r>
              <a:rPr lang="zh-CN" altLang="en-US" sz="1050" dirty="0">
                <a:solidFill>
                  <a:srgbClr val="047FFD"/>
                </a:solidFill>
                <a:latin typeface="微软雅黑" panose="020B0503020204020204" pitchFamily="34" charset="-122"/>
                <a:ea typeface="微软雅黑" panose="020B0503020204020204" pitchFamily="34" charset="-122"/>
              </a:rPr>
              <a:t>服务</a:t>
            </a:r>
            <a:r>
              <a:rPr lang="zh-CN" altLang="en-US" sz="1050" dirty="0">
                <a:latin typeface="微软雅黑" panose="020B0503020204020204" pitchFamily="34" charset="-122"/>
                <a:ea typeface="微软雅黑" panose="020B0503020204020204" pitchFamily="34" charset="-122"/>
              </a:rPr>
              <a:t>之间的</a:t>
            </a:r>
            <a:r>
              <a:rPr lang="zh-CN" altLang="en-US" sz="1050" dirty="0">
                <a:solidFill>
                  <a:srgbClr val="FF0000"/>
                </a:solidFill>
                <a:latin typeface="微软雅黑" panose="020B0503020204020204" pitchFamily="34" charset="-122"/>
                <a:ea typeface="微软雅黑" panose="020B0503020204020204" pitchFamily="34" charset="-122"/>
              </a:rPr>
              <a:t>映射关系</a:t>
            </a:r>
          </a:p>
        </p:txBody>
      </p:sp>
    </p:spTree>
    <p:extLst>
      <p:ext uri="{BB962C8B-B14F-4D97-AF65-F5344CB8AC3E}">
        <p14:creationId xmlns:p14="http://schemas.microsoft.com/office/powerpoint/2010/main" val="382004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1.3 Node.js </a:t>
            </a:r>
            <a:r>
              <a:rPr lang="zh-CN" altLang="en-US" dirty="0"/>
              <a:t>环境的安装</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查看已安装的 </a:t>
            </a:r>
            <a:r>
              <a:rPr lang="en-US" altLang="zh-CN" sz="1400" b="1" dirty="0">
                <a:latin typeface="微软雅黑" panose="020B0503020204020204" pitchFamily="34" charset="-122"/>
                <a:ea typeface="微软雅黑" panose="020B0503020204020204" pitchFamily="34" charset="-122"/>
              </a:rPr>
              <a:t>Node.js </a:t>
            </a:r>
            <a:r>
              <a:rPr lang="zh-CN" altLang="en-US" sz="1400" b="1" dirty="0">
                <a:latin typeface="微软雅黑" panose="020B0503020204020204" pitchFamily="34" charset="-122"/>
                <a:ea typeface="微软雅黑" panose="020B0503020204020204" pitchFamily="34" charset="-122"/>
              </a:rPr>
              <a:t>的版本号</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665704" cy="2827308"/>
          </a:xfrm>
        </p:spPr>
        <p:txBody>
          <a:bodyPr>
            <a:noAutofit/>
          </a:bodyPr>
          <a:lstStyle/>
          <a:p>
            <a:r>
              <a:rPr lang="zh-CN" altLang="en-US" dirty="0">
                <a:solidFill>
                  <a:schemeClr val="tx1"/>
                </a:solidFill>
              </a:rPr>
              <a:t>打开</a:t>
            </a:r>
            <a:r>
              <a:rPr lang="zh-CN" altLang="en-US" dirty="0">
                <a:solidFill>
                  <a:srgbClr val="047FFD"/>
                </a:solidFill>
              </a:rPr>
              <a:t>终端</a:t>
            </a:r>
            <a:r>
              <a:rPr lang="zh-CN" altLang="en-US" dirty="0">
                <a:solidFill>
                  <a:schemeClr val="tx1"/>
                </a:solidFill>
              </a:rPr>
              <a:t>，在终端输入命令 </a:t>
            </a:r>
            <a:r>
              <a:rPr lang="en-US" altLang="zh-CN" dirty="0">
                <a:solidFill>
                  <a:srgbClr val="FF0000"/>
                </a:solidFill>
              </a:rPr>
              <a:t>node –v </a:t>
            </a:r>
            <a:r>
              <a:rPr lang="zh-CN" altLang="en-US" dirty="0">
                <a:solidFill>
                  <a:schemeClr val="tx1"/>
                </a:solidFill>
              </a:rPr>
              <a:t>后，按下回车键，即可查看已安装的 </a:t>
            </a:r>
            <a:r>
              <a:rPr lang="en-US" altLang="zh-CN" dirty="0">
                <a:solidFill>
                  <a:schemeClr val="tx1"/>
                </a:solidFill>
              </a:rPr>
              <a:t>Node.js </a:t>
            </a:r>
            <a:r>
              <a:rPr lang="zh-CN" altLang="en-US" dirty="0">
                <a:solidFill>
                  <a:schemeClr val="tx1"/>
                </a:solidFill>
              </a:rPr>
              <a:t>的版本号。</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Windows </a:t>
            </a:r>
            <a:r>
              <a:rPr lang="zh-CN" altLang="en-US" dirty="0">
                <a:solidFill>
                  <a:schemeClr val="tx1"/>
                </a:solidFill>
              </a:rPr>
              <a:t>系统快速打开终端的方式：</a:t>
            </a:r>
            <a:endParaRPr lang="en-US" altLang="zh-CN" dirty="0">
              <a:solidFill>
                <a:schemeClr val="tx1"/>
              </a:solidFill>
            </a:endParaRPr>
          </a:p>
          <a:p>
            <a:r>
              <a:rPr lang="zh-CN" altLang="en-US" dirty="0">
                <a:solidFill>
                  <a:schemeClr val="tx1"/>
                </a:solidFill>
              </a:rPr>
              <a:t>使用快捷键（</a:t>
            </a:r>
            <a:r>
              <a:rPr lang="en-US" altLang="zh-CN" dirty="0">
                <a:solidFill>
                  <a:srgbClr val="FF0000"/>
                </a:solidFill>
              </a:rPr>
              <a:t>Windows</a:t>
            </a:r>
            <a:r>
              <a:rPr lang="zh-CN" altLang="en-US" dirty="0">
                <a:solidFill>
                  <a:srgbClr val="FF0000"/>
                </a:solidFill>
              </a:rPr>
              <a:t>徽标键 </a:t>
            </a:r>
            <a:r>
              <a:rPr lang="en-US" altLang="zh-CN" dirty="0">
                <a:solidFill>
                  <a:schemeClr val="tx1"/>
                </a:solidFill>
              </a:rPr>
              <a:t>+ </a:t>
            </a:r>
            <a:r>
              <a:rPr lang="en-US" altLang="zh-CN" dirty="0">
                <a:solidFill>
                  <a:srgbClr val="FF0000"/>
                </a:solidFill>
              </a:rPr>
              <a:t>R</a:t>
            </a:r>
            <a:r>
              <a:rPr lang="zh-CN" altLang="en-US" dirty="0">
                <a:solidFill>
                  <a:schemeClr val="tx1"/>
                </a:solidFill>
              </a:rPr>
              <a:t>）打开运行面板，输入 </a:t>
            </a:r>
            <a:r>
              <a:rPr lang="en-US" altLang="zh-CN" dirty="0" err="1">
                <a:solidFill>
                  <a:srgbClr val="FF0000"/>
                </a:solidFill>
              </a:rPr>
              <a:t>cmd</a:t>
            </a:r>
            <a:r>
              <a:rPr lang="en-US" altLang="zh-CN" dirty="0">
                <a:solidFill>
                  <a:schemeClr val="tx1"/>
                </a:solidFill>
              </a:rPr>
              <a:t> </a:t>
            </a:r>
            <a:r>
              <a:rPr lang="zh-CN" altLang="en-US" dirty="0">
                <a:solidFill>
                  <a:schemeClr val="tx1"/>
                </a:solidFill>
              </a:rPr>
              <a:t>后直接回车，即可打开终端。</a:t>
            </a:r>
            <a:endParaRPr lang="en-US" altLang="zh-CN" dirty="0">
              <a:solidFill>
                <a:schemeClr val="tx1"/>
              </a:solidFill>
            </a:endParaRPr>
          </a:p>
        </p:txBody>
      </p:sp>
    </p:spTree>
    <p:extLst>
      <p:ext uri="{BB962C8B-B14F-4D97-AF65-F5344CB8AC3E}">
        <p14:creationId xmlns:p14="http://schemas.microsoft.com/office/powerpoint/2010/main" val="181838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Express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中的路由</a:t>
            </a:r>
          </a:p>
        </p:txBody>
      </p:sp>
      <p:sp>
        <p:nvSpPr>
          <p:cNvPr id="13" name="内容占位符 5">
            <a:extLst>
              <a:ext uri="{FF2B5EF4-FFF2-40B4-BE49-F238E27FC236}">
                <a16:creationId xmlns:a16="http://schemas.microsoft.com/office/drawing/2014/main" id="{5377292A-F841-4A5B-AD81-192E96DCC9D0}"/>
              </a:ext>
            </a:extLst>
          </p:cNvPr>
          <p:cNvSpPr>
            <a:spLocks noGrp="1"/>
          </p:cNvSpPr>
          <p:nvPr>
            <p:ph sz="half" idx="14"/>
          </p:nvPr>
        </p:nvSpPr>
        <p:spPr>
          <a:xfrm>
            <a:off x="848376" y="2123999"/>
            <a:ext cx="7038324" cy="703833"/>
          </a:xfrm>
        </p:spPr>
        <p:txBody>
          <a:bodyPr>
            <a:noAutofit/>
          </a:bodyPr>
          <a:lstStyle/>
          <a:p>
            <a:r>
              <a:rPr lang="zh-CN" altLang="en-US" dirty="0">
                <a:solidFill>
                  <a:schemeClr val="tx1"/>
                </a:solidFill>
              </a:rPr>
              <a:t>在 </a:t>
            </a:r>
            <a:r>
              <a:rPr lang="en-US" altLang="zh-CN" dirty="0">
                <a:solidFill>
                  <a:schemeClr val="tx1"/>
                </a:solidFill>
              </a:rPr>
              <a:t>Express </a:t>
            </a:r>
            <a:r>
              <a:rPr lang="zh-CN" altLang="en-US" dirty="0">
                <a:solidFill>
                  <a:schemeClr val="tx1"/>
                </a:solidFill>
              </a:rPr>
              <a:t>中，路由指的是</a:t>
            </a:r>
            <a:r>
              <a:rPr lang="zh-CN" altLang="en-US" dirty="0">
                <a:solidFill>
                  <a:srgbClr val="FF0000"/>
                </a:solidFill>
              </a:rPr>
              <a:t>客户端的请求</a:t>
            </a:r>
            <a:r>
              <a:rPr lang="zh-CN" altLang="en-US" dirty="0">
                <a:solidFill>
                  <a:schemeClr val="tx1"/>
                </a:solidFill>
              </a:rPr>
              <a:t>与</a:t>
            </a:r>
            <a:r>
              <a:rPr lang="zh-CN" altLang="en-US" dirty="0">
                <a:solidFill>
                  <a:srgbClr val="FF0000"/>
                </a:solidFill>
              </a:rPr>
              <a:t>服务器处理函数</a:t>
            </a:r>
            <a:r>
              <a:rPr lang="zh-CN" altLang="en-US" dirty="0">
                <a:solidFill>
                  <a:schemeClr val="tx1"/>
                </a:solidFill>
              </a:rPr>
              <a:t>之间的</a:t>
            </a:r>
            <a:r>
              <a:rPr lang="zh-CN" altLang="en-US" dirty="0">
                <a:solidFill>
                  <a:srgbClr val="047FFD"/>
                </a:solidFill>
              </a:rPr>
              <a:t>映射关系</a:t>
            </a:r>
            <a:r>
              <a:rPr lang="zh-CN" altLang="en-US" dirty="0">
                <a:solidFill>
                  <a:schemeClr val="tx1"/>
                </a:solidFill>
              </a:rPr>
              <a:t>。</a:t>
            </a:r>
            <a:endParaRPr lang="en-US" altLang="zh-CN" dirty="0">
              <a:solidFill>
                <a:schemeClr val="tx1"/>
              </a:solidFill>
            </a:endParaRPr>
          </a:p>
          <a:p>
            <a:r>
              <a:rPr lang="en-US" altLang="zh-CN" dirty="0">
                <a:solidFill>
                  <a:schemeClr val="tx1"/>
                </a:solidFill>
              </a:rPr>
              <a:t>Express </a:t>
            </a:r>
            <a:r>
              <a:rPr lang="zh-CN" altLang="en-US" dirty="0">
                <a:solidFill>
                  <a:schemeClr val="tx1"/>
                </a:solidFill>
              </a:rPr>
              <a:t>中的路由分 </a:t>
            </a:r>
            <a:r>
              <a:rPr lang="en-US" altLang="zh-CN" dirty="0">
                <a:solidFill>
                  <a:schemeClr val="tx1"/>
                </a:solidFill>
              </a:rPr>
              <a:t>3 </a:t>
            </a:r>
            <a:r>
              <a:rPr lang="zh-CN" altLang="en-US" dirty="0">
                <a:solidFill>
                  <a:schemeClr val="tx1"/>
                </a:solidFill>
              </a:rPr>
              <a:t>部分组成，分别是</a:t>
            </a:r>
            <a:r>
              <a:rPr lang="zh-CN" altLang="en-US" dirty="0">
                <a:solidFill>
                  <a:srgbClr val="FF0000"/>
                </a:solidFill>
              </a:rPr>
              <a:t>请求的类型</a:t>
            </a:r>
            <a:r>
              <a:rPr lang="zh-CN" altLang="en-US" dirty="0">
                <a:solidFill>
                  <a:schemeClr val="tx1"/>
                </a:solidFill>
              </a:rPr>
              <a:t>、</a:t>
            </a:r>
            <a:r>
              <a:rPr lang="zh-CN" altLang="en-US" dirty="0">
                <a:solidFill>
                  <a:srgbClr val="FF0000"/>
                </a:solidFill>
              </a:rPr>
              <a:t>请求的 </a:t>
            </a:r>
            <a:r>
              <a:rPr lang="en-US" altLang="zh-CN" dirty="0">
                <a:solidFill>
                  <a:srgbClr val="FF0000"/>
                </a:solidFill>
              </a:rPr>
              <a:t>URL </a:t>
            </a:r>
            <a:r>
              <a:rPr lang="zh-CN" altLang="en-US" dirty="0">
                <a:solidFill>
                  <a:srgbClr val="FF0000"/>
                </a:solidFill>
              </a:rPr>
              <a:t>地址</a:t>
            </a:r>
            <a:r>
              <a:rPr lang="zh-CN" altLang="en-US" dirty="0">
                <a:solidFill>
                  <a:schemeClr val="tx1"/>
                </a:solidFill>
              </a:rPr>
              <a:t>、</a:t>
            </a:r>
            <a:r>
              <a:rPr lang="zh-CN" altLang="en-US" dirty="0">
                <a:solidFill>
                  <a:srgbClr val="FF0000"/>
                </a:solidFill>
              </a:rPr>
              <a:t>处理函数</a:t>
            </a:r>
            <a:r>
              <a:rPr lang="zh-CN" altLang="en-US" dirty="0">
                <a:solidFill>
                  <a:schemeClr val="tx1"/>
                </a:solidFill>
              </a:rPr>
              <a:t>，格式如下：</a:t>
            </a:r>
            <a:endParaRPr lang="en-US" altLang="zh-CN" dirty="0">
              <a:solidFill>
                <a:schemeClr val="tx1"/>
              </a:solidFill>
            </a:endParaRPr>
          </a:p>
        </p:txBody>
      </p:sp>
      <p:pic>
        <p:nvPicPr>
          <p:cNvPr id="7" name="图片 6">
            <a:extLst>
              <a:ext uri="{FF2B5EF4-FFF2-40B4-BE49-F238E27FC236}">
                <a16:creationId xmlns:a16="http://schemas.microsoft.com/office/drawing/2014/main" id="{C00C5ECF-9A81-43A5-BCBD-267DF6BA78C7}"/>
              </a:ext>
            </a:extLst>
          </p:cNvPr>
          <p:cNvPicPr>
            <a:picLocks noChangeAspect="1"/>
          </p:cNvPicPr>
          <p:nvPr/>
        </p:nvPicPr>
        <p:blipFill>
          <a:blip r:embed="rId2"/>
          <a:stretch>
            <a:fillRect/>
          </a:stretch>
        </p:blipFill>
        <p:spPr>
          <a:xfrm>
            <a:off x="936531" y="2893097"/>
            <a:ext cx="5544000" cy="847906"/>
          </a:xfrm>
          <a:prstGeom prst="rect">
            <a:avLst/>
          </a:prstGeom>
        </p:spPr>
      </p:pic>
    </p:spTree>
    <p:extLst>
      <p:ext uri="{BB962C8B-B14F-4D97-AF65-F5344CB8AC3E}">
        <p14:creationId xmlns:p14="http://schemas.microsoft.com/office/powerpoint/2010/main" val="32101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Express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中的路由的例子</a:t>
            </a:r>
          </a:p>
        </p:txBody>
      </p:sp>
      <p:pic>
        <p:nvPicPr>
          <p:cNvPr id="4" name="图片 3">
            <a:extLst>
              <a:ext uri="{FF2B5EF4-FFF2-40B4-BE49-F238E27FC236}">
                <a16:creationId xmlns:a16="http://schemas.microsoft.com/office/drawing/2014/main" id="{45B40577-152D-47A7-A73F-29182C19CF8F}"/>
              </a:ext>
            </a:extLst>
          </p:cNvPr>
          <p:cNvPicPr>
            <a:picLocks noChangeAspect="1"/>
          </p:cNvPicPr>
          <p:nvPr/>
        </p:nvPicPr>
        <p:blipFill>
          <a:blip r:embed="rId2"/>
          <a:stretch>
            <a:fillRect/>
          </a:stretch>
        </p:blipFill>
        <p:spPr>
          <a:xfrm>
            <a:off x="949977" y="2062418"/>
            <a:ext cx="5544000" cy="2791568"/>
          </a:xfrm>
          <a:prstGeom prst="rect">
            <a:avLst/>
          </a:prstGeom>
        </p:spPr>
      </p:pic>
    </p:spTree>
    <p:extLst>
      <p:ext uri="{BB962C8B-B14F-4D97-AF65-F5344CB8AC3E}">
        <p14:creationId xmlns:p14="http://schemas.microsoft.com/office/powerpoint/2010/main" val="31175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路由的匹配过程</a:t>
            </a:r>
          </a:p>
        </p:txBody>
      </p:sp>
      <p:sp>
        <p:nvSpPr>
          <p:cNvPr id="6" name="内容占位符 5">
            <a:extLst>
              <a:ext uri="{FF2B5EF4-FFF2-40B4-BE49-F238E27FC236}">
                <a16:creationId xmlns:a16="http://schemas.microsoft.com/office/drawing/2014/main" id="{29F737D8-1841-453C-9653-00A17C519191}"/>
              </a:ext>
            </a:extLst>
          </p:cNvPr>
          <p:cNvSpPr>
            <a:spLocks noGrp="1"/>
          </p:cNvSpPr>
          <p:nvPr>
            <p:ph sz="half" idx="14"/>
          </p:nvPr>
        </p:nvSpPr>
        <p:spPr>
          <a:xfrm>
            <a:off x="848376" y="2124000"/>
            <a:ext cx="7038324" cy="888142"/>
          </a:xfrm>
        </p:spPr>
        <p:txBody>
          <a:bodyPr>
            <a:noAutofit/>
          </a:bodyPr>
          <a:lstStyle/>
          <a:p>
            <a:r>
              <a:rPr lang="zh-CN" altLang="en-US" dirty="0">
                <a:solidFill>
                  <a:schemeClr val="tx1"/>
                </a:solidFill>
              </a:rPr>
              <a:t>每当一个请求到达服务器之后，</a:t>
            </a:r>
            <a:r>
              <a:rPr lang="zh-CN" altLang="en-US" dirty="0">
                <a:solidFill>
                  <a:srgbClr val="FF0000"/>
                </a:solidFill>
              </a:rPr>
              <a:t>需要先经过路由的匹配</a:t>
            </a:r>
            <a:r>
              <a:rPr lang="zh-CN" altLang="en-US" dirty="0">
                <a:solidFill>
                  <a:schemeClr val="tx1"/>
                </a:solidFill>
              </a:rPr>
              <a:t>，只有匹配成功之后，才会调用对应的处理函数。</a:t>
            </a:r>
            <a:endParaRPr lang="en-US" altLang="zh-CN" dirty="0">
              <a:solidFill>
                <a:schemeClr val="tx1"/>
              </a:solidFill>
            </a:endParaRPr>
          </a:p>
          <a:p>
            <a:r>
              <a:rPr lang="zh-CN" altLang="en-US" dirty="0">
                <a:solidFill>
                  <a:schemeClr val="tx1"/>
                </a:solidFill>
              </a:rPr>
              <a:t>在匹配时，会按照路由的顺序进行匹配，如果</a:t>
            </a:r>
            <a:r>
              <a:rPr lang="zh-CN" altLang="en-US" dirty="0">
                <a:solidFill>
                  <a:srgbClr val="FF0000"/>
                </a:solidFill>
              </a:rPr>
              <a:t>请求类型</a:t>
            </a:r>
            <a:r>
              <a:rPr lang="zh-CN" altLang="en-US" dirty="0">
                <a:solidFill>
                  <a:schemeClr val="tx1"/>
                </a:solidFill>
              </a:rPr>
              <a:t>和</a:t>
            </a:r>
            <a:r>
              <a:rPr lang="zh-CN" altLang="en-US" dirty="0">
                <a:solidFill>
                  <a:srgbClr val="FF0000"/>
                </a:solidFill>
              </a:rPr>
              <a:t>请求的 </a:t>
            </a:r>
            <a:r>
              <a:rPr lang="en-US" altLang="zh-CN" dirty="0">
                <a:solidFill>
                  <a:srgbClr val="FF0000"/>
                </a:solidFill>
              </a:rPr>
              <a:t>URL </a:t>
            </a:r>
            <a:r>
              <a:rPr lang="zh-CN" altLang="en-US" dirty="0">
                <a:solidFill>
                  <a:schemeClr val="tx1"/>
                </a:solidFill>
              </a:rPr>
              <a:t>同时匹配成功，则 </a:t>
            </a:r>
            <a:r>
              <a:rPr lang="en-US" altLang="zh-CN" dirty="0">
                <a:solidFill>
                  <a:schemeClr val="tx1"/>
                </a:solidFill>
              </a:rPr>
              <a:t>Express </a:t>
            </a:r>
            <a:r>
              <a:rPr lang="zh-CN" altLang="en-US" dirty="0">
                <a:solidFill>
                  <a:schemeClr val="tx1"/>
                </a:solidFill>
              </a:rPr>
              <a:t>会将这次请求，转交给对应的 </a:t>
            </a:r>
            <a:r>
              <a:rPr lang="en-US" altLang="zh-CN" dirty="0">
                <a:solidFill>
                  <a:schemeClr val="tx1"/>
                </a:solidFill>
              </a:rPr>
              <a:t>function </a:t>
            </a:r>
            <a:r>
              <a:rPr lang="zh-CN" altLang="en-US" dirty="0">
                <a:solidFill>
                  <a:schemeClr val="tx1"/>
                </a:solidFill>
              </a:rPr>
              <a:t>函数进行处理。</a:t>
            </a:r>
            <a:endParaRPr lang="en-US" altLang="zh-CN" dirty="0">
              <a:solidFill>
                <a:schemeClr val="tx1"/>
              </a:solidFill>
            </a:endParaRPr>
          </a:p>
        </p:txBody>
      </p:sp>
      <p:pic>
        <p:nvPicPr>
          <p:cNvPr id="2" name="图片 1">
            <a:extLst>
              <a:ext uri="{FF2B5EF4-FFF2-40B4-BE49-F238E27FC236}">
                <a16:creationId xmlns:a16="http://schemas.microsoft.com/office/drawing/2014/main" id="{48A7C950-E325-4B13-9AF4-D129C188CA7C}"/>
              </a:ext>
            </a:extLst>
          </p:cNvPr>
          <p:cNvPicPr>
            <a:picLocks noChangeAspect="1"/>
          </p:cNvPicPr>
          <p:nvPr/>
        </p:nvPicPr>
        <p:blipFill>
          <a:blip r:embed="rId2"/>
          <a:stretch>
            <a:fillRect/>
          </a:stretch>
        </p:blipFill>
        <p:spPr>
          <a:xfrm>
            <a:off x="969405" y="3082612"/>
            <a:ext cx="4859898" cy="1926179"/>
          </a:xfrm>
          <a:prstGeom prst="rect">
            <a:avLst/>
          </a:prstGeom>
        </p:spPr>
      </p:pic>
      <p:sp>
        <p:nvSpPr>
          <p:cNvPr id="3" name="文本框 2">
            <a:extLst>
              <a:ext uri="{FF2B5EF4-FFF2-40B4-BE49-F238E27FC236}">
                <a16:creationId xmlns:a16="http://schemas.microsoft.com/office/drawing/2014/main" id="{C368F0C9-53DE-47DE-B61B-6C85DDB0FD23}"/>
              </a:ext>
            </a:extLst>
          </p:cNvPr>
          <p:cNvSpPr txBox="1"/>
          <p:nvPr/>
        </p:nvSpPr>
        <p:spPr>
          <a:xfrm>
            <a:off x="5964964" y="3563596"/>
            <a:ext cx="2563739" cy="1033296"/>
          </a:xfrm>
          <a:prstGeom prst="rect">
            <a:avLst/>
          </a:prstGeom>
          <a:noFill/>
        </p:spPr>
        <p:txBody>
          <a:bodyPr wrap="square" rtlCol="0">
            <a:spAutoFit/>
          </a:bodyPr>
          <a:lstStyle/>
          <a:p>
            <a:pPr>
              <a:lnSpc>
                <a:spcPct val="150000"/>
              </a:lnSpc>
            </a:pPr>
            <a:r>
              <a:rPr lang="zh-CN" altLang="en-US" sz="1050" dirty="0">
                <a:latin typeface="微软雅黑" panose="020B0503020204020204" pitchFamily="34" charset="-122"/>
                <a:ea typeface="微软雅黑" panose="020B0503020204020204" pitchFamily="34" charset="-122"/>
              </a:rPr>
              <a:t>路由匹配的注意点：</a:t>
            </a:r>
            <a:endParaRPr lang="en-US" altLang="zh-CN" sz="105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latin typeface="微软雅黑" panose="020B0503020204020204" pitchFamily="34" charset="-122"/>
                <a:ea typeface="微软雅黑" panose="020B0503020204020204" pitchFamily="34" charset="-122"/>
              </a:rPr>
              <a:t>按照定义的</a:t>
            </a:r>
            <a:r>
              <a:rPr lang="zh-CN" altLang="en-US" sz="1050" dirty="0">
                <a:solidFill>
                  <a:srgbClr val="FF0000"/>
                </a:solidFill>
                <a:latin typeface="微软雅黑" panose="020B0503020204020204" pitchFamily="34" charset="-122"/>
                <a:ea typeface="微软雅黑" panose="020B0503020204020204" pitchFamily="34" charset="-122"/>
              </a:rPr>
              <a:t>先后顺序</a:t>
            </a:r>
            <a:r>
              <a:rPr lang="zh-CN" altLang="en-US" sz="1050" dirty="0">
                <a:latin typeface="微软雅黑" panose="020B0503020204020204" pitchFamily="34" charset="-122"/>
                <a:ea typeface="微软雅黑" panose="020B0503020204020204" pitchFamily="34" charset="-122"/>
              </a:rPr>
              <a:t>进行匹配</a:t>
            </a:r>
            <a:endParaRPr lang="en-US" altLang="zh-CN" sz="105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050" dirty="0">
                <a:solidFill>
                  <a:srgbClr val="FF0000"/>
                </a:solidFill>
                <a:latin typeface="微软雅黑" panose="020B0503020204020204" pitchFamily="34" charset="-122"/>
                <a:ea typeface="微软雅黑" panose="020B0503020204020204" pitchFamily="34" charset="-122"/>
              </a:rPr>
              <a:t>请求类型</a:t>
            </a:r>
            <a:r>
              <a:rPr lang="zh-CN" altLang="en-US" sz="1050" dirty="0">
                <a:latin typeface="微软雅黑" panose="020B0503020204020204" pitchFamily="34" charset="-122"/>
                <a:ea typeface="微软雅黑" panose="020B0503020204020204" pitchFamily="34" charset="-122"/>
              </a:rPr>
              <a:t>和</a:t>
            </a:r>
            <a:r>
              <a:rPr lang="zh-CN" altLang="en-US" sz="1050" dirty="0">
                <a:solidFill>
                  <a:srgbClr val="FF0000"/>
                </a:solidFill>
                <a:latin typeface="微软雅黑" panose="020B0503020204020204" pitchFamily="34" charset="-122"/>
                <a:ea typeface="微软雅黑" panose="020B0503020204020204" pitchFamily="34" charset="-122"/>
              </a:rPr>
              <a:t>请求的</a:t>
            </a:r>
            <a:r>
              <a:rPr lang="en-US" altLang="zh-CN" sz="1050" dirty="0">
                <a:solidFill>
                  <a:srgbClr val="FF0000"/>
                </a:solidFill>
                <a:latin typeface="微软雅黑" panose="020B0503020204020204" pitchFamily="34" charset="-122"/>
                <a:ea typeface="微软雅黑" panose="020B0503020204020204" pitchFamily="34" charset="-122"/>
              </a:rPr>
              <a:t>URL</a:t>
            </a:r>
            <a:r>
              <a:rPr lang="zh-CN" altLang="en-US" sz="1050" dirty="0">
                <a:latin typeface="微软雅黑" panose="020B0503020204020204" pitchFamily="34" charset="-122"/>
                <a:ea typeface="微软雅黑" panose="020B0503020204020204" pitchFamily="34" charset="-122"/>
              </a:rPr>
              <a:t>同时匹配成功，才会调用对应的处理函数</a:t>
            </a:r>
          </a:p>
        </p:txBody>
      </p:sp>
    </p:spTree>
    <p:extLst>
      <p:ext uri="{BB962C8B-B14F-4D97-AF65-F5344CB8AC3E}">
        <p14:creationId xmlns:p14="http://schemas.microsoft.com/office/powerpoint/2010/main" val="39415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最简单的用法</a:t>
            </a:r>
          </a:p>
        </p:txBody>
      </p:sp>
      <p:sp>
        <p:nvSpPr>
          <p:cNvPr id="6" name="内容占位符 5">
            <a:extLst>
              <a:ext uri="{FF2B5EF4-FFF2-40B4-BE49-F238E27FC236}">
                <a16:creationId xmlns:a16="http://schemas.microsoft.com/office/drawing/2014/main" id="{29F737D8-1841-453C-9653-00A17C519191}"/>
              </a:ext>
            </a:extLst>
          </p:cNvPr>
          <p:cNvSpPr>
            <a:spLocks noGrp="1"/>
          </p:cNvSpPr>
          <p:nvPr>
            <p:ph sz="half" idx="14"/>
          </p:nvPr>
        </p:nvSpPr>
        <p:spPr>
          <a:xfrm>
            <a:off x="848376" y="2124000"/>
            <a:ext cx="7038324" cy="370429"/>
          </a:xfrm>
        </p:spPr>
        <p:txBody>
          <a:bodyPr>
            <a:noAutofit/>
          </a:bodyPr>
          <a:lstStyle/>
          <a:p>
            <a:r>
              <a:rPr lang="zh-CN" altLang="en-US" dirty="0">
                <a:solidFill>
                  <a:schemeClr val="tx1"/>
                </a:solidFill>
              </a:rPr>
              <a:t>在 </a:t>
            </a:r>
            <a:r>
              <a:rPr lang="en-US" altLang="zh-CN" dirty="0">
                <a:solidFill>
                  <a:schemeClr val="tx1"/>
                </a:solidFill>
              </a:rPr>
              <a:t>Express </a:t>
            </a:r>
            <a:r>
              <a:rPr lang="zh-CN" altLang="en-US" dirty="0">
                <a:solidFill>
                  <a:schemeClr val="tx1"/>
                </a:solidFill>
              </a:rPr>
              <a:t>中使用路由最简单的方式，就是把路由挂载到 </a:t>
            </a:r>
            <a:r>
              <a:rPr lang="en-US" altLang="zh-CN" dirty="0">
                <a:solidFill>
                  <a:schemeClr val="tx1"/>
                </a:solidFill>
              </a:rPr>
              <a:t>app </a:t>
            </a:r>
            <a:r>
              <a:rPr lang="zh-CN" altLang="en-US" dirty="0">
                <a:solidFill>
                  <a:schemeClr val="tx1"/>
                </a:solidFill>
              </a:rPr>
              <a:t>上，示例代码如下：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0E2149E7-6671-47DC-8CEA-B2A9FC8F98BA}"/>
              </a:ext>
            </a:extLst>
          </p:cNvPr>
          <p:cNvPicPr>
            <a:picLocks noChangeAspect="1"/>
          </p:cNvPicPr>
          <p:nvPr/>
        </p:nvPicPr>
        <p:blipFill>
          <a:blip r:embed="rId2"/>
          <a:stretch>
            <a:fillRect/>
          </a:stretch>
        </p:blipFill>
        <p:spPr>
          <a:xfrm>
            <a:off x="943922" y="2538286"/>
            <a:ext cx="4690964" cy="2504361"/>
          </a:xfrm>
          <a:prstGeom prst="rect">
            <a:avLst/>
          </a:prstGeom>
        </p:spPr>
      </p:pic>
    </p:spTree>
    <p:extLst>
      <p:ext uri="{BB962C8B-B14F-4D97-AF65-F5344CB8AC3E}">
        <p14:creationId xmlns:p14="http://schemas.microsoft.com/office/powerpoint/2010/main" val="69408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模块化</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路由</a:t>
            </a:r>
          </a:p>
        </p:txBody>
      </p:sp>
      <p:sp>
        <p:nvSpPr>
          <p:cNvPr id="6" name="内容占位符 5">
            <a:extLst>
              <a:ext uri="{FF2B5EF4-FFF2-40B4-BE49-F238E27FC236}">
                <a16:creationId xmlns:a16="http://schemas.microsoft.com/office/drawing/2014/main" id="{29F737D8-1841-453C-9653-00A17C519191}"/>
              </a:ext>
            </a:extLst>
          </p:cNvPr>
          <p:cNvSpPr>
            <a:spLocks noGrp="1"/>
          </p:cNvSpPr>
          <p:nvPr>
            <p:ph sz="half" idx="14"/>
          </p:nvPr>
        </p:nvSpPr>
        <p:spPr>
          <a:xfrm>
            <a:off x="848376" y="2123999"/>
            <a:ext cx="7038324" cy="2521959"/>
          </a:xfrm>
        </p:spPr>
        <p:txBody>
          <a:bodyPr>
            <a:noAutofit/>
          </a:bodyPr>
          <a:lstStyle/>
          <a:p>
            <a:r>
              <a:rPr lang="zh-CN" altLang="en-US" dirty="0">
                <a:solidFill>
                  <a:schemeClr val="tx1"/>
                </a:solidFill>
              </a:rPr>
              <a:t>为了</a:t>
            </a:r>
            <a:r>
              <a:rPr lang="zh-CN" altLang="en-US" dirty="0">
                <a:solidFill>
                  <a:srgbClr val="047FFD"/>
                </a:solidFill>
              </a:rPr>
              <a:t>方便对路由进行模块化的管理</a:t>
            </a:r>
            <a:r>
              <a:rPr lang="zh-CN" altLang="en-US" dirty="0">
                <a:solidFill>
                  <a:schemeClr val="tx1"/>
                </a:solidFill>
              </a:rPr>
              <a:t>，</a:t>
            </a:r>
            <a:r>
              <a:rPr lang="en-US" altLang="zh-CN" dirty="0">
                <a:solidFill>
                  <a:schemeClr val="tx1"/>
                </a:solidFill>
              </a:rPr>
              <a:t>Express </a:t>
            </a:r>
            <a:r>
              <a:rPr lang="zh-CN" altLang="en-US" b="1" dirty="0">
                <a:solidFill>
                  <a:srgbClr val="FF0000"/>
                </a:solidFill>
              </a:rPr>
              <a:t>不建议</a:t>
            </a:r>
            <a:r>
              <a:rPr lang="zh-CN" altLang="en-US" dirty="0">
                <a:solidFill>
                  <a:schemeClr val="tx1"/>
                </a:solidFill>
              </a:rPr>
              <a:t>将路由直接挂载到 </a:t>
            </a:r>
            <a:r>
              <a:rPr lang="en-US" altLang="zh-CN" dirty="0">
                <a:solidFill>
                  <a:schemeClr val="tx1"/>
                </a:solidFill>
              </a:rPr>
              <a:t>app </a:t>
            </a:r>
            <a:r>
              <a:rPr lang="zh-CN" altLang="en-US" dirty="0">
                <a:solidFill>
                  <a:schemeClr val="tx1"/>
                </a:solidFill>
              </a:rPr>
              <a:t>上，而是</a:t>
            </a:r>
            <a:r>
              <a:rPr lang="zh-CN" altLang="en-US" dirty="0">
                <a:solidFill>
                  <a:srgbClr val="FF0000"/>
                </a:solidFill>
              </a:rPr>
              <a:t>推荐将路由抽离为单独的模块</a:t>
            </a:r>
            <a:r>
              <a:rPr lang="zh-CN" altLang="en-US" dirty="0">
                <a:solidFill>
                  <a:schemeClr val="tx1"/>
                </a:solidFill>
              </a:rPr>
              <a:t>。</a:t>
            </a:r>
            <a:endParaRPr lang="en-US" altLang="zh-CN" dirty="0">
              <a:solidFill>
                <a:schemeClr val="tx1"/>
              </a:solidFill>
            </a:endParaRPr>
          </a:p>
          <a:p>
            <a:r>
              <a:rPr lang="zh-CN" altLang="en-US" dirty="0">
                <a:solidFill>
                  <a:schemeClr val="tx1"/>
                </a:solidFill>
              </a:rPr>
              <a:t>将路由抽离为单独模块的步骤如下：</a:t>
            </a:r>
            <a:endParaRPr lang="en-US" altLang="zh-CN" dirty="0">
              <a:solidFill>
                <a:schemeClr val="tx1"/>
              </a:solidFill>
            </a:endParaRPr>
          </a:p>
          <a:p>
            <a:pPr marL="228600" indent="-228600">
              <a:buFont typeface="+mj-ea"/>
              <a:buAutoNum type="circleNumDbPlain"/>
            </a:pPr>
            <a:r>
              <a:rPr lang="zh-CN" altLang="en-US" dirty="0">
                <a:solidFill>
                  <a:schemeClr val="tx1"/>
                </a:solidFill>
              </a:rPr>
              <a:t>创建路由模块对应的 </a:t>
            </a:r>
            <a:r>
              <a:rPr lang="en-US" altLang="zh-CN" dirty="0">
                <a:solidFill>
                  <a:schemeClr val="tx1"/>
                </a:solidFill>
              </a:rPr>
              <a:t>.js </a:t>
            </a:r>
            <a:r>
              <a:rPr lang="zh-CN" altLang="en-US" dirty="0">
                <a:solidFill>
                  <a:schemeClr val="tx1"/>
                </a:solidFill>
              </a:rPr>
              <a:t>文件</a:t>
            </a:r>
            <a:endParaRPr lang="en-US" altLang="zh-CN" dirty="0">
              <a:solidFill>
                <a:schemeClr val="tx1"/>
              </a:solidFill>
            </a:endParaRPr>
          </a:p>
          <a:p>
            <a:pPr marL="228600" indent="-228600">
              <a:buFont typeface="+mj-ea"/>
              <a:buAutoNum type="circleNumDbPlain"/>
            </a:pPr>
            <a:r>
              <a:rPr lang="zh-CN" altLang="en-US" dirty="0">
                <a:solidFill>
                  <a:schemeClr val="tx1"/>
                </a:solidFill>
              </a:rPr>
              <a:t>调用 </a:t>
            </a:r>
            <a:r>
              <a:rPr lang="en-US" altLang="zh-CN" dirty="0" err="1">
                <a:solidFill>
                  <a:srgbClr val="FF0000"/>
                </a:solidFill>
              </a:rPr>
              <a:t>express.Router</a:t>
            </a:r>
            <a:r>
              <a:rPr lang="en-US" altLang="zh-CN" dirty="0">
                <a:solidFill>
                  <a:srgbClr val="FF0000"/>
                </a:solidFill>
              </a:rPr>
              <a:t>() </a:t>
            </a:r>
            <a:r>
              <a:rPr lang="zh-CN" altLang="en-US" dirty="0">
                <a:solidFill>
                  <a:schemeClr val="tx1"/>
                </a:solidFill>
              </a:rPr>
              <a:t>函数创建路由对象</a:t>
            </a:r>
            <a:endParaRPr lang="en-US" altLang="zh-CN" dirty="0">
              <a:solidFill>
                <a:schemeClr val="tx1"/>
              </a:solidFill>
            </a:endParaRPr>
          </a:p>
          <a:p>
            <a:pPr marL="228600" indent="-228600">
              <a:buFont typeface="+mj-ea"/>
              <a:buAutoNum type="circleNumDbPlain"/>
            </a:pPr>
            <a:r>
              <a:rPr lang="zh-CN" altLang="en-US" dirty="0">
                <a:solidFill>
                  <a:schemeClr val="tx1"/>
                </a:solidFill>
              </a:rPr>
              <a:t>向路由对象上挂载具体的路由</a:t>
            </a:r>
            <a:endParaRPr lang="en-US" altLang="zh-CN"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a:solidFill>
                  <a:srgbClr val="FF0000"/>
                </a:solidFill>
              </a:rPr>
              <a:t>module.exports </a:t>
            </a:r>
            <a:r>
              <a:rPr lang="zh-CN" altLang="en-US" dirty="0">
                <a:solidFill>
                  <a:schemeClr val="tx1"/>
                </a:solidFill>
              </a:rPr>
              <a:t>向外共享路由对象</a:t>
            </a:r>
            <a:endParaRPr lang="en-US" altLang="zh-CN"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err="1">
                <a:solidFill>
                  <a:srgbClr val="FF0000"/>
                </a:solidFill>
              </a:rPr>
              <a:t>app.use</a:t>
            </a:r>
            <a:r>
              <a:rPr lang="en-US" altLang="zh-CN" dirty="0">
                <a:solidFill>
                  <a:srgbClr val="FF0000"/>
                </a:solidFill>
              </a:rPr>
              <a:t>() </a:t>
            </a:r>
            <a:r>
              <a:rPr lang="zh-CN" altLang="en-US" dirty="0">
                <a:solidFill>
                  <a:schemeClr val="tx1"/>
                </a:solidFill>
              </a:rPr>
              <a:t>函数注册路由模块</a:t>
            </a:r>
            <a:endParaRPr lang="en-US" altLang="zh-CN" dirty="0">
              <a:solidFill>
                <a:schemeClr val="tx1"/>
              </a:solidFill>
            </a:endParaRPr>
          </a:p>
        </p:txBody>
      </p:sp>
    </p:spTree>
    <p:extLst>
      <p:ext uri="{BB962C8B-B14F-4D97-AF65-F5344CB8AC3E}">
        <p14:creationId xmlns:p14="http://schemas.microsoft.com/office/powerpoint/2010/main" val="179045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创建路由模块</a:t>
            </a:r>
          </a:p>
        </p:txBody>
      </p:sp>
      <p:pic>
        <p:nvPicPr>
          <p:cNvPr id="4" name="图片 3">
            <a:extLst>
              <a:ext uri="{FF2B5EF4-FFF2-40B4-BE49-F238E27FC236}">
                <a16:creationId xmlns:a16="http://schemas.microsoft.com/office/drawing/2014/main" id="{2458BDCD-2FA0-4504-AAAC-3EB8983BE7D9}"/>
              </a:ext>
            </a:extLst>
          </p:cNvPr>
          <p:cNvPicPr>
            <a:picLocks noChangeAspect="1"/>
          </p:cNvPicPr>
          <p:nvPr/>
        </p:nvPicPr>
        <p:blipFill>
          <a:blip r:embed="rId2"/>
          <a:stretch>
            <a:fillRect/>
          </a:stretch>
        </p:blipFill>
        <p:spPr>
          <a:xfrm>
            <a:off x="957003" y="2040201"/>
            <a:ext cx="5068484" cy="2999350"/>
          </a:xfrm>
          <a:prstGeom prst="rect">
            <a:avLst/>
          </a:prstGeom>
        </p:spPr>
      </p:pic>
    </p:spTree>
    <p:extLst>
      <p:ext uri="{BB962C8B-B14F-4D97-AF65-F5344CB8AC3E}">
        <p14:creationId xmlns:p14="http://schemas.microsoft.com/office/powerpoint/2010/main" val="10498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注册路由模块</a:t>
            </a:r>
          </a:p>
        </p:txBody>
      </p:sp>
      <p:pic>
        <p:nvPicPr>
          <p:cNvPr id="2" name="图片 1">
            <a:extLst>
              <a:ext uri="{FF2B5EF4-FFF2-40B4-BE49-F238E27FC236}">
                <a16:creationId xmlns:a16="http://schemas.microsoft.com/office/drawing/2014/main" id="{C2CF314A-C88C-40FF-A5E6-92438873B739}"/>
              </a:ext>
            </a:extLst>
          </p:cNvPr>
          <p:cNvPicPr>
            <a:picLocks noChangeAspect="1"/>
          </p:cNvPicPr>
          <p:nvPr/>
        </p:nvPicPr>
        <p:blipFill>
          <a:blip r:embed="rId2"/>
          <a:stretch>
            <a:fillRect/>
          </a:stretch>
        </p:blipFill>
        <p:spPr>
          <a:xfrm>
            <a:off x="957600" y="2041200"/>
            <a:ext cx="5544000" cy="1819736"/>
          </a:xfrm>
          <a:prstGeom prst="rect">
            <a:avLst/>
          </a:prstGeom>
        </p:spPr>
      </p:pic>
    </p:spTree>
    <p:extLst>
      <p:ext uri="{BB962C8B-B14F-4D97-AF65-F5344CB8AC3E}">
        <p14:creationId xmlns:p14="http://schemas.microsoft.com/office/powerpoint/2010/main" val="5647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Express </a:t>
            </a:r>
            <a:r>
              <a:rPr lang="zh-CN" altLang="en-US" dirty="0"/>
              <a:t>路由</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a:t>
            </a:r>
            <a:r>
              <a:rPr lang="zh-CN" altLang="en-US" dirty="0">
                <a:solidFill>
                  <a:srgbClr val="595959"/>
                </a:solidFill>
                <a:latin typeface="Microsoft YaHei" panose="020B0503020204020204" pitchFamily="34" charset="-122"/>
                <a:ea typeface="Microsoft YaHei" panose="020B0503020204020204" pitchFamily="34" charset="-122"/>
                <a:cs typeface="+mj-cs"/>
              </a:rPr>
              <a:t>路由的使用</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为路由模块</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添加前缀</a:t>
            </a: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类似于托管静态资源时，为静态资源统一挂载访问前缀一样，路由模块添加前缀的方式也非常简单：</a:t>
            </a:r>
            <a:endParaRPr lang="en-US" altLang="zh-CN" dirty="0">
              <a:solidFill>
                <a:schemeClr val="tx1"/>
              </a:solidFill>
            </a:endParaRPr>
          </a:p>
        </p:txBody>
      </p:sp>
      <p:pic>
        <p:nvPicPr>
          <p:cNvPr id="3" name="图片 2">
            <a:extLst>
              <a:ext uri="{FF2B5EF4-FFF2-40B4-BE49-F238E27FC236}">
                <a16:creationId xmlns:a16="http://schemas.microsoft.com/office/drawing/2014/main" id="{43B8472B-9D71-4686-B895-646E734B4E2F}"/>
              </a:ext>
            </a:extLst>
          </p:cNvPr>
          <p:cNvPicPr>
            <a:picLocks noChangeAspect="1"/>
          </p:cNvPicPr>
          <p:nvPr/>
        </p:nvPicPr>
        <p:blipFill>
          <a:blip r:embed="rId2"/>
          <a:stretch>
            <a:fillRect/>
          </a:stretch>
        </p:blipFill>
        <p:spPr>
          <a:xfrm>
            <a:off x="957905" y="2504364"/>
            <a:ext cx="5544000" cy="1819736"/>
          </a:xfrm>
          <a:prstGeom prst="rect">
            <a:avLst/>
          </a:prstGeom>
        </p:spPr>
      </p:pic>
    </p:spTree>
    <p:extLst>
      <p:ext uri="{BB962C8B-B14F-4D97-AF65-F5344CB8AC3E}">
        <p14:creationId xmlns:p14="http://schemas.microsoft.com/office/powerpoint/2010/main" val="13804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Express</a:t>
            </a:r>
          </a:p>
          <a:p>
            <a:r>
              <a:rPr lang="en-US" altLang="zh-CN" dirty="0">
                <a:solidFill>
                  <a:schemeClr val="tx1"/>
                </a:solidFill>
              </a:rPr>
              <a:t>Express </a:t>
            </a:r>
            <a:r>
              <a:rPr lang="zh-CN" altLang="en-US" dirty="0">
                <a:solidFill>
                  <a:schemeClr val="tx1"/>
                </a:solidFill>
              </a:rPr>
              <a:t>路由</a:t>
            </a:r>
            <a:endParaRPr lang="en-US" altLang="zh-CN" dirty="0">
              <a:solidFill>
                <a:schemeClr val="tx1"/>
              </a:solidFill>
            </a:endParaRPr>
          </a:p>
          <a:p>
            <a:r>
              <a:rPr lang="en-US" altLang="zh-CN" dirty="0">
                <a:solidFill>
                  <a:srgbClr val="FF0000"/>
                </a:solidFill>
              </a:rPr>
              <a:t>Express </a:t>
            </a:r>
            <a:r>
              <a:rPr lang="zh-CN" altLang="en-US" dirty="0">
                <a:solidFill>
                  <a:srgbClr val="FF0000"/>
                </a:solidFill>
              </a:rPr>
              <a:t>中间件</a:t>
            </a:r>
            <a:endParaRPr lang="en-US" altLang="zh-CN" dirty="0">
              <a:solidFill>
                <a:srgbClr val="FF0000"/>
              </a:solidFill>
            </a:endParaRPr>
          </a:p>
          <a:p>
            <a:r>
              <a:rPr lang="zh-CN" altLang="en-US" dirty="0">
                <a:solidFill>
                  <a:schemeClr val="tx1"/>
                </a:solidFill>
              </a:rPr>
              <a:t>使用 </a:t>
            </a:r>
            <a:r>
              <a:rPr lang="en-US" altLang="zh-CN" dirty="0">
                <a:solidFill>
                  <a:schemeClr val="tx1"/>
                </a:solidFill>
              </a:rPr>
              <a:t>Express </a:t>
            </a:r>
            <a:r>
              <a:rPr lang="zh-CN" altLang="en-US" dirty="0">
                <a:solidFill>
                  <a:schemeClr val="tx1"/>
                </a:solidFill>
              </a:rPr>
              <a:t>写接口</a:t>
            </a:r>
            <a:endParaRPr lang="en-US" altLang="zh-CN" dirty="0"/>
          </a:p>
        </p:txBody>
      </p:sp>
    </p:spTree>
    <p:extLst>
      <p:ext uri="{BB962C8B-B14F-4D97-AF65-F5344CB8AC3E}">
        <p14:creationId xmlns:p14="http://schemas.microsoft.com/office/powerpoint/2010/main" val="630507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什么是中间件</a:t>
            </a: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中间件（</a:t>
            </a:r>
            <a:r>
              <a:rPr lang="en-US" altLang="zh-CN" dirty="0">
                <a:solidFill>
                  <a:schemeClr val="tx1"/>
                </a:solidFill>
              </a:rPr>
              <a:t>Middleware </a:t>
            </a:r>
            <a:r>
              <a:rPr lang="zh-CN" altLang="en-US" dirty="0">
                <a:solidFill>
                  <a:schemeClr val="tx1"/>
                </a:solidFill>
              </a:rPr>
              <a:t>），特指</a:t>
            </a:r>
            <a:r>
              <a:rPr lang="zh-CN" altLang="en-US" dirty="0">
                <a:solidFill>
                  <a:srgbClr val="047FFD"/>
                </a:solidFill>
              </a:rPr>
              <a:t>业务流程</a:t>
            </a:r>
            <a:r>
              <a:rPr lang="zh-CN" altLang="en-US" dirty="0">
                <a:solidFill>
                  <a:schemeClr val="tx1"/>
                </a:solidFill>
              </a:rPr>
              <a:t>的</a:t>
            </a:r>
            <a:r>
              <a:rPr lang="zh-CN" altLang="en-US" dirty="0">
                <a:solidFill>
                  <a:srgbClr val="FF0000"/>
                </a:solidFill>
              </a:rPr>
              <a:t>中间处理环节</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185430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1.3 Node.js </a:t>
            </a:r>
            <a:r>
              <a:rPr lang="zh-CN" altLang="en-US" dirty="0"/>
              <a:t>环境的安装</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什么是终端</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4978399" y="2123999"/>
            <a:ext cx="3535681" cy="2827308"/>
          </a:xfrm>
        </p:spPr>
        <p:txBody>
          <a:bodyPr>
            <a:noAutofit/>
          </a:bodyPr>
          <a:lstStyle/>
          <a:p>
            <a:r>
              <a:rPr lang="zh-CN" altLang="en-US" dirty="0">
                <a:solidFill>
                  <a:schemeClr val="tx1"/>
                </a:solidFill>
              </a:rPr>
              <a:t>终端（英文：</a:t>
            </a:r>
            <a:r>
              <a:rPr lang="en-US" altLang="zh-CN" dirty="0">
                <a:solidFill>
                  <a:schemeClr val="tx1"/>
                </a:solidFill>
              </a:rPr>
              <a:t>Terminal</a:t>
            </a:r>
            <a:r>
              <a:rPr lang="zh-CN" altLang="en-US" dirty="0">
                <a:solidFill>
                  <a:schemeClr val="tx1"/>
                </a:solidFill>
              </a:rPr>
              <a:t>）是专门为开发人员设计的，</a:t>
            </a:r>
            <a:r>
              <a:rPr lang="zh-CN" altLang="en-US" dirty="0">
                <a:solidFill>
                  <a:srgbClr val="FF0000"/>
                </a:solidFill>
              </a:rPr>
              <a:t>用于实现人机交互</a:t>
            </a:r>
            <a:r>
              <a:rPr lang="zh-CN" altLang="en-US" dirty="0">
                <a:solidFill>
                  <a:schemeClr val="tx1"/>
                </a:solidFill>
              </a:rPr>
              <a:t>的一种方式。</a:t>
            </a:r>
            <a:endParaRPr lang="en-US" altLang="zh-CN" dirty="0">
              <a:solidFill>
                <a:schemeClr val="tx1"/>
              </a:solidFill>
            </a:endParaRPr>
          </a:p>
          <a:p>
            <a:r>
              <a:rPr lang="zh-CN" altLang="en-US" dirty="0">
                <a:solidFill>
                  <a:schemeClr val="tx1"/>
                </a:solidFill>
              </a:rPr>
              <a:t>作为一名合格的程序员，我们有必要识记一些</a:t>
            </a:r>
            <a:r>
              <a:rPr lang="zh-CN" altLang="en-US" b="1" dirty="0">
                <a:solidFill>
                  <a:srgbClr val="FF0000"/>
                </a:solidFill>
              </a:rPr>
              <a:t>常用的终端命令</a:t>
            </a:r>
            <a:r>
              <a:rPr lang="zh-CN" altLang="en-US" dirty="0">
                <a:solidFill>
                  <a:schemeClr val="tx1"/>
                </a:solidFill>
              </a:rPr>
              <a:t>，来辅助我们更好的操作与使用计算机。</a:t>
            </a:r>
            <a:endParaRPr lang="en-US" altLang="zh-CN" dirty="0">
              <a:solidFill>
                <a:schemeClr val="tx1"/>
              </a:solidFill>
            </a:endParaRPr>
          </a:p>
        </p:txBody>
      </p:sp>
      <p:pic>
        <p:nvPicPr>
          <p:cNvPr id="4" name="图片 3">
            <a:extLst>
              <a:ext uri="{FF2B5EF4-FFF2-40B4-BE49-F238E27FC236}">
                <a16:creationId xmlns:a16="http://schemas.microsoft.com/office/drawing/2014/main" id="{D3811167-C5DA-4274-9BB4-084D4921B5C4}"/>
              </a:ext>
            </a:extLst>
          </p:cNvPr>
          <p:cNvPicPr>
            <a:picLocks noChangeAspect="1"/>
          </p:cNvPicPr>
          <p:nvPr/>
        </p:nvPicPr>
        <p:blipFill>
          <a:blip r:embed="rId2"/>
          <a:stretch>
            <a:fillRect/>
          </a:stretch>
        </p:blipFill>
        <p:spPr>
          <a:xfrm>
            <a:off x="1002452" y="2247069"/>
            <a:ext cx="3914987" cy="2120618"/>
          </a:xfrm>
          <a:prstGeom prst="rect">
            <a:avLst/>
          </a:prstGeom>
        </p:spPr>
      </p:pic>
    </p:spTree>
    <p:extLst>
      <p:ext uri="{BB962C8B-B14F-4D97-AF65-F5344CB8AC3E}">
        <p14:creationId xmlns:p14="http://schemas.microsoft.com/office/powerpoint/2010/main" val="165301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现实生活中的例子</a:t>
            </a: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在处理污水的时候，一般都要经过</a:t>
            </a:r>
            <a:r>
              <a:rPr lang="zh-CN" altLang="en-US" dirty="0">
                <a:solidFill>
                  <a:srgbClr val="FF0000"/>
                </a:solidFill>
              </a:rPr>
              <a:t>三个处理环节</a:t>
            </a:r>
            <a:r>
              <a:rPr lang="zh-CN" altLang="en-US" dirty="0">
                <a:solidFill>
                  <a:schemeClr val="tx1"/>
                </a:solidFill>
              </a:rPr>
              <a:t>，从而保证处理过后的废水，达到排放标准。</a:t>
            </a:r>
            <a:endParaRPr lang="en-US" altLang="zh-CN" dirty="0">
              <a:solidFill>
                <a:schemeClr val="tx1"/>
              </a:solidFill>
            </a:endParaRPr>
          </a:p>
        </p:txBody>
      </p:sp>
      <p:pic>
        <p:nvPicPr>
          <p:cNvPr id="3" name="图片 2">
            <a:extLst>
              <a:ext uri="{FF2B5EF4-FFF2-40B4-BE49-F238E27FC236}">
                <a16:creationId xmlns:a16="http://schemas.microsoft.com/office/drawing/2014/main" id="{D6764DF4-7359-4F6B-9AF9-831CBF9E6671}"/>
              </a:ext>
            </a:extLst>
          </p:cNvPr>
          <p:cNvPicPr>
            <a:picLocks noChangeAspect="1"/>
          </p:cNvPicPr>
          <p:nvPr/>
        </p:nvPicPr>
        <p:blipFill>
          <a:blip r:embed="rId2"/>
          <a:stretch>
            <a:fillRect/>
          </a:stretch>
        </p:blipFill>
        <p:spPr>
          <a:xfrm>
            <a:off x="918577" y="2712943"/>
            <a:ext cx="5240175" cy="1154395"/>
          </a:xfrm>
          <a:prstGeom prst="rect">
            <a:avLst/>
          </a:prstGeom>
        </p:spPr>
      </p:pic>
      <p:sp>
        <p:nvSpPr>
          <p:cNvPr id="4" name="矩形 3">
            <a:extLst>
              <a:ext uri="{FF2B5EF4-FFF2-40B4-BE49-F238E27FC236}">
                <a16:creationId xmlns:a16="http://schemas.microsoft.com/office/drawing/2014/main" id="{B080AFDE-C599-4206-9C12-62D5133E2C4A}"/>
              </a:ext>
            </a:extLst>
          </p:cNvPr>
          <p:cNvSpPr/>
          <p:nvPr/>
        </p:nvSpPr>
        <p:spPr>
          <a:xfrm>
            <a:off x="1653988" y="2618662"/>
            <a:ext cx="3731559" cy="138856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内容占位符 5">
            <a:extLst>
              <a:ext uri="{FF2B5EF4-FFF2-40B4-BE49-F238E27FC236}">
                <a16:creationId xmlns:a16="http://schemas.microsoft.com/office/drawing/2014/main" id="{4966B803-152C-408A-9F9D-C7C66D9A9829}"/>
              </a:ext>
            </a:extLst>
          </p:cNvPr>
          <p:cNvSpPr txBox="1">
            <a:spLocks/>
          </p:cNvSpPr>
          <p:nvPr/>
        </p:nvSpPr>
        <p:spPr>
          <a:xfrm>
            <a:off x="848376" y="4197900"/>
            <a:ext cx="7038324" cy="380364"/>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处理污水的这三个中间处理环节，就可以叫做中间件。</a:t>
            </a:r>
            <a:endParaRPr lang="en-US" altLang="zh-CN" dirty="0">
              <a:solidFill>
                <a:schemeClr val="tx1"/>
              </a:solidFill>
            </a:endParaRPr>
          </a:p>
        </p:txBody>
      </p:sp>
    </p:spTree>
    <p:extLst>
      <p:ext uri="{BB962C8B-B14F-4D97-AF65-F5344CB8AC3E}">
        <p14:creationId xmlns:p14="http://schemas.microsoft.com/office/powerpoint/2010/main" val="106059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Express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调用流程</a:t>
            </a: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当一个请求到达 </a:t>
            </a:r>
            <a:r>
              <a:rPr lang="en-US" altLang="zh-CN" dirty="0">
                <a:solidFill>
                  <a:schemeClr val="tx1"/>
                </a:solidFill>
              </a:rPr>
              <a:t>Express </a:t>
            </a:r>
            <a:r>
              <a:rPr lang="zh-CN" altLang="en-US" dirty="0">
                <a:solidFill>
                  <a:schemeClr val="tx1"/>
                </a:solidFill>
              </a:rPr>
              <a:t>的服务器之后，可以连续调用多个中间件，从而对这次请求进行</a:t>
            </a:r>
            <a:r>
              <a:rPr lang="zh-CN" altLang="en-US" dirty="0">
                <a:solidFill>
                  <a:srgbClr val="FF0000"/>
                </a:solidFill>
              </a:rPr>
              <a:t>预处理</a:t>
            </a:r>
            <a:r>
              <a:rPr lang="zh-CN" altLang="en-US" dirty="0">
                <a:solidFill>
                  <a:schemeClr val="tx1"/>
                </a:solidFill>
              </a:rPr>
              <a:t>。</a:t>
            </a:r>
            <a:endParaRPr lang="en-US" altLang="zh-CN" dirty="0">
              <a:solidFill>
                <a:schemeClr val="tx1"/>
              </a:solidFill>
            </a:endParaRPr>
          </a:p>
        </p:txBody>
      </p:sp>
      <p:pic>
        <p:nvPicPr>
          <p:cNvPr id="2" name="图片 1">
            <a:extLst>
              <a:ext uri="{FF2B5EF4-FFF2-40B4-BE49-F238E27FC236}">
                <a16:creationId xmlns:a16="http://schemas.microsoft.com/office/drawing/2014/main" id="{17DC41CA-CAB6-481D-9360-DE264CEFEA93}"/>
              </a:ext>
            </a:extLst>
          </p:cNvPr>
          <p:cNvPicPr>
            <a:picLocks noChangeAspect="1"/>
          </p:cNvPicPr>
          <p:nvPr/>
        </p:nvPicPr>
        <p:blipFill>
          <a:blip r:embed="rId2"/>
          <a:stretch>
            <a:fillRect/>
          </a:stretch>
        </p:blipFill>
        <p:spPr>
          <a:xfrm>
            <a:off x="908886" y="2589149"/>
            <a:ext cx="4157365" cy="2261023"/>
          </a:xfrm>
          <a:prstGeom prst="rect">
            <a:avLst/>
          </a:prstGeom>
        </p:spPr>
      </p:pic>
    </p:spTree>
    <p:extLst>
      <p:ext uri="{BB962C8B-B14F-4D97-AF65-F5344CB8AC3E}">
        <p14:creationId xmlns:p14="http://schemas.microsoft.com/office/powerpoint/2010/main" val="167651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Express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格式</a:t>
            </a: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en-US" altLang="zh-CN" dirty="0">
                <a:solidFill>
                  <a:schemeClr val="tx1"/>
                </a:solidFill>
              </a:rPr>
              <a:t>Express </a:t>
            </a:r>
            <a:r>
              <a:rPr lang="zh-CN" altLang="en-US" dirty="0">
                <a:solidFill>
                  <a:schemeClr val="tx1"/>
                </a:solidFill>
              </a:rPr>
              <a:t>的中间件，</a:t>
            </a:r>
            <a:r>
              <a:rPr lang="zh-CN" altLang="en-US" dirty="0">
                <a:solidFill>
                  <a:srgbClr val="FF0000"/>
                </a:solidFill>
              </a:rPr>
              <a:t>本质</a:t>
            </a:r>
            <a:r>
              <a:rPr lang="zh-CN" altLang="en-US" dirty="0">
                <a:solidFill>
                  <a:schemeClr val="tx1"/>
                </a:solidFill>
              </a:rPr>
              <a:t>上就是一个 </a:t>
            </a:r>
            <a:r>
              <a:rPr lang="en-US" altLang="zh-CN" b="1" dirty="0">
                <a:solidFill>
                  <a:srgbClr val="FF0000"/>
                </a:solidFill>
              </a:rPr>
              <a:t>function </a:t>
            </a:r>
            <a:r>
              <a:rPr lang="zh-CN" altLang="en-US" b="1" dirty="0">
                <a:solidFill>
                  <a:srgbClr val="FF0000"/>
                </a:solidFill>
              </a:rPr>
              <a:t>处理函数</a:t>
            </a:r>
            <a:r>
              <a:rPr lang="zh-CN" altLang="en-US" dirty="0">
                <a:solidFill>
                  <a:schemeClr val="tx1"/>
                </a:solidFill>
              </a:rPr>
              <a:t>，</a:t>
            </a:r>
            <a:r>
              <a:rPr lang="en-US" altLang="zh-CN" dirty="0">
                <a:solidFill>
                  <a:schemeClr val="tx1"/>
                </a:solidFill>
              </a:rPr>
              <a:t>Express </a:t>
            </a:r>
            <a:r>
              <a:rPr lang="zh-CN" altLang="en-US" dirty="0">
                <a:solidFill>
                  <a:schemeClr val="tx1"/>
                </a:solidFill>
              </a:rPr>
              <a:t>中间件的格式如下：</a:t>
            </a:r>
            <a:endParaRPr lang="en-US" altLang="zh-CN" dirty="0">
              <a:solidFill>
                <a:schemeClr val="tx1"/>
              </a:solidFill>
            </a:endParaRPr>
          </a:p>
        </p:txBody>
      </p:sp>
      <p:pic>
        <p:nvPicPr>
          <p:cNvPr id="3" name="图片 2">
            <a:extLst>
              <a:ext uri="{FF2B5EF4-FFF2-40B4-BE49-F238E27FC236}">
                <a16:creationId xmlns:a16="http://schemas.microsoft.com/office/drawing/2014/main" id="{8EE202B7-9D81-4995-BD81-2F17BC074B5F}"/>
              </a:ext>
            </a:extLst>
          </p:cNvPr>
          <p:cNvPicPr>
            <a:picLocks noChangeAspect="1"/>
          </p:cNvPicPr>
          <p:nvPr/>
        </p:nvPicPr>
        <p:blipFill>
          <a:blip r:embed="rId2"/>
          <a:stretch>
            <a:fillRect/>
          </a:stretch>
        </p:blipFill>
        <p:spPr>
          <a:xfrm>
            <a:off x="848377" y="2571751"/>
            <a:ext cx="5902048" cy="1894972"/>
          </a:xfrm>
          <a:prstGeom prst="rect">
            <a:avLst/>
          </a:prstGeom>
        </p:spPr>
      </p:pic>
      <p:sp>
        <p:nvSpPr>
          <p:cNvPr id="8" name="矩形 7">
            <a:extLst>
              <a:ext uri="{FF2B5EF4-FFF2-40B4-BE49-F238E27FC236}">
                <a16:creationId xmlns:a16="http://schemas.microsoft.com/office/drawing/2014/main" id="{B47128E1-3B01-4186-B25A-8252263BCB92}"/>
              </a:ext>
            </a:extLst>
          </p:cNvPr>
          <p:cNvSpPr/>
          <p:nvPr/>
        </p:nvSpPr>
        <p:spPr>
          <a:xfrm>
            <a:off x="3359012" y="3077467"/>
            <a:ext cx="1145756" cy="26573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F95AE5B-F40D-444A-A97E-966DCDFCA02D}"/>
              </a:ext>
            </a:extLst>
          </p:cNvPr>
          <p:cNvSpPr/>
          <p:nvPr/>
        </p:nvSpPr>
        <p:spPr>
          <a:xfrm>
            <a:off x="2743201" y="3402101"/>
            <a:ext cx="342899" cy="2053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73B11F-2007-4F56-96AF-9018182D0A88}"/>
              </a:ext>
            </a:extLst>
          </p:cNvPr>
          <p:cNvSpPr/>
          <p:nvPr/>
        </p:nvSpPr>
        <p:spPr>
          <a:xfrm>
            <a:off x="1080242" y="3558164"/>
            <a:ext cx="513229" cy="2053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内容占位符 5">
            <a:extLst>
              <a:ext uri="{FF2B5EF4-FFF2-40B4-BE49-F238E27FC236}">
                <a16:creationId xmlns:a16="http://schemas.microsoft.com/office/drawing/2014/main" id="{2D1643BF-435A-4ABB-AD82-5420D0686F9C}"/>
              </a:ext>
            </a:extLst>
          </p:cNvPr>
          <p:cNvSpPr txBox="1">
            <a:spLocks/>
          </p:cNvSpPr>
          <p:nvPr/>
        </p:nvSpPr>
        <p:spPr>
          <a:xfrm>
            <a:off x="848378" y="4490741"/>
            <a:ext cx="7038324" cy="380364"/>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注意：中间件函数的形参列表中，</a:t>
            </a:r>
            <a:r>
              <a:rPr lang="zh-CN" altLang="en-US" dirty="0">
                <a:solidFill>
                  <a:srgbClr val="FF0000"/>
                </a:solidFill>
              </a:rPr>
              <a:t>必须包含 </a:t>
            </a:r>
            <a:r>
              <a:rPr lang="en-US" altLang="zh-CN" dirty="0">
                <a:solidFill>
                  <a:srgbClr val="FF0000"/>
                </a:solidFill>
              </a:rPr>
              <a:t>next </a:t>
            </a:r>
            <a:r>
              <a:rPr lang="zh-CN" altLang="en-US" dirty="0">
                <a:solidFill>
                  <a:srgbClr val="FF0000"/>
                </a:solidFill>
              </a:rPr>
              <a:t>参数</a:t>
            </a:r>
            <a:r>
              <a:rPr lang="zh-CN" altLang="en-US" dirty="0">
                <a:solidFill>
                  <a:schemeClr val="tx1"/>
                </a:solidFill>
              </a:rPr>
              <a:t>。而路由处理函数中只包含 </a:t>
            </a:r>
            <a:r>
              <a:rPr lang="en-US" altLang="zh-CN" dirty="0">
                <a:solidFill>
                  <a:schemeClr val="tx1"/>
                </a:solidFill>
              </a:rPr>
              <a:t>req </a:t>
            </a:r>
            <a:r>
              <a:rPr lang="zh-CN" altLang="en-US" dirty="0">
                <a:solidFill>
                  <a:schemeClr val="tx1"/>
                </a:solidFill>
              </a:rPr>
              <a:t>和 </a:t>
            </a:r>
            <a:r>
              <a:rPr lang="en-US" altLang="zh-CN" dirty="0">
                <a:solidFill>
                  <a:schemeClr val="tx1"/>
                </a:solidFill>
              </a:rPr>
              <a:t>res</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281869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中间件的概念</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next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函数的作用</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912219CE-E6FD-4826-B9BB-9AA81A8E71E2}"/>
              </a:ext>
            </a:extLst>
          </p:cNvPr>
          <p:cNvSpPr>
            <a:spLocks noGrp="1"/>
          </p:cNvSpPr>
          <p:nvPr>
            <p:ph sz="half" idx="14"/>
          </p:nvPr>
        </p:nvSpPr>
        <p:spPr>
          <a:xfrm>
            <a:off x="848376" y="2124000"/>
            <a:ext cx="7038324" cy="380364"/>
          </a:xfrm>
        </p:spPr>
        <p:txBody>
          <a:bodyPr>
            <a:noAutofit/>
          </a:bodyPr>
          <a:lstStyle/>
          <a:p>
            <a:r>
              <a:rPr lang="en-US" altLang="zh-CN" b="1" dirty="0">
                <a:solidFill>
                  <a:srgbClr val="FF0000"/>
                </a:solidFill>
              </a:rPr>
              <a:t>next </a:t>
            </a:r>
            <a:r>
              <a:rPr lang="zh-CN" altLang="en-US" b="1" dirty="0">
                <a:solidFill>
                  <a:srgbClr val="FF0000"/>
                </a:solidFill>
              </a:rPr>
              <a:t>函数</a:t>
            </a:r>
            <a:r>
              <a:rPr lang="zh-CN" altLang="en-US" dirty="0">
                <a:solidFill>
                  <a:schemeClr val="tx1"/>
                </a:solidFill>
              </a:rPr>
              <a:t>是实现</a:t>
            </a:r>
            <a:r>
              <a:rPr lang="zh-CN" altLang="en-US" dirty="0">
                <a:solidFill>
                  <a:srgbClr val="FF0000"/>
                </a:solidFill>
              </a:rPr>
              <a:t>多个中间件连续调用</a:t>
            </a:r>
            <a:r>
              <a:rPr lang="zh-CN" altLang="en-US" dirty="0">
                <a:solidFill>
                  <a:schemeClr val="tx1"/>
                </a:solidFill>
              </a:rPr>
              <a:t>的关键，它表示把流转关系</a:t>
            </a:r>
            <a:r>
              <a:rPr lang="zh-CN" altLang="en-US" dirty="0">
                <a:solidFill>
                  <a:srgbClr val="FF0000"/>
                </a:solidFill>
              </a:rPr>
              <a:t>转交</a:t>
            </a:r>
            <a:r>
              <a:rPr lang="zh-CN" altLang="en-US" dirty="0">
                <a:solidFill>
                  <a:schemeClr val="tx1"/>
                </a:solidFill>
              </a:rPr>
              <a:t>给下一个</a:t>
            </a:r>
            <a:r>
              <a:rPr lang="zh-CN" altLang="en-US" dirty="0">
                <a:solidFill>
                  <a:srgbClr val="047FFD"/>
                </a:solidFill>
              </a:rPr>
              <a:t>中间件</a:t>
            </a:r>
            <a:r>
              <a:rPr lang="zh-CN" altLang="en-US" dirty="0">
                <a:solidFill>
                  <a:schemeClr val="tx1"/>
                </a:solidFill>
              </a:rPr>
              <a:t>或</a:t>
            </a:r>
            <a:r>
              <a:rPr lang="zh-CN" altLang="en-US" dirty="0">
                <a:solidFill>
                  <a:srgbClr val="047FFD"/>
                </a:solidFill>
              </a:rPr>
              <a:t>路由</a:t>
            </a:r>
            <a:r>
              <a:rPr lang="zh-CN" altLang="en-US" dirty="0">
                <a:solidFill>
                  <a:schemeClr val="tx1"/>
                </a:solidFill>
              </a:rPr>
              <a:t>。</a:t>
            </a:r>
            <a:endParaRPr lang="en-US" altLang="zh-CN" dirty="0">
              <a:solidFill>
                <a:schemeClr val="tx1"/>
              </a:solidFill>
            </a:endParaRPr>
          </a:p>
        </p:txBody>
      </p:sp>
      <p:pic>
        <p:nvPicPr>
          <p:cNvPr id="15" name="图片 14">
            <a:extLst>
              <a:ext uri="{FF2B5EF4-FFF2-40B4-BE49-F238E27FC236}">
                <a16:creationId xmlns:a16="http://schemas.microsoft.com/office/drawing/2014/main" id="{1DA7240C-14DD-4E84-A2D6-ED4016D005E1}"/>
              </a:ext>
            </a:extLst>
          </p:cNvPr>
          <p:cNvPicPr>
            <a:picLocks noChangeAspect="1"/>
          </p:cNvPicPr>
          <p:nvPr/>
        </p:nvPicPr>
        <p:blipFill>
          <a:blip r:embed="rId2"/>
          <a:stretch>
            <a:fillRect/>
          </a:stretch>
        </p:blipFill>
        <p:spPr>
          <a:xfrm>
            <a:off x="908886" y="2589149"/>
            <a:ext cx="4157365" cy="2261023"/>
          </a:xfrm>
          <a:prstGeom prst="rect">
            <a:avLst/>
          </a:prstGeom>
        </p:spPr>
      </p:pic>
      <p:sp>
        <p:nvSpPr>
          <p:cNvPr id="2" name="文本框 1">
            <a:extLst>
              <a:ext uri="{FF2B5EF4-FFF2-40B4-BE49-F238E27FC236}">
                <a16:creationId xmlns:a16="http://schemas.microsoft.com/office/drawing/2014/main" id="{45E91708-D39D-4B74-B1A7-DFF9A4CC2EC8}"/>
              </a:ext>
            </a:extLst>
          </p:cNvPr>
          <p:cNvSpPr txBox="1"/>
          <p:nvPr/>
        </p:nvSpPr>
        <p:spPr>
          <a:xfrm>
            <a:off x="2987568" y="3020358"/>
            <a:ext cx="516367" cy="253916"/>
          </a:xfrm>
          <a:prstGeom prst="rect">
            <a:avLst/>
          </a:prstGeom>
          <a:noFill/>
        </p:spPr>
        <p:txBody>
          <a:bodyPr wrap="square" rtlCol="0">
            <a:spAutoFit/>
          </a:bodyPr>
          <a:lstStyle/>
          <a:p>
            <a:r>
              <a:rPr lang="en-US" altLang="zh-CN" sz="1050" dirty="0">
                <a:solidFill>
                  <a:srgbClr val="FF0000"/>
                </a:solidFill>
                <a:latin typeface="微软雅黑" panose="020B0503020204020204" pitchFamily="34" charset="-122"/>
                <a:ea typeface="微软雅黑" panose="020B0503020204020204" pitchFamily="34" charset="-122"/>
              </a:rPr>
              <a:t>next()</a:t>
            </a:r>
            <a:endParaRPr lang="zh-CN" altLang="en-US" sz="1050" dirty="0">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63EFB54E-636C-43F6-A986-30F8664C11D7}"/>
              </a:ext>
            </a:extLst>
          </p:cNvPr>
          <p:cNvSpPr txBox="1"/>
          <p:nvPr/>
        </p:nvSpPr>
        <p:spPr>
          <a:xfrm>
            <a:off x="3975039" y="3288210"/>
            <a:ext cx="516367" cy="253916"/>
          </a:xfrm>
          <a:prstGeom prst="rect">
            <a:avLst/>
          </a:prstGeom>
          <a:noFill/>
        </p:spPr>
        <p:txBody>
          <a:bodyPr wrap="square" rtlCol="0">
            <a:spAutoFit/>
          </a:bodyPr>
          <a:lstStyle/>
          <a:p>
            <a:r>
              <a:rPr lang="en-US" altLang="zh-CN" sz="1050" dirty="0">
                <a:solidFill>
                  <a:srgbClr val="FF0000"/>
                </a:solidFill>
                <a:latin typeface="微软雅黑" panose="020B0503020204020204" pitchFamily="34" charset="-122"/>
                <a:ea typeface="微软雅黑" panose="020B0503020204020204" pitchFamily="34" charset="-122"/>
              </a:rPr>
              <a:t>next()</a:t>
            </a:r>
            <a:endParaRPr lang="zh-CN" altLang="en-US" sz="1050" dirty="0">
              <a:solidFill>
                <a:srgbClr val="FF00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C7FDC02D-5CCE-4B50-9A18-EC9C50E9AE71}"/>
              </a:ext>
            </a:extLst>
          </p:cNvPr>
          <p:cNvSpPr txBox="1"/>
          <p:nvPr/>
        </p:nvSpPr>
        <p:spPr>
          <a:xfrm>
            <a:off x="3458672" y="3953584"/>
            <a:ext cx="516367" cy="253916"/>
          </a:xfrm>
          <a:prstGeom prst="rect">
            <a:avLst/>
          </a:prstGeom>
          <a:noFill/>
        </p:spPr>
        <p:txBody>
          <a:bodyPr wrap="square" rtlCol="0">
            <a:spAutoFit/>
          </a:bodyPr>
          <a:lstStyle/>
          <a:p>
            <a:r>
              <a:rPr lang="en-US" altLang="zh-CN" sz="1050" dirty="0">
                <a:solidFill>
                  <a:srgbClr val="FF0000"/>
                </a:solidFill>
                <a:latin typeface="微软雅黑" panose="020B0503020204020204" pitchFamily="34" charset="-122"/>
                <a:ea typeface="微软雅黑" panose="020B0503020204020204" pitchFamily="34" charset="-122"/>
              </a:rPr>
              <a:t>next()</a:t>
            </a:r>
            <a:endParaRPr lang="zh-CN" altLang="en-US" sz="105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16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定义</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中间件函数</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可以通过如下的方式，定义一个最简单的中间件函数：</a:t>
            </a:r>
            <a:endParaRPr lang="en-US" altLang="zh-CN" dirty="0">
              <a:solidFill>
                <a:schemeClr val="tx1"/>
              </a:solidFill>
            </a:endParaRPr>
          </a:p>
        </p:txBody>
      </p:sp>
      <p:pic>
        <p:nvPicPr>
          <p:cNvPr id="4" name="图片 3">
            <a:extLst>
              <a:ext uri="{FF2B5EF4-FFF2-40B4-BE49-F238E27FC236}">
                <a16:creationId xmlns:a16="http://schemas.microsoft.com/office/drawing/2014/main" id="{CB2106EB-2338-4CAF-B0CE-265F97D759B5}"/>
              </a:ext>
            </a:extLst>
          </p:cNvPr>
          <p:cNvPicPr>
            <a:picLocks noChangeAspect="1"/>
          </p:cNvPicPr>
          <p:nvPr/>
        </p:nvPicPr>
        <p:blipFill>
          <a:blip r:embed="rId2"/>
          <a:stretch>
            <a:fillRect/>
          </a:stretch>
        </p:blipFill>
        <p:spPr>
          <a:xfrm>
            <a:off x="942018" y="2484268"/>
            <a:ext cx="5544000" cy="2258365"/>
          </a:xfrm>
          <a:prstGeom prst="rect">
            <a:avLst/>
          </a:prstGeom>
        </p:spPr>
      </p:pic>
    </p:spTree>
    <p:extLst>
      <p:ext uri="{BB962C8B-B14F-4D97-AF65-F5344CB8AC3E}">
        <p14:creationId xmlns:p14="http://schemas.microsoft.com/office/powerpoint/2010/main" val="704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全局生效</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792000"/>
          </a:xfrm>
        </p:spPr>
        <p:txBody>
          <a:bodyPr>
            <a:noAutofit/>
          </a:bodyPr>
          <a:lstStyle/>
          <a:p>
            <a:r>
              <a:rPr lang="zh-CN" altLang="en-US" dirty="0">
                <a:solidFill>
                  <a:schemeClr val="tx1"/>
                </a:solidFill>
              </a:rPr>
              <a:t>客户端发起的</a:t>
            </a:r>
            <a:r>
              <a:rPr lang="zh-CN" altLang="en-US" dirty="0">
                <a:solidFill>
                  <a:srgbClr val="FF0000"/>
                </a:solidFill>
              </a:rPr>
              <a:t>任何请求</a:t>
            </a:r>
            <a:r>
              <a:rPr lang="zh-CN" altLang="en-US" dirty="0">
                <a:solidFill>
                  <a:schemeClr val="tx1"/>
                </a:solidFill>
              </a:rPr>
              <a:t>，到达服务器之后，</a:t>
            </a:r>
            <a:r>
              <a:rPr lang="zh-CN" altLang="en-US" dirty="0">
                <a:solidFill>
                  <a:srgbClr val="FF0000"/>
                </a:solidFill>
              </a:rPr>
              <a:t>都会触发的中间件</a:t>
            </a:r>
            <a:r>
              <a:rPr lang="zh-CN" altLang="en-US" dirty="0">
                <a:solidFill>
                  <a:schemeClr val="tx1"/>
                </a:solidFill>
              </a:rPr>
              <a:t>，叫做全局生效的中间件。</a:t>
            </a:r>
            <a:endParaRPr lang="en-US" altLang="zh-CN" dirty="0">
              <a:solidFill>
                <a:schemeClr val="tx1"/>
              </a:solidFill>
            </a:endParaRPr>
          </a:p>
          <a:p>
            <a:r>
              <a:rPr lang="zh-CN" altLang="en-US" dirty="0">
                <a:solidFill>
                  <a:schemeClr val="tx1"/>
                </a:solidFill>
              </a:rPr>
              <a:t>通过调用 </a:t>
            </a:r>
            <a:r>
              <a:rPr lang="en-US" altLang="zh-CN" dirty="0" err="1">
                <a:solidFill>
                  <a:srgbClr val="FF0000"/>
                </a:solidFill>
              </a:rPr>
              <a:t>app.use</a:t>
            </a:r>
            <a:r>
              <a:rPr lang="en-US" altLang="zh-CN" dirty="0">
                <a:solidFill>
                  <a:srgbClr val="FF0000"/>
                </a:solidFill>
              </a:rPr>
              <a:t>(</a:t>
            </a:r>
            <a:r>
              <a:rPr lang="zh-CN" altLang="en-US" dirty="0">
                <a:solidFill>
                  <a:srgbClr val="047FFD"/>
                </a:solidFill>
              </a:rPr>
              <a:t>中间件函数</a:t>
            </a:r>
            <a:r>
              <a:rPr lang="en-US" altLang="zh-CN" dirty="0">
                <a:solidFill>
                  <a:srgbClr val="FF0000"/>
                </a:solidFill>
              </a:rPr>
              <a:t>)</a:t>
            </a:r>
            <a:r>
              <a:rPr lang="zh-CN" altLang="en-US" dirty="0">
                <a:solidFill>
                  <a:schemeClr val="tx1"/>
                </a:solidFill>
              </a:rPr>
              <a:t>，即可定义一个</a:t>
            </a:r>
            <a:r>
              <a:rPr lang="zh-CN" altLang="en-US" dirty="0">
                <a:solidFill>
                  <a:srgbClr val="FF0000"/>
                </a:solidFill>
              </a:rPr>
              <a:t>全局生效</a:t>
            </a:r>
            <a:r>
              <a:rPr lang="zh-CN" altLang="en-US" dirty="0">
                <a:solidFill>
                  <a:schemeClr val="tx1"/>
                </a:solidFill>
              </a:rPr>
              <a:t>的中间件，示例代码如下：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FF3D4430-DC4F-4963-B568-53BC30CA43F1}"/>
              </a:ext>
            </a:extLst>
          </p:cNvPr>
          <p:cNvPicPr>
            <a:picLocks noChangeAspect="1"/>
          </p:cNvPicPr>
          <p:nvPr/>
        </p:nvPicPr>
        <p:blipFill>
          <a:blip r:embed="rId2"/>
          <a:stretch>
            <a:fillRect/>
          </a:stretch>
        </p:blipFill>
        <p:spPr>
          <a:xfrm>
            <a:off x="931971" y="2809557"/>
            <a:ext cx="4976460" cy="2239407"/>
          </a:xfrm>
          <a:prstGeom prst="rect">
            <a:avLst/>
          </a:prstGeom>
        </p:spPr>
      </p:pic>
    </p:spTree>
    <p:extLst>
      <p:ext uri="{BB962C8B-B14F-4D97-AF65-F5344CB8AC3E}">
        <p14:creationId xmlns:p14="http://schemas.microsoft.com/office/powerpoint/2010/main" val="203257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定义</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全局中间件</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047FFD"/>
                </a:solidFill>
                <a:latin typeface="Microsoft YaHei" panose="020B0503020204020204" pitchFamily="34" charset="-122"/>
                <a:ea typeface="Microsoft YaHei" panose="020B0503020204020204" pitchFamily="34" charset="-122"/>
                <a:cs typeface="+mj-cs"/>
              </a:rPr>
              <a:t>简化形式</a:t>
            </a:r>
          </a:p>
        </p:txBody>
      </p:sp>
      <p:pic>
        <p:nvPicPr>
          <p:cNvPr id="5" name="图片 4">
            <a:extLst>
              <a:ext uri="{FF2B5EF4-FFF2-40B4-BE49-F238E27FC236}">
                <a16:creationId xmlns:a16="http://schemas.microsoft.com/office/drawing/2014/main" id="{7420D215-B26D-4E6E-9BC2-AB4F7D614D42}"/>
              </a:ext>
            </a:extLst>
          </p:cNvPr>
          <p:cNvPicPr>
            <a:picLocks noChangeAspect="1"/>
          </p:cNvPicPr>
          <p:nvPr/>
        </p:nvPicPr>
        <p:blipFill>
          <a:blip r:embed="rId2"/>
          <a:stretch>
            <a:fillRect/>
          </a:stretch>
        </p:blipFill>
        <p:spPr>
          <a:xfrm>
            <a:off x="952068" y="2142275"/>
            <a:ext cx="5544000" cy="1785494"/>
          </a:xfrm>
          <a:prstGeom prst="rect">
            <a:avLst/>
          </a:prstGeom>
        </p:spPr>
      </p:pic>
    </p:spTree>
    <p:extLst>
      <p:ext uri="{BB962C8B-B14F-4D97-AF65-F5344CB8AC3E}">
        <p14:creationId xmlns:p14="http://schemas.microsoft.com/office/powerpoint/2010/main" val="102661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作用</a:t>
            </a:r>
          </a:p>
        </p:txBody>
      </p:sp>
      <p:sp>
        <p:nvSpPr>
          <p:cNvPr id="6" name="内容占位符 5">
            <a:extLst>
              <a:ext uri="{FF2B5EF4-FFF2-40B4-BE49-F238E27FC236}">
                <a16:creationId xmlns:a16="http://schemas.microsoft.com/office/drawing/2014/main" id="{AD6FA55E-5FF3-41FD-948D-7D6417453BE1}"/>
              </a:ext>
            </a:extLst>
          </p:cNvPr>
          <p:cNvSpPr>
            <a:spLocks noGrp="1"/>
          </p:cNvSpPr>
          <p:nvPr>
            <p:ph sz="half" idx="14"/>
          </p:nvPr>
        </p:nvSpPr>
        <p:spPr>
          <a:xfrm>
            <a:off x="848376" y="2124000"/>
            <a:ext cx="7038324" cy="792000"/>
          </a:xfrm>
        </p:spPr>
        <p:txBody>
          <a:bodyPr>
            <a:noAutofit/>
          </a:bodyPr>
          <a:lstStyle/>
          <a:p>
            <a:r>
              <a:rPr lang="zh-CN" altLang="en-US" dirty="0">
                <a:solidFill>
                  <a:schemeClr val="tx1"/>
                </a:solidFill>
              </a:rPr>
              <a:t>多个中间件之间，</a:t>
            </a:r>
            <a:r>
              <a:rPr lang="zh-CN" altLang="en-US" b="1" dirty="0">
                <a:solidFill>
                  <a:srgbClr val="FF0000"/>
                </a:solidFill>
              </a:rPr>
              <a:t>共享同一份 </a:t>
            </a:r>
            <a:r>
              <a:rPr lang="en-US" altLang="zh-CN" b="1" dirty="0">
                <a:solidFill>
                  <a:srgbClr val="047FFD"/>
                </a:solidFill>
              </a:rPr>
              <a:t>req</a:t>
            </a:r>
            <a:r>
              <a:rPr lang="en-US" altLang="zh-CN" b="1" dirty="0">
                <a:solidFill>
                  <a:srgbClr val="FF0000"/>
                </a:solidFill>
              </a:rPr>
              <a:t> </a:t>
            </a:r>
            <a:r>
              <a:rPr lang="zh-CN" altLang="en-US" b="1" dirty="0">
                <a:solidFill>
                  <a:srgbClr val="FF0000"/>
                </a:solidFill>
              </a:rPr>
              <a:t>和 </a:t>
            </a:r>
            <a:r>
              <a:rPr lang="en-US" altLang="zh-CN" b="1" dirty="0">
                <a:solidFill>
                  <a:srgbClr val="047FFD"/>
                </a:solidFill>
              </a:rPr>
              <a:t>res</a:t>
            </a:r>
            <a:r>
              <a:rPr lang="zh-CN" altLang="en-US" dirty="0">
                <a:solidFill>
                  <a:schemeClr val="tx1"/>
                </a:solidFill>
              </a:rPr>
              <a:t>。基于这样的特性，我们可以在</a:t>
            </a:r>
            <a:r>
              <a:rPr lang="zh-CN" altLang="en-US" dirty="0">
                <a:solidFill>
                  <a:srgbClr val="FF0000"/>
                </a:solidFill>
              </a:rPr>
              <a:t>上游</a:t>
            </a:r>
            <a:r>
              <a:rPr lang="zh-CN" altLang="en-US" dirty="0">
                <a:solidFill>
                  <a:schemeClr val="tx1"/>
                </a:solidFill>
              </a:rPr>
              <a:t>的中间件中，</a:t>
            </a:r>
            <a:r>
              <a:rPr lang="zh-CN" altLang="en-US" b="1" dirty="0">
                <a:solidFill>
                  <a:srgbClr val="FF0000"/>
                </a:solidFill>
              </a:rPr>
              <a:t>统一</a:t>
            </a:r>
            <a:r>
              <a:rPr lang="zh-CN" altLang="en-US" dirty="0">
                <a:solidFill>
                  <a:schemeClr val="tx1"/>
                </a:solidFill>
              </a:rPr>
              <a:t>为 </a:t>
            </a:r>
            <a:r>
              <a:rPr lang="en-US" altLang="zh-CN" dirty="0">
                <a:solidFill>
                  <a:schemeClr val="tx1"/>
                </a:solidFill>
              </a:rPr>
              <a:t>req </a:t>
            </a:r>
            <a:r>
              <a:rPr lang="zh-CN" altLang="en-US" dirty="0">
                <a:solidFill>
                  <a:schemeClr val="tx1"/>
                </a:solidFill>
              </a:rPr>
              <a:t>或 </a:t>
            </a:r>
            <a:r>
              <a:rPr lang="en-US" altLang="zh-CN" dirty="0">
                <a:solidFill>
                  <a:schemeClr val="tx1"/>
                </a:solidFill>
              </a:rPr>
              <a:t>res </a:t>
            </a:r>
            <a:r>
              <a:rPr lang="zh-CN" altLang="en-US" dirty="0">
                <a:solidFill>
                  <a:schemeClr val="tx1"/>
                </a:solidFill>
              </a:rPr>
              <a:t>对象添加</a:t>
            </a:r>
            <a:r>
              <a:rPr lang="zh-CN" altLang="en-US" dirty="0">
                <a:solidFill>
                  <a:srgbClr val="047FFD"/>
                </a:solidFill>
              </a:rPr>
              <a:t>自定义</a:t>
            </a:r>
            <a:r>
              <a:rPr lang="zh-CN" altLang="en-US" dirty="0">
                <a:solidFill>
                  <a:schemeClr val="tx1"/>
                </a:solidFill>
              </a:rPr>
              <a:t>的</a:t>
            </a:r>
            <a:r>
              <a:rPr lang="zh-CN" altLang="en-US" dirty="0">
                <a:solidFill>
                  <a:srgbClr val="047FFD"/>
                </a:solidFill>
              </a:rPr>
              <a:t>属性</a:t>
            </a:r>
            <a:r>
              <a:rPr lang="zh-CN" altLang="en-US" dirty="0">
                <a:solidFill>
                  <a:schemeClr val="tx1"/>
                </a:solidFill>
              </a:rPr>
              <a:t>或</a:t>
            </a:r>
            <a:r>
              <a:rPr lang="zh-CN" altLang="en-US" dirty="0">
                <a:solidFill>
                  <a:srgbClr val="047FFD"/>
                </a:solidFill>
              </a:rPr>
              <a:t>方法</a:t>
            </a:r>
            <a:r>
              <a:rPr lang="zh-CN" altLang="en-US" dirty="0">
                <a:solidFill>
                  <a:schemeClr val="tx1"/>
                </a:solidFill>
              </a:rPr>
              <a:t>，供</a:t>
            </a:r>
            <a:r>
              <a:rPr lang="zh-CN" altLang="en-US" dirty="0">
                <a:solidFill>
                  <a:srgbClr val="FF0000"/>
                </a:solidFill>
              </a:rPr>
              <a:t>下游</a:t>
            </a:r>
            <a:r>
              <a:rPr lang="zh-CN" altLang="en-US" dirty="0">
                <a:solidFill>
                  <a:schemeClr val="tx1"/>
                </a:solidFill>
              </a:rPr>
              <a:t>的中间件或路由进行使用。</a:t>
            </a:r>
            <a:endParaRPr lang="en-US" altLang="zh-CN" dirty="0">
              <a:solidFill>
                <a:schemeClr val="tx1"/>
              </a:solidFill>
            </a:endParaRPr>
          </a:p>
        </p:txBody>
      </p:sp>
      <p:pic>
        <p:nvPicPr>
          <p:cNvPr id="8" name="图片 7">
            <a:extLst>
              <a:ext uri="{FF2B5EF4-FFF2-40B4-BE49-F238E27FC236}">
                <a16:creationId xmlns:a16="http://schemas.microsoft.com/office/drawing/2014/main" id="{B9A0B0F5-A6FD-4511-B36B-6BB4BD3551A9}"/>
              </a:ext>
            </a:extLst>
          </p:cNvPr>
          <p:cNvPicPr>
            <a:picLocks noChangeAspect="1"/>
          </p:cNvPicPr>
          <p:nvPr/>
        </p:nvPicPr>
        <p:blipFill>
          <a:blip r:embed="rId2"/>
          <a:stretch>
            <a:fillRect/>
          </a:stretch>
        </p:blipFill>
        <p:spPr>
          <a:xfrm>
            <a:off x="908886" y="2759966"/>
            <a:ext cx="4157365" cy="2261023"/>
          </a:xfrm>
          <a:prstGeom prst="rect">
            <a:avLst/>
          </a:prstGeom>
        </p:spPr>
      </p:pic>
      <p:sp>
        <p:nvSpPr>
          <p:cNvPr id="9" name="文本框 8">
            <a:extLst>
              <a:ext uri="{FF2B5EF4-FFF2-40B4-BE49-F238E27FC236}">
                <a16:creationId xmlns:a16="http://schemas.microsoft.com/office/drawing/2014/main" id="{C3D1F147-9AD0-44A1-8A5D-4252148F080C}"/>
              </a:ext>
            </a:extLst>
          </p:cNvPr>
          <p:cNvSpPr txBox="1"/>
          <p:nvPr/>
        </p:nvSpPr>
        <p:spPr>
          <a:xfrm>
            <a:off x="2526947" y="3415098"/>
            <a:ext cx="921241" cy="253916"/>
          </a:xfrm>
          <a:prstGeom prst="rect">
            <a:avLst/>
          </a:prstGeom>
          <a:noFill/>
        </p:spPr>
        <p:txBody>
          <a:bodyPr wrap="square" rtlCol="0">
            <a:spAutoFit/>
          </a:bodyPr>
          <a:lstStyle/>
          <a:p>
            <a:r>
              <a:rPr lang="en-US" altLang="zh-CN" sz="1050" dirty="0" err="1">
                <a:solidFill>
                  <a:srgbClr val="FF0000"/>
                </a:solidFill>
                <a:latin typeface="微软雅黑" panose="020B0503020204020204" pitchFamily="34" charset="-122"/>
                <a:ea typeface="微软雅黑" panose="020B0503020204020204" pitchFamily="34" charset="-122"/>
              </a:rPr>
              <a:t>req.a</a:t>
            </a:r>
            <a:r>
              <a:rPr lang="en-US" altLang="zh-CN" sz="1050" dirty="0">
                <a:solidFill>
                  <a:srgbClr val="FF0000"/>
                </a:solidFill>
                <a:latin typeface="微软雅黑" panose="020B0503020204020204" pitchFamily="34" charset="-122"/>
                <a:ea typeface="微软雅黑" panose="020B0503020204020204" pitchFamily="34" charset="-122"/>
              </a:rPr>
              <a:t> = 10</a:t>
            </a:r>
            <a:endParaRPr lang="zh-CN" altLang="en-US" sz="1050" dirty="0">
              <a:solidFill>
                <a:srgbClr val="FF00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FC839AD-D1EC-4F2F-ACDC-DA724B8BCDD4}"/>
              </a:ext>
            </a:extLst>
          </p:cNvPr>
          <p:cNvSpPr txBox="1"/>
          <p:nvPr/>
        </p:nvSpPr>
        <p:spPr>
          <a:xfrm>
            <a:off x="3682507" y="3415098"/>
            <a:ext cx="921241" cy="253916"/>
          </a:xfrm>
          <a:prstGeom prst="rect">
            <a:avLst/>
          </a:prstGeom>
          <a:noFill/>
        </p:spPr>
        <p:txBody>
          <a:bodyPr wrap="square" rtlCol="0">
            <a:spAutoFit/>
          </a:bodyPr>
          <a:lstStyle/>
          <a:p>
            <a:r>
              <a:rPr lang="en-US" altLang="zh-CN" sz="1050" dirty="0" err="1">
                <a:solidFill>
                  <a:srgbClr val="FF0000"/>
                </a:solidFill>
                <a:latin typeface="微软雅黑" panose="020B0503020204020204" pitchFamily="34" charset="-122"/>
                <a:ea typeface="微软雅黑" panose="020B0503020204020204" pitchFamily="34" charset="-122"/>
              </a:rPr>
              <a:t>res.c</a:t>
            </a:r>
            <a:r>
              <a:rPr lang="en-US" altLang="zh-CN" sz="1050" dirty="0">
                <a:solidFill>
                  <a:srgbClr val="FF0000"/>
                </a:solidFill>
                <a:latin typeface="微软雅黑" panose="020B0503020204020204" pitchFamily="34" charset="-122"/>
                <a:ea typeface="微软雅黑" panose="020B0503020204020204" pitchFamily="34" charset="-122"/>
              </a:rPr>
              <a:t> = 30</a:t>
            </a:r>
            <a:endParaRPr lang="zh-CN" altLang="en-US" sz="1050" dirty="0">
              <a:solidFill>
                <a:srgbClr val="FF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6F2C8D2-44A2-4E6E-BA43-7D1EFF49E834}"/>
              </a:ext>
            </a:extLst>
          </p:cNvPr>
          <p:cNvSpPr txBox="1"/>
          <p:nvPr/>
        </p:nvSpPr>
        <p:spPr>
          <a:xfrm>
            <a:off x="2359403" y="4431656"/>
            <a:ext cx="1088785" cy="415498"/>
          </a:xfrm>
          <a:prstGeom prst="rect">
            <a:avLst/>
          </a:prstGeom>
          <a:noFill/>
        </p:spPr>
        <p:txBody>
          <a:bodyPr wrap="square" rtlCol="0">
            <a:spAutoFit/>
          </a:bodyPr>
          <a:lstStyle/>
          <a:p>
            <a:r>
              <a:rPr lang="zh-CN" altLang="en-US" sz="1050" dirty="0">
                <a:solidFill>
                  <a:srgbClr val="FF0000"/>
                </a:solidFill>
                <a:latin typeface="微软雅黑" panose="020B0503020204020204" pitchFamily="34" charset="-122"/>
                <a:ea typeface="微软雅黑" panose="020B0503020204020204" pitchFamily="34" charset="-122"/>
              </a:rPr>
              <a:t>访问 </a:t>
            </a:r>
            <a:r>
              <a:rPr lang="en-US" altLang="zh-CN" sz="1050" dirty="0" err="1">
                <a:solidFill>
                  <a:srgbClr val="FF0000"/>
                </a:solidFill>
                <a:latin typeface="微软雅黑" panose="020B0503020204020204" pitchFamily="34" charset="-122"/>
                <a:ea typeface="微软雅黑" panose="020B0503020204020204" pitchFamily="34" charset="-122"/>
              </a:rPr>
              <a:t>req.a</a:t>
            </a:r>
            <a:r>
              <a:rPr lang="en-US" altLang="zh-CN" sz="1050" dirty="0">
                <a:solidFill>
                  <a:srgbClr val="FF0000"/>
                </a:solidFill>
                <a:latin typeface="微软雅黑" panose="020B0503020204020204" pitchFamily="34" charset="-122"/>
                <a:ea typeface="微软雅黑" panose="020B0503020204020204" pitchFamily="34" charset="-122"/>
              </a:rPr>
              <a:t> </a:t>
            </a:r>
            <a:r>
              <a:rPr lang="zh-CN" altLang="en-US" sz="1050" dirty="0">
                <a:solidFill>
                  <a:srgbClr val="FF0000"/>
                </a:solidFill>
                <a:latin typeface="微软雅黑" panose="020B0503020204020204" pitchFamily="34" charset="-122"/>
                <a:ea typeface="微软雅黑" panose="020B0503020204020204" pitchFamily="34" charset="-122"/>
              </a:rPr>
              <a:t>和</a:t>
            </a:r>
            <a:r>
              <a:rPr lang="en-US" altLang="zh-CN" sz="1050" dirty="0" err="1">
                <a:solidFill>
                  <a:srgbClr val="FF0000"/>
                </a:solidFill>
                <a:latin typeface="微软雅黑" panose="020B0503020204020204" pitchFamily="34" charset="-122"/>
                <a:ea typeface="微软雅黑" panose="020B0503020204020204" pitchFamily="34" charset="-122"/>
              </a:rPr>
              <a:t>res.c</a:t>
            </a:r>
            <a:r>
              <a:rPr lang="en-US" altLang="zh-CN" sz="1050" dirty="0">
                <a:solidFill>
                  <a:srgbClr val="FF0000"/>
                </a:solidFill>
                <a:latin typeface="微软雅黑" panose="020B0503020204020204" pitchFamily="34" charset="-122"/>
                <a:ea typeface="微软雅黑" panose="020B0503020204020204" pitchFamily="34" charset="-122"/>
              </a:rPr>
              <a:t> </a:t>
            </a:r>
            <a:r>
              <a:rPr lang="zh-CN" altLang="en-US" sz="1050" dirty="0">
                <a:solidFill>
                  <a:srgbClr val="FF0000"/>
                </a:solidFill>
                <a:latin typeface="微软雅黑" panose="020B0503020204020204" pitchFamily="34" charset="-122"/>
                <a:ea typeface="微软雅黑" panose="020B0503020204020204" pitchFamily="34" charset="-122"/>
              </a:rPr>
              <a:t>属性的值</a:t>
            </a:r>
          </a:p>
        </p:txBody>
      </p:sp>
    </p:spTree>
    <p:extLst>
      <p:ext uri="{BB962C8B-B14F-4D97-AF65-F5344CB8AC3E}">
        <p14:creationId xmlns:p14="http://schemas.microsoft.com/office/powerpoint/2010/main" val="344755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定义</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多个</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全局中间件</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792000"/>
          </a:xfrm>
        </p:spPr>
        <p:txBody>
          <a:bodyPr>
            <a:noAutofit/>
          </a:bodyPr>
          <a:lstStyle/>
          <a:p>
            <a:r>
              <a:rPr lang="zh-CN" altLang="en-US" dirty="0">
                <a:solidFill>
                  <a:schemeClr val="tx1"/>
                </a:solidFill>
              </a:rPr>
              <a:t>可以使用 </a:t>
            </a:r>
            <a:r>
              <a:rPr lang="en-US" altLang="zh-CN" dirty="0" err="1">
                <a:solidFill>
                  <a:schemeClr val="tx1"/>
                </a:solidFill>
              </a:rPr>
              <a:t>app.use</a:t>
            </a:r>
            <a:r>
              <a:rPr lang="en-US" altLang="zh-CN" dirty="0">
                <a:solidFill>
                  <a:schemeClr val="tx1"/>
                </a:solidFill>
              </a:rPr>
              <a:t>() </a:t>
            </a:r>
            <a:r>
              <a:rPr lang="zh-CN" altLang="en-US" dirty="0">
                <a:solidFill>
                  <a:srgbClr val="FF0000"/>
                </a:solidFill>
              </a:rPr>
              <a:t>连续定义多个</a:t>
            </a:r>
            <a:r>
              <a:rPr lang="zh-CN" altLang="en-US" dirty="0">
                <a:solidFill>
                  <a:schemeClr val="tx1"/>
                </a:solidFill>
              </a:rPr>
              <a:t>全局中间件。客户端请求到达服务器之后，会按照中间件</a:t>
            </a:r>
            <a:r>
              <a:rPr lang="zh-CN" altLang="en-US" dirty="0">
                <a:solidFill>
                  <a:srgbClr val="FF0000"/>
                </a:solidFill>
              </a:rPr>
              <a:t>定义的先后顺序</a:t>
            </a:r>
            <a:r>
              <a:rPr lang="zh-CN" altLang="en-US" dirty="0">
                <a:solidFill>
                  <a:schemeClr val="tx1"/>
                </a:solidFill>
              </a:rPr>
              <a:t>依次进行调用，示例代码如下：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2A5E7E54-C37C-4AD4-B151-458B6D835776}"/>
              </a:ext>
            </a:extLst>
          </p:cNvPr>
          <p:cNvPicPr>
            <a:picLocks noChangeAspect="1"/>
          </p:cNvPicPr>
          <p:nvPr/>
        </p:nvPicPr>
        <p:blipFill>
          <a:blip r:embed="rId2"/>
          <a:stretch>
            <a:fillRect/>
          </a:stretch>
        </p:blipFill>
        <p:spPr>
          <a:xfrm>
            <a:off x="952068" y="2699944"/>
            <a:ext cx="4062060" cy="2347632"/>
          </a:xfrm>
          <a:prstGeom prst="rect">
            <a:avLst/>
          </a:prstGeom>
        </p:spPr>
      </p:pic>
    </p:spTree>
    <p:extLst>
      <p:ext uri="{BB962C8B-B14F-4D97-AF65-F5344CB8AC3E}">
        <p14:creationId xmlns:p14="http://schemas.microsoft.com/office/powerpoint/2010/main" val="200368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6.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局部生效</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p>
        </p:txBody>
      </p:sp>
      <p:sp>
        <p:nvSpPr>
          <p:cNvPr id="7" name="内容占位符 5">
            <a:extLst>
              <a:ext uri="{FF2B5EF4-FFF2-40B4-BE49-F238E27FC236}">
                <a16:creationId xmlns:a16="http://schemas.microsoft.com/office/drawing/2014/main" id="{AD2735B7-DC40-41DB-A060-893BFC7E4524}"/>
              </a:ext>
            </a:extLst>
          </p:cNvPr>
          <p:cNvSpPr>
            <a:spLocks noGrp="1"/>
          </p:cNvSpPr>
          <p:nvPr>
            <p:ph sz="half" idx="14"/>
          </p:nvPr>
        </p:nvSpPr>
        <p:spPr>
          <a:xfrm>
            <a:off x="848376" y="2124000"/>
            <a:ext cx="7038324" cy="380364"/>
          </a:xfrm>
        </p:spPr>
        <p:txBody>
          <a:bodyPr>
            <a:noAutofit/>
          </a:bodyPr>
          <a:lstStyle/>
          <a:p>
            <a:r>
              <a:rPr lang="zh-CN" altLang="en-US" b="1" dirty="0">
                <a:solidFill>
                  <a:srgbClr val="FF0000"/>
                </a:solidFill>
              </a:rPr>
              <a:t>不使用 </a:t>
            </a:r>
            <a:r>
              <a:rPr lang="en-US" altLang="zh-CN" dirty="0" err="1">
                <a:solidFill>
                  <a:srgbClr val="047FFD"/>
                </a:solidFill>
              </a:rPr>
              <a:t>app.use</a:t>
            </a:r>
            <a:r>
              <a:rPr lang="en-US" altLang="zh-CN" dirty="0">
                <a:solidFill>
                  <a:srgbClr val="047FFD"/>
                </a:solidFill>
              </a:rPr>
              <a:t>() </a:t>
            </a:r>
            <a:r>
              <a:rPr lang="zh-CN" altLang="en-US" dirty="0">
                <a:solidFill>
                  <a:schemeClr val="tx1"/>
                </a:solidFill>
              </a:rPr>
              <a:t>定义的中间件，叫做</a:t>
            </a:r>
            <a:r>
              <a:rPr lang="zh-CN" altLang="en-US" dirty="0">
                <a:solidFill>
                  <a:srgbClr val="FF0000"/>
                </a:solidFill>
              </a:rPr>
              <a:t>局部生效的中间件</a:t>
            </a:r>
            <a:r>
              <a:rPr lang="zh-CN" altLang="en-US" dirty="0">
                <a:solidFill>
                  <a:schemeClr val="tx1"/>
                </a:solidFill>
              </a:rPr>
              <a:t>，示例代码如下：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2562099B-B0CC-4D64-AD9D-63165D67D409}"/>
              </a:ext>
            </a:extLst>
          </p:cNvPr>
          <p:cNvPicPr>
            <a:picLocks noChangeAspect="1"/>
          </p:cNvPicPr>
          <p:nvPr/>
        </p:nvPicPr>
        <p:blipFill>
          <a:blip r:embed="rId2"/>
          <a:stretch>
            <a:fillRect/>
          </a:stretch>
        </p:blipFill>
        <p:spPr>
          <a:xfrm>
            <a:off x="962116" y="2504365"/>
            <a:ext cx="4393655" cy="2539274"/>
          </a:xfrm>
          <a:prstGeom prst="rect">
            <a:avLst/>
          </a:prstGeom>
        </p:spPr>
      </p:pic>
    </p:spTree>
    <p:extLst>
      <p:ext uri="{BB962C8B-B14F-4D97-AF65-F5344CB8AC3E}">
        <p14:creationId xmlns:p14="http://schemas.microsoft.com/office/powerpoint/2010/main" val="84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1.4 </a:t>
            </a:r>
            <a:r>
              <a:rPr lang="zh-CN" altLang="en-US" dirty="0"/>
              <a:t>在 </a:t>
            </a:r>
            <a:r>
              <a:rPr lang="en-US" altLang="zh-CN" dirty="0"/>
              <a:t>Node.js </a:t>
            </a:r>
            <a:r>
              <a:rPr lang="zh-CN" altLang="en-US" dirty="0"/>
              <a:t>环境中执行 </a:t>
            </a:r>
            <a:r>
              <a:rPr lang="en-US" altLang="zh-CN" dirty="0"/>
              <a:t>JavaScript </a:t>
            </a:r>
            <a:r>
              <a:rPr lang="zh-CN" altLang="en-US" dirty="0"/>
              <a:t>代码</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8" y="1621557"/>
            <a:ext cx="7327036" cy="2827308"/>
          </a:xfrm>
        </p:spPr>
        <p:txBody>
          <a:bodyPr>
            <a:noAutofit/>
          </a:bodyPr>
          <a:lstStyle/>
          <a:p>
            <a:pPr marL="228600" indent="-228600">
              <a:buFont typeface="+mj-ea"/>
              <a:buAutoNum type="circleNumDbPlain"/>
            </a:pPr>
            <a:r>
              <a:rPr lang="zh-CN" altLang="en-US" dirty="0">
                <a:solidFill>
                  <a:schemeClr val="tx1"/>
                </a:solidFill>
              </a:rPr>
              <a:t>打开终端</a:t>
            </a:r>
            <a:endParaRPr lang="en-US" altLang="zh-CN" dirty="0">
              <a:solidFill>
                <a:schemeClr val="tx1"/>
              </a:solidFill>
            </a:endParaRPr>
          </a:p>
          <a:p>
            <a:pPr marL="228600" indent="-228600">
              <a:buFont typeface="+mj-ea"/>
              <a:buAutoNum type="circleNumDbPlain"/>
            </a:pPr>
            <a:r>
              <a:rPr lang="zh-CN" altLang="en-US" dirty="0">
                <a:solidFill>
                  <a:schemeClr val="tx1"/>
                </a:solidFill>
              </a:rPr>
              <a:t>输入 </a:t>
            </a:r>
            <a:r>
              <a:rPr lang="en-US" altLang="zh-CN" dirty="0">
                <a:solidFill>
                  <a:srgbClr val="FF0000"/>
                </a:solidFill>
              </a:rPr>
              <a:t>node</a:t>
            </a:r>
            <a:r>
              <a:rPr lang="en-US" altLang="zh-CN" dirty="0">
                <a:solidFill>
                  <a:schemeClr val="tx1"/>
                </a:solidFill>
              </a:rPr>
              <a:t> </a:t>
            </a:r>
            <a:r>
              <a:rPr lang="zh-CN" altLang="en-US" dirty="0">
                <a:solidFill>
                  <a:srgbClr val="047FFD"/>
                </a:solidFill>
              </a:rPr>
              <a:t>要执行的</a:t>
            </a:r>
            <a:r>
              <a:rPr lang="en-US" altLang="zh-CN" dirty="0">
                <a:solidFill>
                  <a:srgbClr val="047FFD"/>
                </a:solidFill>
              </a:rPr>
              <a:t>js</a:t>
            </a:r>
            <a:r>
              <a:rPr lang="zh-CN" altLang="en-US" dirty="0">
                <a:solidFill>
                  <a:srgbClr val="047FFD"/>
                </a:solidFill>
              </a:rPr>
              <a:t>文件的路径</a:t>
            </a:r>
            <a:endParaRPr lang="en-US" altLang="zh-CN" dirty="0">
              <a:solidFill>
                <a:schemeClr val="tx1"/>
              </a:solidFill>
            </a:endParaRPr>
          </a:p>
        </p:txBody>
      </p:sp>
    </p:spTree>
    <p:extLst>
      <p:ext uri="{BB962C8B-B14F-4D97-AF65-F5344CB8AC3E}">
        <p14:creationId xmlns:p14="http://schemas.microsoft.com/office/powerpoint/2010/main" val="186813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7.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定义</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多个</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局部中间件</a:t>
            </a:r>
          </a:p>
        </p:txBody>
      </p:sp>
      <p:sp>
        <p:nvSpPr>
          <p:cNvPr id="7" name="内容占位符 5">
            <a:extLst>
              <a:ext uri="{FF2B5EF4-FFF2-40B4-BE49-F238E27FC236}">
                <a16:creationId xmlns:a16="http://schemas.microsoft.com/office/drawing/2014/main" id="{AD2735B7-DC40-41DB-A060-893BFC7E4524}"/>
              </a:ext>
            </a:extLst>
          </p:cNvPr>
          <p:cNvSpPr>
            <a:spLocks noGrp="1"/>
          </p:cNvSpPr>
          <p:nvPr>
            <p:ph sz="half" idx="14"/>
          </p:nvPr>
        </p:nvSpPr>
        <p:spPr>
          <a:xfrm>
            <a:off x="848376" y="2124000"/>
            <a:ext cx="7038324" cy="380364"/>
          </a:xfrm>
        </p:spPr>
        <p:txBody>
          <a:bodyPr>
            <a:noAutofit/>
          </a:bodyPr>
          <a:lstStyle/>
          <a:p>
            <a:r>
              <a:rPr lang="zh-CN" altLang="en-US" dirty="0">
                <a:solidFill>
                  <a:schemeClr val="tx1"/>
                </a:solidFill>
              </a:rPr>
              <a:t>可以在路由中，通过如下两种</a:t>
            </a:r>
            <a:r>
              <a:rPr lang="zh-CN" altLang="en-US" dirty="0">
                <a:solidFill>
                  <a:srgbClr val="FF0000"/>
                </a:solidFill>
              </a:rPr>
              <a:t>等价</a:t>
            </a:r>
            <a:r>
              <a:rPr lang="zh-CN" altLang="en-US" dirty="0">
                <a:solidFill>
                  <a:schemeClr val="tx1"/>
                </a:solidFill>
              </a:rPr>
              <a:t>的方式，</a:t>
            </a:r>
            <a:r>
              <a:rPr lang="zh-CN" altLang="en-US" dirty="0">
                <a:solidFill>
                  <a:srgbClr val="FF0000"/>
                </a:solidFill>
              </a:rPr>
              <a:t>使用多个局部中间件</a:t>
            </a:r>
            <a:r>
              <a:rPr lang="zh-CN" altLang="en-US" dirty="0">
                <a:solidFill>
                  <a:schemeClr val="tx1"/>
                </a:solidFill>
              </a:rPr>
              <a:t>：</a:t>
            </a:r>
            <a:endParaRPr lang="en-US" altLang="zh-CN" dirty="0">
              <a:solidFill>
                <a:schemeClr val="tx1"/>
              </a:solidFill>
            </a:endParaRPr>
          </a:p>
        </p:txBody>
      </p:sp>
      <p:pic>
        <p:nvPicPr>
          <p:cNvPr id="2" name="图片 1">
            <a:extLst>
              <a:ext uri="{FF2B5EF4-FFF2-40B4-BE49-F238E27FC236}">
                <a16:creationId xmlns:a16="http://schemas.microsoft.com/office/drawing/2014/main" id="{014B492D-CA64-4172-895E-B0ED0C2E5873}"/>
              </a:ext>
            </a:extLst>
          </p:cNvPr>
          <p:cNvPicPr>
            <a:picLocks noChangeAspect="1"/>
          </p:cNvPicPr>
          <p:nvPr/>
        </p:nvPicPr>
        <p:blipFill>
          <a:blip r:embed="rId2"/>
          <a:stretch>
            <a:fillRect/>
          </a:stretch>
        </p:blipFill>
        <p:spPr>
          <a:xfrm>
            <a:off x="952068" y="2514412"/>
            <a:ext cx="5544000" cy="1312623"/>
          </a:xfrm>
          <a:prstGeom prst="rect">
            <a:avLst/>
          </a:prstGeom>
        </p:spPr>
      </p:pic>
    </p:spTree>
    <p:extLst>
      <p:ext uri="{BB962C8B-B14F-4D97-AF65-F5344CB8AC3E}">
        <p14:creationId xmlns:p14="http://schemas.microsoft.com/office/powerpoint/2010/main" val="279244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中间件的初体验</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8.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了解中间件的</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5</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个</a:t>
            </a:r>
            <a:r>
              <a:rPr lang="zh-CN" altLang="en-US" sz="1400" b="1" dirty="0">
                <a:solidFill>
                  <a:srgbClr val="FF0000"/>
                </a:solidFill>
                <a:latin typeface="微软雅黑" panose="020B0503020204020204" pitchFamily="34" charset="-122"/>
                <a:ea typeface="微软雅黑" panose="020B0503020204020204" pitchFamily="34" charset="-122"/>
                <a:cs typeface="+mj-cs"/>
              </a:rPr>
              <a:t>使用注意事项</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3999"/>
            <a:ext cx="7038324" cy="2743835"/>
          </a:xfrm>
        </p:spPr>
        <p:txBody>
          <a:bodyPr>
            <a:noAutofit/>
          </a:bodyPr>
          <a:lstStyle/>
          <a:p>
            <a:pPr marL="228600" indent="-228600">
              <a:buFont typeface="+mj-ea"/>
              <a:buAutoNum type="circleNumDbPlain"/>
            </a:pPr>
            <a:r>
              <a:rPr lang="zh-CN" altLang="en-US" dirty="0">
                <a:solidFill>
                  <a:schemeClr val="tx1"/>
                </a:solidFill>
              </a:rPr>
              <a:t>一定要在</a:t>
            </a:r>
            <a:r>
              <a:rPr lang="zh-CN" altLang="en-US" dirty="0">
                <a:solidFill>
                  <a:srgbClr val="FF0000"/>
                </a:solidFill>
              </a:rPr>
              <a:t>路由之前</a:t>
            </a:r>
            <a:r>
              <a:rPr lang="zh-CN" altLang="en-US" dirty="0">
                <a:solidFill>
                  <a:schemeClr val="tx1"/>
                </a:solidFill>
              </a:rPr>
              <a:t>注册中间件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客户端发送过来的请求，</a:t>
            </a:r>
            <a:r>
              <a:rPr lang="zh-CN" altLang="en-US" dirty="0">
                <a:solidFill>
                  <a:srgbClr val="FF0000"/>
                </a:solidFill>
              </a:rPr>
              <a:t>可以连续调用多个</a:t>
            </a:r>
            <a:r>
              <a:rPr lang="zh-CN" altLang="en-US" dirty="0">
                <a:solidFill>
                  <a:schemeClr val="tx1"/>
                </a:solidFill>
              </a:rPr>
              <a:t>中间件进行处理</a:t>
            </a:r>
            <a:endParaRPr lang="en-US" altLang="zh-CN" dirty="0">
              <a:solidFill>
                <a:schemeClr val="tx1"/>
              </a:solidFill>
            </a:endParaRPr>
          </a:p>
          <a:p>
            <a:pPr marL="228600" indent="-228600">
              <a:buFont typeface="+mj-ea"/>
              <a:buAutoNum type="circleNumDbPlain"/>
            </a:pPr>
            <a:r>
              <a:rPr lang="zh-CN" altLang="en-US" dirty="0">
                <a:solidFill>
                  <a:schemeClr val="tx1"/>
                </a:solidFill>
              </a:rPr>
              <a:t>执行完中间件的业务代码之后，</a:t>
            </a:r>
            <a:r>
              <a:rPr lang="zh-CN" altLang="en-US" dirty="0">
                <a:solidFill>
                  <a:srgbClr val="FF0000"/>
                </a:solidFill>
              </a:rPr>
              <a:t>不要忘记调用 </a:t>
            </a:r>
            <a:r>
              <a:rPr lang="en-US" altLang="zh-CN" dirty="0">
                <a:solidFill>
                  <a:srgbClr val="FF0000"/>
                </a:solidFill>
              </a:rPr>
              <a:t>next() </a:t>
            </a:r>
            <a:r>
              <a:rPr lang="zh-CN" altLang="en-US" dirty="0">
                <a:solidFill>
                  <a:srgbClr val="FF0000"/>
                </a:solidFill>
              </a:rPr>
              <a:t>函数</a:t>
            </a:r>
            <a:endParaRPr lang="en-US" altLang="zh-CN" dirty="0">
              <a:solidFill>
                <a:srgbClr val="FF0000"/>
              </a:solidFill>
            </a:endParaRPr>
          </a:p>
          <a:p>
            <a:pPr marL="228600" indent="-228600">
              <a:buFont typeface="+mj-ea"/>
              <a:buAutoNum type="circleNumDbPlain"/>
            </a:pPr>
            <a:r>
              <a:rPr lang="zh-CN" altLang="en-US" dirty="0">
                <a:solidFill>
                  <a:schemeClr val="tx1"/>
                </a:solidFill>
              </a:rPr>
              <a:t>为了</a:t>
            </a:r>
            <a:r>
              <a:rPr lang="zh-CN" altLang="en-US" dirty="0">
                <a:solidFill>
                  <a:srgbClr val="FF0000"/>
                </a:solidFill>
              </a:rPr>
              <a:t>防止代码逻辑混乱</a:t>
            </a:r>
            <a:r>
              <a:rPr lang="zh-CN" altLang="en-US" dirty="0">
                <a:solidFill>
                  <a:schemeClr val="tx1"/>
                </a:solidFill>
              </a:rPr>
              <a:t>，调用 </a:t>
            </a:r>
            <a:r>
              <a:rPr lang="en-US" altLang="zh-CN" dirty="0">
                <a:solidFill>
                  <a:schemeClr val="tx1"/>
                </a:solidFill>
              </a:rPr>
              <a:t>next() </a:t>
            </a:r>
            <a:r>
              <a:rPr lang="zh-CN" altLang="en-US" dirty="0">
                <a:solidFill>
                  <a:schemeClr val="tx1"/>
                </a:solidFill>
              </a:rPr>
              <a:t>函数后不要再写额外的代码</a:t>
            </a:r>
            <a:endParaRPr lang="en-US" altLang="zh-CN" dirty="0">
              <a:solidFill>
                <a:schemeClr val="tx1"/>
              </a:solidFill>
            </a:endParaRPr>
          </a:p>
          <a:p>
            <a:pPr marL="228600" indent="-228600">
              <a:buFont typeface="+mj-ea"/>
              <a:buAutoNum type="circleNumDbPlain"/>
            </a:pPr>
            <a:r>
              <a:rPr lang="zh-CN" altLang="en-US" dirty="0">
                <a:solidFill>
                  <a:schemeClr val="tx1"/>
                </a:solidFill>
              </a:rPr>
              <a:t>连续调用多个中间件时，多个中间件之间，</a:t>
            </a:r>
            <a:r>
              <a:rPr lang="zh-CN" altLang="en-US" dirty="0">
                <a:solidFill>
                  <a:srgbClr val="FF0000"/>
                </a:solidFill>
              </a:rPr>
              <a:t>共享</a:t>
            </a:r>
            <a:r>
              <a:rPr lang="zh-CN" altLang="en-US" dirty="0">
                <a:solidFill>
                  <a:schemeClr val="tx1"/>
                </a:solidFill>
              </a:rPr>
              <a:t> </a:t>
            </a:r>
            <a:r>
              <a:rPr lang="en-US" altLang="zh-CN" dirty="0">
                <a:solidFill>
                  <a:schemeClr val="tx1"/>
                </a:solidFill>
              </a:rPr>
              <a:t>req </a:t>
            </a:r>
            <a:r>
              <a:rPr lang="zh-CN" altLang="en-US" dirty="0">
                <a:solidFill>
                  <a:schemeClr val="tx1"/>
                </a:solidFill>
              </a:rPr>
              <a:t>和 </a:t>
            </a:r>
            <a:r>
              <a:rPr lang="en-US" altLang="zh-CN" dirty="0">
                <a:solidFill>
                  <a:schemeClr val="tx1"/>
                </a:solidFill>
              </a:rPr>
              <a:t>res </a:t>
            </a:r>
            <a:r>
              <a:rPr lang="zh-CN" altLang="en-US" dirty="0">
                <a:solidFill>
                  <a:schemeClr val="tx1"/>
                </a:solidFill>
              </a:rPr>
              <a:t>对象</a:t>
            </a:r>
            <a:endParaRPr lang="en-US" altLang="zh-CN" dirty="0">
              <a:solidFill>
                <a:schemeClr val="tx1"/>
              </a:solidFill>
            </a:endParaRPr>
          </a:p>
        </p:txBody>
      </p:sp>
    </p:spTree>
    <p:extLst>
      <p:ext uri="{BB962C8B-B14F-4D97-AF65-F5344CB8AC3E}">
        <p14:creationId xmlns:p14="http://schemas.microsoft.com/office/powerpoint/2010/main" val="363692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7" name="内容占位符 5">
            <a:extLst>
              <a:ext uri="{FF2B5EF4-FFF2-40B4-BE49-F238E27FC236}">
                <a16:creationId xmlns:a16="http://schemas.microsoft.com/office/drawing/2014/main" id="{87E4A604-FBCC-4194-B7C3-C0D6E2F5F186}"/>
              </a:ext>
            </a:extLst>
          </p:cNvPr>
          <p:cNvSpPr>
            <a:spLocks noGrp="1"/>
          </p:cNvSpPr>
          <p:nvPr>
            <p:ph sz="half" idx="14"/>
          </p:nvPr>
        </p:nvSpPr>
        <p:spPr>
          <a:xfrm>
            <a:off x="848377" y="1393200"/>
            <a:ext cx="6737350" cy="3259482"/>
          </a:xfrm>
        </p:spPr>
        <p:txBody>
          <a:bodyPr>
            <a:noAutofit/>
          </a:bodyPr>
          <a:lstStyle/>
          <a:p>
            <a:r>
              <a:rPr lang="zh-CN" altLang="en-US" dirty="0">
                <a:solidFill>
                  <a:schemeClr val="tx1"/>
                </a:solidFill>
              </a:rPr>
              <a:t>为了方便大家</a:t>
            </a:r>
            <a:r>
              <a:rPr lang="zh-CN" altLang="en-US" dirty="0">
                <a:solidFill>
                  <a:srgbClr val="FF0000"/>
                </a:solidFill>
              </a:rPr>
              <a:t>理解</a:t>
            </a:r>
            <a:r>
              <a:rPr lang="zh-CN" altLang="en-US" dirty="0">
                <a:solidFill>
                  <a:schemeClr val="tx1"/>
                </a:solidFill>
              </a:rPr>
              <a:t>和</a:t>
            </a:r>
            <a:r>
              <a:rPr lang="zh-CN" altLang="en-US" dirty="0">
                <a:solidFill>
                  <a:srgbClr val="FF0000"/>
                </a:solidFill>
              </a:rPr>
              <a:t>记忆</a:t>
            </a:r>
            <a:r>
              <a:rPr lang="zh-CN" altLang="en-US" dirty="0">
                <a:solidFill>
                  <a:schemeClr val="tx1"/>
                </a:solidFill>
              </a:rPr>
              <a:t>中间件的使用，</a:t>
            </a:r>
            <a:r>
              <a:rPr lang="en-US" altLang="zh-CN" dirty="0">
                <a:solidFill>
                  <a:schemeClr val="tx1"/>
                </a:solidFill>
              </a:rPr>
              <a:t>Express </a:t>
            </a:r>
            <a:r>
              <a:rPr lang="zh-CN" altLang="en-US" dirty="0">
                <a:solidFill>
                  <a:schemeClr val="tx1"/>
                </a:solidFill>
              </a:rPr>
              <a:t>官方把</a:t>
            </a:r>
            <a:r>
              <a:rPr lang="zh-CN" altLang="en-US" dirty="0">
                <a:solidFill>
                  <a:srgbClr val="FF0000"/>
                </a:solidFill>
              </a:rPr>
              <a:t>常见的中间件用法</a:t>
            </a:r>
            <a:r>
              <a:rPr lang="zh-CN" altLang="en-US" dirty="0">
                <a:solidFill>
                  <a:schemeClr val="tx1"/>
                </a:solidFill>
              </a:rPr>
              <a:t>，分成了 </a:t>
            </a:r>
            <a:r>
              <a:rPr lang="en-US" altLang="zh-CN" dirty="0">
                <a:solidFill>
                  <a:srgbClr val="FF0000"/>
                </a:solidFill>
              </a:rPr>
              <a:t>5 </a:t>
            </a:r>
            <a:r>
              <a:rPr lang="zh-CN" altLang="en-US" dirty="0">
                <a:solidFill>
                  <a:srgbClr val="FF0000"/>
                </a:solidFill>
              </a:rPr>
              <a:t>大类</a:t>
            </a:r>
            <a:r>
              <a:rPr lang="zh-CN" altLang="en-US" dirty="0">
                <a:solidFill>
                  <a:schemeClr val="tx1"/>
                </a:solidFill>
              </a:rPr>
              <a:t>，分别是：</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应用级别</a:t>
            </a:r>
            <a:r>
              <a:rPr lang="zh-CN" altLang="en-US" dirty="0">
                <a:solidFill>
                  <a:schemeClr val="tx1"/>
                </a:solidFill>
              </a:rPr>
              <a:t>的中间件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路由级别</a:t>
            </a:r>
            <a:r>
              <a:rPr lang="zh-CN" altLang="en-US" dirty="0">
                <a:solidFill>
                  <a:schemeClr val="tx1"/>
                </a:solidFill>
              </a:rPr>
              <a:t>的中间件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错误级别</a:t>
            </a:r>
            <a:r>
              <a:rPr lang="zh-CN" altLang="en-US" dirty="0">
                <a:solidFill>
                  <a:schemeClr val="tx1"/>
                </a:solidFill>
              </a:rPr>
              <a:t>的中间件</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Express </a:t>
            </a:r>
            <a:r>
              <a:rPr lang="zh-CN" altLang="en-US" dirty="0">
                <a:solidFill>
                  <a:srgbClr val="FF0000"/>
                </a:solidFill>
              </a:rPr>
              <a:t>内置</a:t>
            </a:r>
            <a:r>
              <a:rPr lang="zh-CN" altLang="en-US" dirty="0">
                <a:solidFill>
                  <a:schemeClr val="tx1"/>
                </a:solidFill>
              </a:rPr>
              <a:t>的中间件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第三方</a:t>
            </a:r>
            <a:r>
              <a:rPr lang="zh-CN" altLang="en-US" dirty="0">
                <a:solidFill>
                  <a:schemeClr val="tx1"/>
                </a:solidFill>
              </a:rPr>
              <a:t>的中间件</a:t>
            </a:r>
            <a:endParaRPr lang="en-US" altLang="zh-CN" dirty="0">
              <a:solidFill>
                <a:schemeClr val="tx1"/>
              </a:solidFill>
            </a:endParaRPr>
          </a:p>
        </p:txBody>
      </p:sp>
    </p:spTree>
    <p:extLst>
      <p:ext uri="{BB962C8B-B14F-4D97-AF65-F5344CB8AC3E}">
        <p14:creationId xmlns:p14="http://schemas.microsoft.com/office/powerpoint/2010/main" val="118435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应用级别</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5" y="2123999"/>
            <a:ext cx="7250595" cy="447751"/>
          </a:xfrm>
        </p:spPr>
        <p:txBody>
          <a:bodyPr>
            <a:noAutofit/>
          </a:bodyPr>
          <a:lstStyle/>
          <a:p>
            <a:r>
              <a:rPr lang="zh-CN" altLang="en-US" dirty="0">
                <a:solidFill>
                  <a:schemeClr val="tx1"/>
                </a:solidFill>
              </a:rPr>
              <a:t>通过 </a:t>
            </a:r>
            <a:r>
              <a:rPr lang="en-US" altLang="zh-CN" dirty="0" err="1">
                <a:solidFill>
                  <a:srgbClr val="047FFD"/>
                </a:solidFill>
              </a:rPr>
              <a:t>app.use</a:t>
            </a:r>
            <a:r>
              <a:rPr lang="en-US" altLang="zh-CN" dirty="0">
                <a:solidFill>
                  <a:srgbClr val="047FFD"/>
                </a:solidFill>
              </a:rPr>
              <a:t>() </a:t>
            </a:r>
            <a:r>
              <a:rPr lang="zh-CN" altLang="en-US" dirty="0">
                <a:solidFill>
                  <a:schemeClr val="tx1"/>
                </a:solidFill>
              </a:rPr>
              <a:t>或 </a:t>
            </a:r>
            <a:r>
              <a:rPr lang="en-US" altLang="zh-CN" dirty="0" err="1">
                <a:solidFill>
                  <a:srgbClr val="047FFD"/>
                </a:solidFill>
              </a:rPr>
              <a:t>app.get</a:t>
            </a:r>
            <a:r>
              <a:rPr lang="en-US" altLang="zh-CN" dirty="0">
                <a:solidFill>
                  <a:srgbClr val="047FFD"/>
                </a:solidFill>
              </a:rPr>
              <a:t>() </a:t>
            </a:r>
            <a:r>
              <a:rPr lang="zh-CN" altLang="en-US" dirty="0">
                <a:solidFill>
                  <a:schemeClr val="tx1"/>
                </a:solidFill>
              </a:rPr>
              <a:t>或</a:t>
            </a:r>
            <a:r>
              <a:rPr lang="zh-CN" altLang="en-US" dirty="0">
                <a:solidFill>
                  <a:srgbClr val="047FFD"/>
                </a:solidFill>
              </a:rPr>
              <a:t> </a:t>
            </a:r>
            <a:r>
              <a:rPr lang="en-US" altLang="zh-CN" dirty="0" err="1">
                <a:solidFill>
                  <a:srgbClr val="047FFD"/>
                </a:solidFill>
              </a:rPr>
              <a:t>app.post</a:t>
            </a:r>
            <a:r>
              <a:rPr lang="en-US" altLang="zh-CN" dirty="0">
                <a:solidFill>
                  <a:srgbClr val="047FFD"/>
                </a:solidFill>
              </a:rPr>
              <a:t>() </a:t>
            </a:r>
            <a:r>
              <a:rPr lang="zh-CN" altLang="en-US" dirty="0">
                <a:solidFill>
                  <a:schemeClr val="tx1"/>
                </a:solidFill>
              </a:rPr>
              <a:t>，</a:t>
            </a:r>
            <a:r>
              <a:rPr lang="zh-CN" altLang="en-US" dirty="0">
                <a:solidFill>
                  <a:srgbClr val="FF0000"/>
                </a:solidFill>
              </a:rPr>
              <a:t>绑定到 </a:t>
            </a:r>
            <a:r>
              <a:rPr lang="en-US" altLang="zh-CN" dirty="0">
                <a:solidFill>
                  <a:srgbClr val="FF0000"/>
                </a:solidFill>
              </a:rPr>
              <a:t>app </a:t>
            </a:r>
            <a:r>
              <a:rPr lang="zh-CN" altLang="en-US" dirty="0">
                <a:solidFill>
                  <a:srgbClr val="FF0000"/>
                </a:solidFill>
              </a:rPr>
              <a:t>实例上的中间件</a:t>
            </a:r>
            <a:r>
              <a:rPr lang="zh-CN" altLang="en-US" dirty="0">
                <a:solidFill>
                  <a:schemeClr val="tx1"/>
                </a:solidFill>
              </a:rPr>
              <a:t>，叫做应用级别的中间件，代码示例如下：</a:t>
            </a:r>
            <a:endParaRPr lang="en-US" altLang="zh-CN" dirty="0">
              <a:solidFill>
                <a:schemeClr val="tx1"/>
              </a:solidFill>
            </a:endParaRPr>
          </a:p>
        </p:txBody>
      </p:sp>
      <p:pic>
        <p:nvPicPr>
          <p:cNvPr id="3" name="图片 2">
            <a:extLst>
              <a:ext uri="{FF2B5EF4-FFF2-40B4-BE49-F238E27FC236}">
                <a16:creationId xmlns:a16="http://schemas.microsoft.com/office/drawing/2014/main" id="{C6BA49A4-B46B-4D3D-81DA-E3F01D6D2A8B}"/>
              </a:ext>
            </a:extLst>
          </p:cNvPr>
          <p:cNvPicPr>
            <a:picLocks noChangeAspect="1"/>
          </p:cNvPicPr>
          <p:nvPr/>
        </p:nvPicPr>
        <p:blipFill>
          <a:blip r:embed="rId2"/>
          <a:stretch>
            <a:fillRect/>
          </a:stretch>
        </p:blipFill>
        <p:spPr>
          <a:xfrm>
            <a:off x="952068" y="2503860"/>
            <a:ext cx="5157330" cy="2540743"/>
          </a:xfrm>
          <a:prstGeom prst="rect">
            <a:avLst/>
          </a:prstGeom>
        </p:spPr>
      </p:pic>
    </p:spTree>
    <p:extLst>
      <p:ext uri="{BB962C8B-B14F-4D97-AF65-F5344CB8AC3E}">
        <p14:creationId xmlns:p14="http://schemas.microsoft.com/office/powerpoint/2010/main" val="376906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路由级别</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619200"/>
          </a:xfrm>
        </p:spPr>
        <p:txBody>
          <a:bodyPr>
            <a:noAutofit/>
          </a:bodyPr>
          <a:lstStyle/>
          <a:p>
            <a:r>
              <a:rPr lang="zh-CN" altLang="en-US" dirty="0">
                <a:solidFill>
                  <a:schemeClr val="tx1"/>
                </a:solidFill>
              </a:rPr>
              <a:t>绑定到 </a:t>
            </a:r>
            <a:r>
              <a:rPr lang="en-US" altLang="zh-CN" dirty="0" err="1">
                <a:solidFill>
                  <a:srgbClr val="FF0000"/>
                </a:solidFill>
              </a:rPr>
              <a:t>express.Router</a:t>
            </a:r>
            <a:r>
              <a:rPr lang="en-US" altLang="zh-CN" dirty="0">
                <a:solidFill>
                  <a:srgbClr val="FF0000"/>
                </a:solidFill>
              </a:rPr>
              <a:t>() </a:t>
            </a:r>
            <a:r>
              <a:rPr lang="zh-CN" altLang="en-US" dirty="0">
                <a:solidFill>
                  <a:schemeClr val="tx1"/>
                </a:solidFill>
              </a:rPr>
              <a:t>实例上的中间件，叫做路由级别的中间件。它的用法和应用级别中间件没有任何区别。只不过，</a:t>
            </a:r>
            <a:r>
              <a:rPr lang="zh-CN" altLang="en-US" dirty="0">
                <a:solidFill>
                  <a:srgbClr val="047FFD"/>
                </a:solidFill>
              </a:rPr>
              <a:t>应用级别中间件是绑定到 </a:t>
            </a:r>
            <a:r>
              <a:rPr lang="en-US" altLang="zh-CN" dirty="0">
                <a:solidFill>
                  <a:srgbClr val="047FFD"/>
                </a:solidFill>
              </a:rPr>
              <a:t>app </a:t>
            </a:r>
            <a:r>
              <a:rPr lang="zh-CN" altLang="en-US" dirty="0">
                <a:solidFill>
                  <a:srgbClr val="047FFD"/>
                </a:solidFill>
              </a:rPr>
              <a:t>实例上</a:t>
            </a:r>
            <a:r>
              <a:rPr lang="zh-CN" altLang="en-US" dirty="0">
                <a:solidFill>
                  <a:schemeClr val="tx1"/>
                </a:solidFill>
              </a:rPr>
              <a:t>，</a:t>
            </a:r>
            <a:r>
              <a:rPr lang="zh-CN" altLang="en-US" dirty="0">
                <a:solidFill>
                  <a:srgbClr val="047FFD"/>
                </a:solidFill>
              </a:rPr>
              <a:t>路由级别中间件绑定到 </a:t>
            </a:r>
            <a:r>
              <a:rPr lang="en-US" altLang="zh-CN" dirty="0">
                <a:solidFill>
                  <a:srgbClr val="047FFD"/>
                </a:solidFill>
              </a:rPr>
              <a:t>router </a:t>
            </a:r>
            <a:r>
              <a:rPr lang="zh-CN" altLang="en-US" dirty="0">
                <a:solidFill>
                  <a:srgbClr val="047FFD"/>
                </a:solidFill>
              </a:rPr>
              <a:t>实例上</a:t>
            </a:r>
            <a:r>
              <a:rPr lang="zh-CN" altLang="en-US" dirty="0">
                <a:solidFill>
                  <a:schemeClr val="tx1"/>
                </a:solidFill>
              </a:rPr>
              <a:t>，代码示例如下：</a:t>
            </a:r>
            <a:endParaRPr lang="en-US" altLang="zh-CN" dirty="0">
              <a:solidFill>
                <a:schemeClr val="tx1"/>
              </a:solidFill>
            </a:endParaRPr>
          </a:p>
        </p:txBody>
      </p:sp>
      <p:pic>
        <p:nvPicPr>
          <p:cNvPr id="4" name="图片 3">
            <a:extLst>
              <a:ext uri="{FF2B5EF4-FFF2-40B4-BE49-F238E27FC236}">
                <a16:creationId xmlns:a16="http://schemas.microsoft.com/office/drawing/2014/main" id="{3217198A-0451-4E98-A1C7-97C4414824BE}"/>
              </a:ext>
            </a:extLst>
          </p:cNvPr>
          <p:cNvPicPr>
            <a:picLocks noChangeAspect="1"/>
          </p:cNvPicPr>
          <p:nvPr/>
        </p:nvPicPr>
        <p:blipFill>
          <a:blip r:embed="rId2"/>
          <a:stretch>
            <a:fillRect/>
          </a:stretch>
        </p:blipFill>
        <p:spPr>
          <a:xfrm>
            <a:off x="949977" y="2743199"/>
            <a:ext cx="4206970" cy="2301460"/>
          </a:xfrm>
          <a:prstGeom prst="rect">
            <a:avLst/>
          </a:prstGeom>
        </p:spPr>
      </p:pic>
    </p:spTree>
    <p:extLst>
      <p:ext uri="{BB962C8B-B14F-4D97-AF65-F5344CB8AC3E}">
        <p14:creationId xmlns:p14="http://schemas.microsoft.com/office/powerpoint/2010/main" val="198004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错误级别</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370429"/>
          </a:xfrm>
        </p:spPr>
        <p:txBody>
          <a:bodyPr>
            <a:noAutofit/>
          </a:bodyPr>
          <a:lstStyle/>
          <a:p>
            <a:r>
              <a:rPr lang="zh-CN" altLang="en-US" dirty="0">
                <a:solidFill>
                  <a:schemeClr val="tx1"/>
                </a:solidFill>
              </a:rPr>
              <a:t>错误级别中间件的</a:t>
            </a:r>
            <a:r>
              <a:rPr lang="zh-CN" altLang="en-US" b="1" dirty="0">
                <a:solidFill>
                  <a:srgbClr val="FF0000"/>
                </a:solidFill>
              </a:rPr>
              <a:t>作用</a:t>
            </a:r>
            <a:r>
              <a:rPr lang="zh-CN" altLang="en-US" dirty="0">
                <a:solidFill>
                  <a:schemeClr val="tx1"/>
                </a:solidFill>
              </a:rPr>
              <a:t>：专门用来捕获整个项目中发生的异常错误，从而防止项目异常崩溃的问题。</a:t>
            </a:r>
            <a:endParaRPr lang="en-US" altLang="zh-CN" dirty="0">
              <a:solidFill>
                <a:schemeClr val="tx1"/>
              </a:solidFill>
            </a:endParaRPr>
          </a:p>
          <a:p>
            <a:r>
              <a:rPr lang="zh-CN" altLang="en-US" b="1" dirty="0">
                <a:solidFill>
                  <a:srgbClr val="FF0000"/>
                </a:solidFill>
              </a:rPr>
              <a:t>格式</a:t>
            </a:r>
            <a:r>
              <a:rPr lang="zh-CN" altLang="en-US" dirty="0">
                <a:solidFill>
                  <a:schemeClr val="tx1"/>
                </a:solidFill>
              </a:rPr>
              <a:t>：错误级别中间件的 </a:t>
            </a:r>
            <a:r>
              <a:rPr lang="en-US" altLang="zh-CN" dirty="0">
                <a:solidFill>
                  <a:schemeClr val="tx1"/>
                </a:solidFill>
              </a:rPr>
              <a:t>function </a:t>
            </a:r>
            <a:r>
              <a:rPr lang="zh-CN" altLang="en-US" dirty="0">
                <a:solidFill>
                  <a:schemeClr val="tx1"/>
                </a:solidFill>
              </a:rPr>
              <a:t>处理函数中，</a:t>
            </a:r>
            <a:r>
              <a:rPr lang="zh-CN" altLang="en-US" dirty="0">
                <a:solidFill>
                  <a:srgbClr val="FF0000"/>
                </a:solidFill>
              </a:rPr>
              <a:t>必须有 </a:t>
            </a:r>
            <a:r>
              <a:rPr lang="en-US" altLang="zh-CN" dirty="0">
                <a:solidFill>
                  <a:srgbClr val="FF0000"/>
                </a:solidFill>
              </a:rPr>
              <a:t>4 </a:t>
            </a:r>
            <a:r>
              <a:rPr lang="zh-CN" altLang="en-US" dirty="0">
                <a:solidFill>
                  <a:srgbClr val="FF0000"/>
                </a:solidFill>
              </a:rPr>
              <a:t>个形参</a:t>
            </a:r>
            <a:r>
              <a:rPr lang="zh-CN" altLang="en-US" dirty="0">
                <a:solidFill>
                  <a:schemeClr val="tx1"/>
                </a:solidFill>
              </a:rPr>
              <a:t>，形参顺序从前到后，分别是 </a:t>
            </a:r>
            <a:r>
              <a:rPr lang="en-US" altLang="zh-CN" dirty="0">
                <a:solidFill>
                  <a:schemeClr val="tx1"/>
                </a:solidFill>
              </a:rPr>
              <a:t>(</a:t>
            </a:r>
            <a:r>
              <a:rPr lang="en-US" altLang="zh-CN" dirty="0">
                <a:solidFill>
                  <a:srgbClr val="FF0000"/>
                </a:solidFill>
              </a:rPr>
              <a:t>err</a:t>
            </a:r>
            <a:r>
              <a:rPr lang="en-US" altLang="zh-CN" dirty="0">
                <a:solidFill>
                  <a:schemeClr val="tx1"/>
                </a:solidFill>
              </a:rPr>
              <a:t>, req, res, next)</a:t>
            </a:r>
            <a:r>
              <a:rPr lang="zh-CN" altLang="en-US" dirty="0">
                <a:solidFill>
                  <a:schemeClr val="tx1"/>
                </a:solidFill>
              </a:rPr>
              <a:t>。</a:t>
            </a:r>
            <a:endParaRPr lang="en-US" altLang="zh-CN" dirty="0">
              <a:solidFill>
                <a:schemeClr val="tx1"/>
              </a:solidFill>
            </a:endParaRPr>
          </a:p>
        </p:txBody>
      </p:sp>
      <p:pic>
        <p:nvPicPr>
          <p:cNvPr id="2" name="图片 1">
            <a:extLst>
              <a:ext uri="{FF2B5EF4-FFF2-40B4-BE49-F238E27FC236}">
                <a16:creationId xmlns:a16="http://schemas.microsoft.com/office/drawing/2014/main" id="{34BFF9F5-5FF9-4304-9676-8F4C0C8B1B9D}"/>
              </a:ext>
            </a:extLst>
          </p:cNvPr>
          <p:cNvPicPr>
            <a:picLocks noChangeAspect="1"/>
          </p:cNvPicPr>
          <p:nvPr/>
        </p:nvPicPr>
        <p:blipFill>
          <a:blip r:embed="rId2"/>
          <a:stretch>
            <a:fillRect/>
          </a:stretch>
        </p:blipFill>
        <p:spPr>
          <a:xfrm>
            <a:off x="964645" y="2824731"/>
            <a:ext cx="4779839" cy="2198726"/>
          </a:xfrm>
          <a:prstGeom prst="rect">
            <a:avLst/>
          </a:prstGeom>
        </p:spPr>
      </p:pic>
      <p:sp>
        <p:nvSpPr>
          <p:cNvPr id="3" name="文本框 2">
            <a:extLst>
              <a:ext uri="{FF2B5EF4-FFF2-40B4-BE49-F238E27FC236}">
                <a16:creationId xmlns:a16="http://schemas.microsoft.com/office/drawing/2014/main" id="{B5BEB25E-FFCB-4E2C-875C-12DF896065D6}"/>
              </a:ext>
            </a:extLst>
          </p:cNvPr>
          <p:cNvSpPr txBox="1"/>
          <p:nvPr/>
        </p:nvSpPr>
        <p:spPr>
          <a:xfrm>
            <a:off x="6190146" y="4034118"/>
            <a:ext cx="1674159" cy="548548"/>
          </a:xfrm>
          <a:prstGeom prst="rect">
            <a:avLst/>
          </a:prstGeom>
          <a:noFill/>
        </p:spPr>
        <p:txBody>
          <a:bodyPr wrap="square" rtlCol="0">
            <a:spAutoFit/>
          </a:bodyPr>
          <a:lstStyle/>
          <a:p>
            <a:pPr>
              <a:lnSpc>
                <a:spcPct val="150000"/>
              </a:lnSpc>
            </a:pPr>
            <a:r>
              <a:rPr lang="zh-CN" altLang="en-US" sz="1050" b="1" dirty="0">
                <a:solidFill>
                  <a:srgbClr val="FF0000"/>
                </a:solidFill>
                <a:latin typeface="微软雅黑" panose="020B0503020204020204" pitchFamily="34" charset="-122"/>
                <a:ea typeface="微软雅黑" panose="020B0503020204020204" pitchFamily="34" charset="-122"/>
              </a:rPr>
              <a:t>注意：</a:t>
            </a:r>
            <a:r>
              <a:rPr lang="zh-CN" altLang="en-US" sz="1050" dirty="0">
                <a:latin typeface="微软雅黑" panose="020B0503020204020204" pitchFamily="34" charset="-122"/>
                <a:ea typeface="微软雅黑" panose="020B0503020204020204" pitchFamily="34" charset="-122"/>
              </a:rPr>
              <a:t>错误级别的中间件，</a:t>
            </a:r>
            <a:r>
              <a:rPr lang="zh-CN" altLang="en-US" sz="1050" dirty="0">
                <a:solidFill>
                  <a:srgbClr val="FF0000"/>
                </a:solidFill>
                <a:latin typeface="微软雅黑" panose="020B0503020204020204" pitchFamily="34" charset="-122"/>
                <a:ea typeface="微软雅黑" panose="020B0503020204020204" pitchFamily="34" charset="-122"/>
              </a:rPr>
              <a:t>必须注册在所有路由之后</a:t>
            </a:r>
            <a:r>
              <a:rPr lang="zh-CN" altLang="en-US" sz="105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9194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错误级别</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370429"/>
          </a:xfrm>
        </p:spPr>
        <p:txBody>
          <a:bodyPr>
            <a:noAutofit/>
          </a:bodyPr>
          <a:lstStyle/>
          <a:p>
            <a:r>
              <a:rPr lang="zh-CN" altLang="en-US" dirty="0">
                <a:solidFill>
                  <a:schemeClr val="tx1"/>
                </a:solidFill>
              </a:rPr>
              <a:t>错误级别中间件的 </a:t>
            </a:r>
            <a:r>
              <a:rPr lang="en-US" altLang="zh-CN" dirty="0">
                <a:solidFill>
                  <a:schemeClr val="tx1"/>
                </a:solidFill>
              </a:rPr>
              <a:t>function </a:t>
            </a:r>
            <a:r>
              <a:rPr lang="zh-CN" altLang="en-US" dirty="0">
                <a:solidFill>
                  <a:schemeClr val="tx1"/>
                </a:solidFill>
              </a:rPr>
              <a:t>处理函数中，</a:t>
            </a:r>
            <a:r>
              <a:rPr lang="zh-CN" altLang="en-US" dirty="0">
                <a:solidFill>
                  <a:srgbClr val="FF0000"/>
                </a:solidFill>
              </a:rPr>
              <a:t>必须有 </a:t>
            </a:r>
            <a:r>
              <a:rPr lang="en-US" altLang="zh-CN" dirty="0">
                <a:solidFill>
                  <a:srgbClr val="FF0000"/>
                </a:solidFill>
              </a:rPr>
              <a:t>4 </a:t>
            </a:r>
            <a:r>
              <a:rPr lang="zh-CN" altLang="en-US" dirty="0">
                <a:solidFill>
                  <a:srgbClr val="FF0000"/>
                </a:solidFill>
              </a:rPr>
              <a:t>个形参</a:t>
            </a:r>
            <a:r>
              <a:rPr lang="zh-CN" altLang="en-US" dirty="0">
                <a:solidFill>
                  <a:schemeClr val="tx1"/>
                </a:solidFill>
              </a:rPr>
              <a:t>，形参顺序从前到后，分别是 </a:t>
            </a:r>
            <a:r>
              <a:rPr lang="en-US" altLang="zh-CN" dirty="0">
                <a:solidFill>
                  <a:schemeClr val="tx1"/>
                </a:solidFill>
              </a:rPr>
              <a:t>(</a:t>
            </a:r>
            <a:r>
              <a:rPr lang="en-US" altLang="zh-CN" dirty="0">
                <a:solidFill>
                  <a:srgbClr val="FF0000"/>
                </a:solidFill>
              </a:rPr>
              <a:t>err</a:t>
            </a:r>
            <a:r>
              <a:rPr lang="en-US" altLang="zh-CN" dirty="0">
                <a:solidFill>
                  <a:schemeClr val="tx1"/>
                </a:solidFill>
              </a:rPr>
              <a:t>, req, res, next)</a:t>
            </a:r>
            <a:r>
              <a:rPr lang="zh-CN" altLang="en-US" dirty="0">
                <a:solidFill>
                  <a:schemeClr val="tx1"/>
                </a:solidFill>
              </a:rPr>
              <a:t>。</a:t>
            </a:r>
            <a:endParaRPr lang="en-US" altLang="zh-CN" dirty="0">
              <a:solidFill>
                <a:schemeClr val="tx1"/>
              </a:solidFill>
            </a:endParaRPr>
          </a:p>
        </p:txBody>
      </p:sp>
      <p:pic>
        <p:nvPicPr>
          <p:cNvPr id="2" name="图片 1">
            <a:extLst>
              <a:ext uri="{FF2B5EF4-FFF2-40B4-BE49-F238E27FC236}">
                <a16:creationId xmlns:a16="http://schemas.microsoft.com/office/drawing/2014/main" id="{34BFF9F5-5FF9-4304-9676-8F4C0C8B1B9D}"/>
              </a:ext>
            </a:extLst>
          </p:cNvPr>
          <p:cNvPicPr>
            <a:picLocks noChangeAspect="1"/>
          </p:cNvPicPr>
          <p:nvPr/>
        </p:nvPicPr>
        <p:blipFill>
          <a:blip r:embed="rId2"/>
          <a:stretch>
            <a:fillRect/>
          </a:stretch>
        </p:blipFill>
        <p:spPr>
          <a:xfrm>
            <a:off x="949978" y="2494429"/>
            <a:ext cx="5497887" cy="2529028"/>
          </a:xfrm>
          <a:prstGeom prst="rect">
            <a:avLst/>
          </a:prstGeom>
        </p:spPr>
      </p:pic>
      <p:sp>
        <p:nvSpPr>
          <p:cNvPr id="3" name="文本框 2">
            <a:extLst>
              <a:ext uri="{FF2B5EF4-FFF2-40B4-BE49-F238E27FC236}">
                <a16:creationId xmlns:a16="http://schemas.microsoft.com/office/drawing/2014/main" id="{B5BEB25E-FFCB-4E2C-875C-12DF896065D6}"/>
              </a:ext>
            </a:extLst>
          </p:cNvPr>
          <p:cNvSpPr txBox="1"/>
          <p:nvPr/>
        </p:nvSpPr>
        <p:spPr>
          <a:xfrm>
            <a:off x="6501645" y="4034118"/>
            <a:ext cx="1674159" cy="548548"/>
          </a:xfrm>
          <a:prstGeom prst="rect">
            <a:avLst/>
          </a:prstGeom>
          <a:noFill/>
        </p:spPr>
        <p:txBody>
          <a:bodyPr wrap="square" rtlCol="0">
            <a:spAutoFit/>
          </a:bodyPr>
          <a:lstStyle/>
          <a:p>
            <a:pPr>
              <a:lnSpc>
                <a:spcPct val="150000"/>
              </a:lnSpc>
            </a:pPr>
            <a:r>
              <a:rPr lang="zh-CN" altLang="en-US" sz="1050" b="1" dirty="0">
                <a:solidFill>
                  <a:srgbClr val="FF0000"/>
                </a:solidFill>
                <a:latin typeface="微软雅黑" panose="020B0503020204020204" pitchFamily="34" charset="-122"/>
                <a:ea typeface="微软雅黑" panose="020B0503020204020204" pitchFamily="34" charset="-122"/>
              </a:rPr>
              <a:t>注意：</a:t>
            </a:r>
            <a:r>
              <a:rPr lang="zh-CN" altLang="en-US" sz="1050" dirty="0">
                <a:latin typeface="微软雅黑" panose="020B0503020204020204" pitchFamily="34" charset="-122"/>
                <a:ea typeface="微软雅黑" panose="020B0503020204020204" pitchFamily="34" charset="-122"/>
              </a:rPr>
              <a:t>错误级别的中间件，</a:t>
            </a:r>
            <a:r>
              <a:rPr lang="zh-CN" altLang="en-US" sz="1050" dirty="0">
                <a:solidFill>
                  <a:srgbClr val="FF0000"/>
                </a:solidFill>
                <a:latin typeface="微软雅黑" panose="020B0503020204020204" pitchFamily="34" charset="-122"/>
                <a:ea typeface="微软雅黑" panose="020B0503020204020204" pitchFamily="34" charset="-122"/>
              </a:rPr>
              <a:t>必须注册在所有路由之后</a:t>
            </a:r>
            <a:r>
              <a:rPr lang="zh-CN" altLang="en-US" sz="105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00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Express</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内置</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1473088"/>
          </a:xfrm>
        </p:spPr>
        <p:txBody>
          <a:bodyPr>
            <a:noAutofit/>
          </a:bodyPr>
          <a:lstStyle/>
          <a:p>
            <a:r>
              <a:rPr lang="zh-CN" altLang="en-US" dirty="0">
                <a:solidFill>
                  <a:schemeClr val="tx1"/>
                </a:solidFill>
              </a:rPr>
              <a:t>自 </a:t>
            </a:r>
            <a:r>
              <a:rPr lang="en-US" altLang="zh-CN" dirty="0">
                <a:solidFill>
                  <a:schemeClr val="tx1"/>
                </a:solidFill>
              </a:rPr>
              <a:t>Express 4.16.0 </a:t>
            </a:r>
            <a:r>
              <a:rPr lang="zh-CN" altLang="en-US" dirty="0">
                <a:solidFill>
                  <a:schemeClr val="tx1"/>
                </a:solidFill>
              </a:rPr>
              <a:t>版本开始，</a:t>
            </a:r>
            <a:r>
              <a:rPr lang="en-US" altLang="zh-CN" dirty="0">
                <a:solidFill>
                  <a:schemeClr val="tx1"/>
                </a:solidFill>
              </a:rPr>
              <a:t>Express </a:t>
            </a:r>
            <a:r>
              <a:rPr lang="zh-CN" altLang="en-US" dirty="0">
                <a:solidFill>
                  <a:schemeClr val="tx1"/>
                </a:solidFill>
              </a:rPr>
              <a:t>内置了 </a:t>
            </a:r>
            <a:r>
              <a:rPr lang="en-US" altLang="zh-CN" dirty="0">
                <a:solidFill>
                  <a:srgbClr val="FF0000"/>
                </a:solidFill>
              </a:rPr>
              <a:t>3 </a:t>
            </a:r>
            <a:r>
              <a:rPr lang="zh-CN" altLang="en-US" dirty="0">
                <a:solidFill>
                  <a:srgbClr val="FF0000"/>
                </a:solidFill>
              </a:rPr>
              <a:t>个</a:t>
            </a:r>
            <a:r>
              <a:rPr lang="zh-CN" altLang="en-US" dirty="0">
                <a:solidFill>
                  <a:schemeClr val="tx1"/>
                </a:solidFill>
              </a:rPr>
              <a:t>常用的中间件，极大的提高了 </a:t>
            </a:r>
            <a:r>
              <a:rPr lang="en-US" altLang="zh-CN" dirty="0">
                <a:solidFill>
                  <a:schemeClr val="tx1"/>
                </a:solidFill>
              </a:rPr>
              <a:t>Express </a:t>
            </a:r>
            <a:r>
              <a:rPr lang="zh-CN" altLang="en-US" dirty="0">
                <a:solidFill>
                  <a:schemeClr val="tx1"/>
                </a:solidFill>
              </a:rPr>
              <a:t>项目的开发效率和体验：</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err="1">
                <a:solidFill>
                  <a:srgbClr val="FF0000"/>
                </a:solidFill>
              </a:rPr>
              <a:t>express.static</a:t>
            </a:r>
            <a:r>
              <a:rPr lang="en-US" altLang="zh-CN" dirty="0">
                <a:solidFill>
                  <a:srgbClr val="FF0000"/>
                </a:solidFill>
              </a:rPr>
              <a:t> </a:t>
            </a:r>
            <a:r>
              <a:rPr lang="zh-CN" altLang="en-US" dirty="0">
                <a:solidFill>
                  <a:schemeClr val="tx1"/>
                </a:solidFill>
              </a:rPr>
              <a:t>快速托管静态资源的内置中间件，例如：</a:t>
            </a:r>
            <a:r>
              <a:rPr lang="en-US" altLang="zh-CN" dirty="0">
                <a:solidFill>
                  <a:schemeClr val="tx1"/>
                </a:solidFill>
              </a:rPr>
              <a:t> HTML </a:t>
            </a:r>
            <a:r>
              <a:rPr lang="zh-CN" altLang="en-US" dirty="0">
                <a:solidFill>
                  <a:schemeClr val="tx1"/>
                </a:solidFill>
              </a:rPr>
              <a:t>文件、图片、</a:t>
            </a:r>
            <a:r>
              <a:rPr lang="en-US" altLang="zh-CN" dirty="0">
                <a:solidFill>
                  <a:schemeClr val="tx1"/>
                </a:solidFill>
              </a:rPr>
              <a:t>CSS </a:t>
            </a:r>
            <a:r>
              <a:rPr lang="zh-CN" altLang="en-US" dirty="0">
                <a:solidFill>
                  <a:schemeClr val="tx1"/>
                </a:solidFill>
              </a:rPr>
              <a:t>样式等（无兼容性）</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err="1">
                <a:solidFill>
                  <a:srgbClr val="FF0000"/>
                </a:solidFill>
              </a:rPr>
              <a:t>express.json</a:t>
            </a:r>
            <a:r>
              <a:rPr lang="zh-CN" altLang="en-US" dirty="0">
                <a:solidFill>
                  <a:srgbClr val="FF0000"/>
                </a:solidFill>
              </a:rPr>
              <a:t> </a:t>
            </a:r>
            <a:r>
              <a:rPr lang="zh-CN" altLang="en-US" dirty="0">
                <a:solidFill>
                  <a:schemeClr val="tx1"/>
                </a:solidFill>
              </a:rPr>
              <a:t>解析 </a:t>
            </a:r>
            <a:r>
              <a:rPr lang="en-US" altLang="zh-CN" dirty="0">
                <a:solidFill>
                  <a:schemeClr val="tx1"/>
                </a:solidFill>
              </a:rPr>
              <a:t>JSON </a:t>
            </a:r>
            <a:r>
              <a:rPr lang="zh-CN" altLang="en-US" dirty="0">
                <a:solidFill>
                  <a:schemeClr val="tx1"/>
                </a:solidFill>
              </a:rPr>
              <a:t>格式的请求体数据（</a:t>
            </a:r>
            <a:r>
              <a:rPr lang="zh-CN" altLang="en-US" dirty="0">
                <a:solidFill>
                  <a:srgbClr val="047FFD"/>
                </a:solidFill>
              </a:rPr>
              <a:t>有兼容性</a:t>
            </a:r>
            <a:r>
              <a:rPr lang="zh-CN" altLang="en-US" dirty="0">
                <a:solidFill>
                  <a:schemeClr val="tx1"/>
                </a:solidFill>
              </a:rPr>
              <a:t>，仅在 </a:t>
            </a:r>
            <a:r>
              <a:rPr lang="en-US" altLang="zh-CN" dirty="0">
                <a:solidFill>
                  <a:schemeClr val="tx1"/>
                </a:solidFill>
              </a:rPr>
              <a:t>4.16.0+ </a:t>
            </a:r>
            <a:r>
              <a:rPr lang="zh-CN" altLang="en-US" dirty="0">
                <a:solidFill>
                  <a:schemeClr val="tx1"/>
                </a:solidFill>
              </a:rPr>
              <a:t>版本中可用）</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err="1">
                <a:solidFill>
                  <a:srgbClr val="FF0000"/>
                </a:solidFill>
              </a:rPr>
              <a:t>express.urlencoded</a:t>
            </a:r>
            <a:r>
              <a:rPr lang="en-US" altLang="zh-CN" dirty="0">
                <a:solidFill>
                  <a:srgbClr val="FF0000"/>
                </a:solidFill>
              </a:rPr>
              <a:t> </a:t>
            </a:r>
            <a:r>
              <a:rPr lang="zh-CN" altLang="en-US" dirty="0">
                <a:solidFill>
                  <a:schemeClr val="tx1"/>
                </a:solidFill>
              </a:rPr>
              <a:t>解析 </a:t>
            </a:r>
            <a:r>
              <a:rPr lang="en-US" altLang="zh-CN" dirty="0">
                <a:solidFill>
                  <a:schemeClr val="tx1"/>
                </a:solidFill>
              </a:rPr>
              <a:t>URL-encoded </a:t>
            </a:r>
            <a:r>
              <a:rPr lang="zh-CN" altLang="en-US" dirty="0">
                <a:solidFill>
                  <a:schemeClr val="tx1"/>
                </a:solidFill>
              </a:rPr>
              <a:t>格式的请求体数据（</a:t>
            </a:r>
            <a:r>
              <a:rPr lang="zh-CN" altLang="en-US" dirty="0">
                <a:solidFill>
                  <a:srgbClr val="047FFD"/>
                </a:solidFill>
              </a:rPr>
              <a:t>有兼容性</a:t>
            </a:r>
            <a:r>
              <a:rPr lang="zh-CN" altLang="en-US" dirty="0">
                <a:solidFill>
                  <a:schemeClr val="tx1"/>
                </a:solidFill>
              </a:rPr>
              <a:t>，仅在 </a:t>
            </a:r>
            <a:r>
              <a:rPr lang="en-US" altLang="zh-CN" dirty="0">
                <a:solidFill>
                  <a:schemeClr val="tx1"/>
                </a:solidFill>
              </a:rPr>
              <a:t>4.16.0+ </a:t>
            </a:r>
            <a:r>
              <a:rPr lang="zh-CN" altLang="en-US" dirty="0">
                <a:solidFill>
                  <a:schemeClr val="tx1"/>
                </a:solidFill>
              </a:rPr>
              <a:t>版本中可用）</a:t>
            </a:r>
            <a:endParaRPr lang="en-US" altLang="zh-CN" dirty="0">
              <a:solidFill>
                <a:schemeClr val="tx1"/>
              </a:solidFill>
            </a:endParaRPr>
          </a:p>
        </p:txBody>
      </p:sp>
      <p:pic>
        <p:nvPicPr>
          <p:cNvPr id="2" name="图片 1">
            <a:extLst>
              <a:ext uri="{FF2B5EF4-FFF2-40B4-BE49-F238E27FC236}">
                <a16:creationId xmlns:a16="http://schemas.microsoft.com/office/drawing/2014/main" id="{EE7770CE-809C-41EA-87DA-422FCE3923CE}"/>
              </a:ext>
            </a:extLst>
          </p:cNvPr>
          <p:cNvPicPr>
            <a:picLocks noChangeAspect="1"/>
          </p:cNvPicPr>
          <p:nvPr/>
        </p:nvPicPr>
        <p:blipFill>
          <a:blip r:embed="rId2"/>
          <a:stretch>
            <a:fillRect/>
          </a:stretch>
        </p:blipFill>
        <p:spPr>
          <a:xfrm>
            <a:off x="956701" y="3556144"/>
            <a:ext cx="5198439" cy="1480027"/>
          </a:xfrm>
          <a:prstGeom prst="rect">
            <a:avLst/>
          </a:prstGeom>
        </p:spPr>
      </p:pic>
    </p:spTree>
    <p:extLst>
      <p:ext uri="{BB962C8B-B14F-4D97-AF65-F5344CB8AC3E}">
        <p14:creationId xmlns:p14="http://schemas.microsoft.com/office/powerpoint/2010/main" val="39721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3.3 </a:t>
            </a:r>
            <a:r>
              <a:rPr lang="zh-CN" altLang="en-US" dirty="0">
                <a:solidFill>
                  <a:srgbClr val="595959"/>
                </a:solidFill>
                <a:latin typeface="Microsoft YaHei" panose="020B0503020204020204" pitchFamily="34" charset="-122"/>
                <a:ea typeface="Microsoft YaHei" panose="020B0503020204020204" pitchFamily="34" charset="-122"/>
              </a:rPr>
              <a:t>中间件的分类</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第三方</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的中间件</a:t>
            </a:r>
            <a:endParaRPr lang="zh-CN" altLang="en-US"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2797624"/>
          </a:xfrm>
        </p:spPr>
        <p:txBody>
          <a:bodyPr>
            <a:noAutofit/>
          </a:bodyPr>
          <a:lstStyle/>
          <a:p>
            <a:r>
              <a:rPr lang="zh-CN" altLang="en-US" dirty="0">
                <a:solidFill>
                  <a:schemeClr val="tx1"/>
                </a:solidFill>
              </a:rPr>
              <a:t>非 </a:t>
            </a:r>
            <a:r>
              <a:rPr lang="en-US" altLang="zh-CN" dirty="0">
                <a:solidFill>
                  <a:schemeClr val="tx1"/>
                </a:solidFill>
              </a:rPr>
              <a:t>Express </a:t>
            </a:r>
            <a:r>
              <a:rPr lang="zh-CN" altLang="en-US" dirty="0">
                <a:solidFill>
                  <a:schemeClr val="tx1"/>
                </a:solidFill>
              </a:rPr>
              <a:t>官方内置的，而是由第三方开发出来的中间件，叫做第三方中间件。在项目中，大家可以</a:t>
            </a:r>
            <a:r>
              <a:rPr lang="zh-CN" altLang="en-US" dirty="0">
                <a:solidFill>
                  <a:srgbClr val="FF0000"/>
                </a:solidFill>
              </a:rPr>
              <a:t>按需下载</a:t>
            </a:r>
            <a:r>
              <a:rPr lang="zh-CN" altLang="en-US" dirty="0">
                <a:solidFill>
                  <a:schemeClr val="tx1"/>
                </a:solidFill>
              </a:rPr>
              <a:t>并</a:t>
            </a:r>
            <a:r>
              <a:rPr lang="zh-CN" altLang="en-US" dirty="0">
                <a:solidFill>
                  <a:srgbClr val="FF0000"/>
                </a:solidFill>
              </a:rPr>
              <a:t>配置</a:t>
            </a:r>
            <a:r>
              <a:rPr lang="zh-CN" altLang="en-US" dirty="0">
                <a:solidFill>
                  <a:schemeClr val="tx1"/>
                </a:solidFill>
              </a:rPr>
              <a:t>第三方中间件，从而提高项目的开发效率。</a:t>
            </a:r>
            <a:endParaRPr lang="en-US" altLang="zh-CN" dirty="0">
              <a:solidFill>
                <a:schemeClr val="tx1"/>
              </a:solidFill>
            </a:endParaRPr>
          </a:p>
          <a:p>
            <a:r>
              <a:rPr lang="zh-CN" altLang="en-US" dirty="0">
                <a:solidFill>
                  <a:schemeClr val="tx1"/>
                </a:solidFill>
              </a:rPr>
              <a:t>例如：在 </a:t>
            </a:r>
            <a:r>
              <a:rPr lang="en-US" altLang="zh-CN" dirty="0">
                <a:solidFill>
                  <a:schemeClr val="tx1"/>
                </a:solidFill>
              </a:rPr>
              <a:t>express@4.16.0 </a:t>
            </a:r>
            <a:r>
              <a:rPr lang="zh-CN" altLang="en-US" dirty="0">
                <a:solidFill>
                  <a:schemeClr val="tx1"/>
                </a:solidFill>
              </a:rPr>
              <a:t>之前的版本中，经常使用 </a:t>
            </a:r>
            <a:r>
              <a:rPr lang="en-US" altLang="zh-CN" dirty="0">
                <a:solidFill>
                  <a:schemeClr val="tx1"/>
                </a:solidFill>
              </a:rPr>
              <a:t>body-parser </a:t>
            </a:r>
            <a:r>
              <a:rPr lang="zh-CN" altLang="en-US" dirty="0">
                <a:solidFill>
                  <a:schemeClr val="tx1"/>
                </a:solidFill>
              </a:rPr>
              <a:t>这个第三方中间件，来解析请求体数据。使用步骤如下：</a:t>
            </a:r>
            <a:endParaRPr lang="en-US" altLang="zh-CN" dirty="0">
              <a:solidFill>
                <a:schemeClr val="tx1"/>
              </a:solidFill>
            </a:endParaRPr>
          </a:p>
          <a:p>
            <a:pPr marL="228600" indent="-228600">
              <a:buFont typeface="+mj-ea"/>
              <a:buAutoNum type="circleNumDbPlain"/>
            </a:pPr>
            <a:r>
              <a:rPr lang="zh-CN" altLang="en-US" dirty="0">
                <a:solidFill>
                  <a:schemeClr val="tx1"/>
                </a:solidFill>
              </a:rPr>
              <a:t>运行 </a:t>
            </a:r>
            <a:r>
              <a:rPr lang="en-US" altLang="zh-CN" dirty="0">
                <a:solidFill>
                  <a:srgbClr val="047FFD"/>
                </a:solidFill>
              </a:rPr>
              <a:t>npm install </a:t>
            </a:r>
            <a:r>
              <a:rPr lang="en-US" altLang="zh-CN" dirty="0">
                <a:solidFill>
                  <a:srgbClr val="FF0000"/>
                </a:solidFill>
              </a:rPr>
              <a:t>body-parser</a:t>
            </a:r>
            <a:r>
              <a:rPr lang="en-US" altLang="zh-CN" dirty="0">
                <a:solidFill>
                  <a:schemeClr val="tx1"/>
                </a:solidFill>
              </a:rPr>
              <a:t> </a:t>
            </a:r>
            <a:r>
              <a:rPr lang="zh-CN" altLang="en-US" dirty="0">
                <a:solidFill>
                  <a:schemeClr val="tx1"/>
                </a:solidFill>
              </a:rPr>
              <a:t>安装中间件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a:solidFill>
                  <a:srgbClr val="FF0000"/>
                </a:solidFill>
              </a:rPr>
              <a:t>require</a:t>
            </a:r>
            <a:r>
              <a:rPr lang="en-US" altLang="zh-CN" dirty="0">
                <a:solidFill>
                  <a:schemeClr val="tx1"/>
                </a:solidFill>
              </a:rPr>
              <a:t> </a:t>
            </a:r>
            <a:r>
              <a:rPr lang="zh-CN" altLang="en-US" dirty="0">
                <a:solidFill>
                  <a:schemeClr val="tx1"/>
                </a:solidFill>
              </a:rPr>
              <a:t>导入中间件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调用 </a:t>
            </a:r>
            <a:r>
              <a:rPr lang="en-US" altLang="zh-CN" dirty="0" err="1">
                <a:solidFill>
                  <a:srgbClr val="FF0000"/>
                </a:solidFill>
              </a:rPr>
              <a:t>app.use</a:t>
            </a:r>
            <a:r>
              <a:rPr lang="en-US" altLang="zh-CN" dirty="0">
                <a:solidFill>
                  <a:srgbClr val="FF0000"/>
                </a:solidFill>
              </a:rPr>
              <a:t>() </a:t>
            </a:r>
            <a:r>
              <a:rPr lang="zh-CN" altLang="en-US" dirty="0">
                <a:solidFill>
                  <a:schemeClr val="tx1"/>
                </a:solidFill>
              </a:rPr>
              <a:t>注册并使用中间件</a:t>
            </a:r>
            <a:endParaRPr lang="en-US" altLang="zh-CN" dirty="0">
              <a:solidFill>
                <a:schemeClr val="tx1"/>
              </a:solidFill>
            </a:endParaRPr>
          </a:p>
          <a:p>
            <a:pPr marL="228600" indent="-228600">
              <a:buFont typeface="+mj-ea"/>
              <a:buAutoNum type="circleNumDbPlain"/>
            </a:pPr>
            <a:endParaRPr lang="en-US" altLang="zh-CN" dirty="0">
              <a:solidFill>
                <a:schemeClr val="tx1"/>
              </a:solidFill>
            </a:endParaRPr>
          </a:p>
          <a:p>
            <a:r>
              <a:rPr lang="zh-CN" altLang="en-US" b="1" dirty="0">
                <a:solidFill>
                  <a:srgbClr val="FF0000"/>
                </a:solidFill>
              </a:rPr>
              <a:t>注意：</a:t>
            </a:r>
            <a:r>
              <a:rPr lang="en-US" altLang="zh-CN" dirty="0">
                <a:solidFill>
                  <a:schemeClr val="tx1"/>
                </a:solidFill>
              </a:rPr>
              <a:t>Express </a:t>
            </a:r>
            <a:r>
              <a:rPr lang="zh-CN" altLang="en-US" dirty="0">
                <a:solidFill>
                  <a:schemeClr val="tx1"/>
                </a:solidFill>
              </a:rPr>
              <a:t>内置的 </a:t>
            </a:r>
            <a:r>
              <a:rPr lang="en-US" altLang="zh-CN" dirty="0" err="1">
                <a:solidFill>
                  <a:schemeClr val="tx1"/>
                </a:solidFill>
              </a:rPr>
              <a:t>express.urlencoded</a:t>
            </a:r>
            <a:r>
              <a:rPr lang="en-US" altLang="zh-CN" dirty="0">
                <a:solidFill>
                  <a:schemeClr val="tx1"/>
                </a:solidFill>
              </a:rPr>
              <a:t> </a:t>
            </a:r>
            <a:r>
              <a:rPr lang="zh-CN" altLang="en-US" dirty="0">
                <a:solidFill>
                  <a:schemeClr val="tx1"/>
                </a:solidFill>
              </a:rPr>
              <a:t>中间件，就是基于 </a:t>
            </a:r>
            <a:r>
              <a:rPr lang="en-US" altLang="zh-CN" dirty="0">
                <a:solidFill>
                  <a:schemeClr val="tx1"/>
                </a:solidFill>
              </a:rPr>
              <a:t>body-parser </a:t>
            </a:r>
            <a:r>
              <a:rPr lang="zh-CN" altLang="en-US" dirty="0">
                <a:solidFill>
                  <a:schemeClr val="tx1"/>
                </a:solidFill>
              </a:rPr>
              <a:t>这个第三方中间件进一步封装出来的。</a:t>
            </a:r>
            <a:endParaRPr lang="en-US" altLang="zh-CN" dirty="0">
              <a:solidFill>
                <a:schemeClr val="tx1"/>
              </a:solidFill>
            </a:endParaRPr>
          </a:p>
        </p:txBody>
      </p:sp>
    </p:spTree>
    <p:extLst>
      <p:ext uri="{BB962C8B-B14F-4D97-AF65-F5344CB8AC3E}">
        <p14:creationId xmlns:p14="http://schemas.microsoft.com/office/powerpoint/2010/main" val="141394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微软雅黑" panose="020B0503020204020204" pitchFamily="34" charset="-122"/>
                <a:ea typeface="微软雅黑" panose="020B0503020204020204" pitchFamily="34" charset="-122"/>
                <a:cs typeface="+mj-cs"/>
              </a:rPr>
              <a:t>需求描述</a:t>
            </a:r>
            <a:r>
              <a:rPr lang="zh-CN" altLang="en-US" sz="1400" b="1" dirty="0">
                <a:solidFill>
                  <a:srgbClr val="404040"/>
                </a:solidFill>
                <a:latin typeface="微软雅黑" panose="020B0503020204020204" pitchFamily="34" charset="-122"/>
                <a:ea typeface="微软雅黑" panose="020B0503020204020204" pitchFamily="34" charset="-122"/>
                <a:cs typeface="+mj-cs"/>
              </a:rPr>
              <a:t>与</a:t>
            </a:r>
            <a:r>
              <a:rPr lang="zh-CN" altLang="en-US" sz="1400" b="1" dirty="0">
                <a:solidFill>
                  <a:srgbClr val="FF0000"/>
                </a:solidFill>
                <a:latin typeface="微软雅黑" panose="020B0503020204020204" pitchFamily="34" charset="-122"/>
                <a:ea typeface="微软雅黑" panose="020B0503020204020204" pitchFamily="34" charset="-122"/>
                <a:cs typeface="+mj-cs"/>
              </a:rPr>
              <a:t>实现步骤</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2797624"/>
          </a:xfrm>
        </p:spPr>
        <p:txBody>
          <a:bodyPr>
            <a:noAutofit/>
          </a:bodyPr>
          <a:lstStyle/>
          <a:p>
            <a:r>
              <a:rPr lang="zh-CN" altLang="en-US" dirty="0">
                <a:solidFill>
                  <a:schemeClr val="tx1"/>
                </a:solidFill>
              </a:rPr>
              <a:t>自己</a:t>
            </a:r>
            <a:r>
              <a:rPr lang="zh-CN" altLang="en-US" dirty="0">
                <a:solidFill>
                  <a:srgbClr val="FF0000"/>
                </a:solidFill>
              </a:rPr>
              <a:t>手动模拟</a:t>
            </a:r>
            <a:r>
              <a:rPr lang="zh-CN" altLang="en-US" dirty="0">
                <a:solidFill>
                  <a:schemeClr val="tx1"/>
                </a:solidFill>
              </a:rPr>
              <a:t>一个类似于 </a:t>
            </a:r>
            <a:r>
              <a:rPr lang="en-US" altLang="zh-CN" dirty="0" err="1">
                <a:solidFill>
                  <a:schemeClr val="tx1"/>
                </a:solidFill>
              </a:rPr>
              <a:t>express.urlencoded</a:t>
            </a:r>
            <a:r>
              <a:rPr lang="en-US" altLang="zh-CN" dirty="0">
                <a:solidFill>
                  <a:schemeClr val="tx1"/>
                </a:solidFill>
              </a:rPr>
              <a:t> </a:t>
            </a:r>
            <a:r>
              <a:rPr lang="zh-CN" altLang="en-US" dirty="0">
                <a:solidFill>
                  <a:schemeClr val="tx1"/>
                </a:solidFill>
              </a:rPr>
              <a:t>这样的中间件，来</a:t>
            </a:r>
            <a:r>
              <a:rPr lang="zh-CN" altLang="en-US" dirty="0">
                <a:solidFill>
                  <a:srgbClr val="047FFD"/>
                </a:solidFill>
              </a:rPr>
              <a:t>解析 </a:t>
            </a:r>
            <a:r>
              <a:rPr lang="en-US" altLang="zh-CN" dirty="0">
                <a:solidFill>
                  <a:srgbClr val="047FFD"/>
                </a:solidFill>
              </a:rPr>
              <a:t>POST </a:t>
            </a:r>
            <a:r>
              <a:rPr lang="zh-CN" altLang="en-US" dirty="0">
                <a:solidFill>
                  <a:srgbClr val="047FFD"/>
                </a:solidFill>
              </a:rPr>
              <a:t>提交到服务器的表单数据</a:t>
            </a:r>
            <a:r>
              <a:rPr lang="zh-CN" altLang="en-US" dirty="0">
                <a:solidFill>
                  <a:schemeClr val="tx1"/>
                </a:solidFill>
              </a:rPr>
              <a:t>。</a:t>
            </a:r>
            <a:endParaRPr lang="en-US" altLang="zh-CN" dirty="0">
              <a:solidFill>
                <a:schemeClr val="tx1"/>
              </a:solidFill>
            </a:endParaRPr>
          </a:p>
          <a:p>
            <a:r>
              <a:rPr lang="zh-CN" altLang="en-US" dirty="0">
                <a:solidFill>
                  <a:schemeClr val="tx1"/>
                </a:solidFill>
              </a:rPr>
              <a:t>实现步骤：</a:t>
            </a:r>
            <a:endParaRPr lang="en-US" altLang="zh-CN" dirty="0">
              <a:solidFill>
                <a:schemeClr val="tx1"/>
              </a:solidFill>
            </a:endParaRPr>
          </a:p>
          <a:p>
            <a:pPr marL="228600" indent="-228600">
              <a:buFont typeface="+mj-ea"/>
              <a:buAutoNum type="circleNumDbPlain"/>
            </a:pPr>
            <a:r>
              <a:rPr lang="zh-CN" altLang="en-US" dirty="0">
                <a:solidFill>
                  <a:schemeClr val="tx1"/>
                </a:solidFill>
              </a:rPr>
              <a:t>定义中间件</a:t>
            </a:r>
            <a:endParaRPr lang="en-US" altLang="zh-CN" dirty="0">
              <a:solidFill>
                <a:schemeClr val="tx1"/>
              </a:solidFill>
            </a:endParaRPr>
          </a:p>
          <a:p>
            <a:pPr marL="228600" indent="-228600">
              <a:buFont typeface="+mj-ea"/>
              <a:buAutoNum type="circleNumDbPlain"/>
            </a:pPr>
            <a:r>
              <a:rPr lang="zh-CN" altLang="en-US" dirty="0">
                <a:solidFill>
                  <a:schemeClr val="tx1"/>
                </a:solidFill>
              </a:rPr>
              <a:t>监听 </a:t>
            </a:r>
            <a:r>
              <a:rPr lang="en-US" altLang="zh-CN" dirty="0">
                <a:solidFill>
                  <a:schemeClr val="tx1"/>
                </a:solidFill>
              </a:rPr>
              <a:t>req </a:t>
            </a:r>
            <a:r>
              <a:rPr lang="zh-CN" altLang="en-US" dirty="0">
                <a:solidFill>
                  <a:schemeClr val="tx1"/>
                </a:solidFill>
              </a:rPr>
              <a:t>的 </a:t>
            </a:r>
            <a:r>
              <a:rPr lang="en-US" altLang="zh-CN" dirty="0">
                <a:solidFill>
                  <a:schemeClr val="tx1"/>
                </a:solidFill>
              </a:rPr>
              <a:t>data </a:t>
            </a:r>
            <a:r>
              <a:rPr lang="zh-CN" altLang="en-US" dirty="0">
                <a:solidFill>
                  <a:schemeClr val="tx1"/>
                </a:solidFill>
              </a:rPr>
              <a:t>事件</a:t>
            </a:r>
            <a:endParaRPr lang="en-US" altLang="zh-CN" dirty="0">
              <a:solidFill>
                <a:schemeClr val="tx1"/>
              </a:solidFill>
            </a:endParaRPr>
          </a:p>
          <a:p>
            <a:pPr marL="228600" indent="-228600">
              <a:buFont typeface="+mj-ea"/>
              <a:buAutoNum type="circleNumDbPlain"/>
            </a:pPr>
            <a:r>
              <a:rPr lang="zh-CN" altLang="en-US" dirty="0">
                <a:solidFill>
                  <a:schemeClr val="tx1"/>
                </a:solidFill>
              </a:rPr>
              <a:t>监听 </a:t>
            </a:r>
            <a:r>
              <a:rPr lang="en-US" altLang="zh-CN" dirty="0">
                <a:solidFill>
                  <a:schemeClr val="tx1"/>
                </a:solidFill>
              </a:rPr>
              <a:t>req </a:t>
            </a:r>
            <a:r>
              <a:rPr lang="zh-CN" altLang="en-US" dirty="0">
                <a:solidFill>
                  <a:schemeClr val="tx1"/>
                </a:solidFill>
              </a:rPr>
              <a:t>的 </a:t>
            </a:r>
            <a:r>
              <a:rPr lang="en-US" altLang="zh-CN" dirty="0">
                <a:solidFill>
                  <a:schemeClr val="tx1"/>
                </a:solidFill>
              </a:rPr>
              <a:t>end </a:t>
            </a:r>
            <a:r>
              <a:rPr lang="zh-CN" altLang="en-US" dirty="0">
                <a:solidFill>
                  <a:schemeClr val="tx1"/>
                </a:solidFill>
              </a:rPr>
              <a:t>事件</a:t>
            </a:r>
            <a:endParaRPr lang="en-US" altLang="zh-CN"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err="1">
                <a:solidFill>
                  <a:schemeClr val="tx1"/>
                </a:solidFill>
              </a:rPr>
              <a:t>querystring</a:t>
            </a:r>
            <a:r>
              <a:rPr lang="en-US" altLang="zh-CN" dirty="0">
                <a:solidFill>
                  <a:schemeClr val="tx1"/>
                </a:solidFill>
              </a:rPr>
              <a:t> </a:t>
            </a:r>
            <a:r>
              <a:rPr lang="zh-CN" altLang="en-US" dirty="0">
                <a:solidFill>
                  <a:schemeClr val="tx1"/>
                </a:solidFill>
              </a:rPr>
              <a:t>模块解析请求体数据</a:t>
            </a:r>
            <a:endParaRPr lang="en-US" altLang="zh-CN" dirty="0">
              <a:solidFill>
                <a:schemeClr val="tx1"/>
              </a:solidFill>
            </a:endParaRPr>
          </a:p>
          <a:p>
            <a:pPr marL="228600" indent="-228600">
              <a:buFont typeface="+mj-ea"/>
              <a:buAutoNum type="circleNumDbPlain"/>
            </a:pPr>
            <a:r>
              <a:rPr lang="zh-CN" altLang="en-US" dirty="0">
                <a:solidFill>
                  <a:schemeClr val="tx1"/>
                </a:solidFill>
              </a:rPr>
              <a:t>将解析出来的数据对象挂载为 </a:t>
            </a:r>
            <a:r>
              <a:rPr lang="en-US" altLang="zh-CN" dirty="0" err="1">
                <a:solidFill>
                  <a:schemeClr val="tx1"/>
                </a:solidFill>
              </a:rPr>
              <a:t>req.body</a:t>
            </a:r>
            <a:endParaRPr lang="en-US" altLang="zh-CN" dirty="0">
              <a:solidFill>
                <a:schemeClr val="tx1"/>
              </a:solidFill>
            </a:endParaRPr>
          </a:p>
          <a:p>
            <a:pPr marL="228600" indent="-228600">
              <a:buFont typeface="+mj-ea"/>
              <a:buAutoNum type="circleNumDbPlain"/>
            </a:pPr>
            <a:r>
              <a:rPr lang="zh-CN" altLang="en-US" dirty="0">
                <a:solidFill>
                  <a:schemeClr val="tx1"/>
                </a:solidFill>
              </a:rPr>
              <a:t>将自定义中间件封装为模块</a:t>
            </a:r>
            <a:endParaRPr lang="en-US" altLang="zh-CN" dirty="0">
              <a:solidFill>
                <a:schemeClr val="tx1"/>
              </a:solidFill>
            </a:endParaRPr>
          </a:p>
        </p:txBody>
      </p:sp>
    </p:spTree>
    <p:extLst>
      <p:ext uri="{BB962C8B-B14F-4D97-AF65-F5344CB8AC3E}">
        <p14:creationId xmlns:p14="http://schemas.microsoft.com/office/powerpoint/2010/main" val="2906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1.4 </a:t>
            </a:r>
            <a:r>
              <a:rPr lang="zh-CN" altLang="en-US" dirty="0"/>
              <a:t>在 </a:t>
            </a:r>
            <a:r>
              <a:rPr lang="en-US" altLang="zh-CN" dirty="0"/>
              <a:t>Node.js </a:t>
            </a:r>
            <a:r>
              <a:rPr lang="zh-CN" altLang="en-US" dirty="0"/>
              <a:t>环境中执行 </a:t>
            </a:r>
            <a:r>
              <a:rPr lang="en-US" altLang="zh-CN" dirty="0"/>
              <a:t>JavaScript </a:t>
            </a:r>
            <a:r>
              <a:rPr lang="zh-CN" altLang="en-US" dirty="0"/>
              <a:t>代码</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终端中的</a:t>
            </a:r>
            <a:r>
              <a:rPr lang="zh-CN" altLang="en-US" sz="1400" b="1" dirty="0">
                <a:solidFill>
                  <a:srgbClr val="FF0000"/>
                </a:solidFill>
                <a:latin typeface="微软雅黑" panose="020B0503020204020204" pitchFamily="34" charset="-122"/>
                <a:ea typeface="微软雅黑" panose="020B0503020204020204" pitchFamily="34" charset="-122"/>
              </a:rPr>
              <a:t>快捷键</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2827308"/>
          </a:xfrm>
        </p:spPr>
        <p:txBody>
          <a:bodyPr>
            <a:noAutofit/>
          </a:bodyPr>
          <a:lstStyle/>
          <a:p>
            <a:r>
              <a:rPr lang="zh-CN" altLang="en-US" dirty="0">
                <a:solidFill>
                  <a:schemeClr val="tx1"/>
                </a:solidFill>
              </a:rPr>
              <a:t>在 </a:t>
            </a:r>
            <a:r>
              <a:rPr lang="en-US" altLang="zh-CN" dirty="0">
                <a:solidFill>
                  <a:schemeClr val="tx1"/>
                </a:solidFill>
              </a:rPr>
              <a:t>Windows </a:t>
            </a:r>
            <a:r>
              <a:rPr lang="zh-CN" altLang="en-US" dirty="0">
                <a:solidFill>
                  <a:schemeClr val="tx1"/>
                </a:solidFill>
              </a:rPr>
              <a:t>的 </a:t>
            </a:r>
            <a:r>
              <a:rPr lang="en-US" altLang="zh-CN" dirty="0" err="1">
                <a:solidFill>
                  <a:schemeClr val="tx1"/>
                </a:solidFill>
              </a:rPr>
              <a:t>powershell</a:t>
            </a:r>
            <a:r>
              <a:rPr lang="en-US" altLang="zh-CN" dirty="0">
                <a:solidFill>
                  <a:schemeClr val="tx1"/>
                </a:solidFill>
              </a:rPr>
              <a:t> </a:t>
            </a:r>
            <a:r>
              <a:rPr lang="zh-CN" altLang="en-US" dirty="0">
                <a:solidFill>
                  <a:schemeClr val="tx1"/>
                </a:solidFill>
              </a:rPr>
              <a:t>或 </a:t>
            </a:r>
            <a:r>
              <a:rPr lang="en-US" altLang="zh-CN" dirty="0" err="1">
                <a:solidFill>
                  <a:schemeClr val="tx1"/>
                </a:solidFill>
              </a:rPr>
              <a:t>cmd</a:t>
            </a:r>
            <a:r>
              <a:rPr lang="en-US" altLang="zh-CN" dirty="0">
                <a:solidFill>
                  <a:schemeClr val="tx1"/>
                </a:solidFill>
              </a:rPr>
              <a:t> </a:t>
            </a:r>
            <a:r>
              <a:rPr lang="zh-CN" altLang="en-US" dirty="0">
                <a:solidFill>
                  <a:schemeClr val="tx1"/>
                </a:solidFill>
              </a:rPr>
              <a:t>终端中，我们可以通过如下快捷键，来提高终端的操作效率：</a:t>
            </a:r>
          </a:p>
          <a:p>
            <a:endParaRPr lang="zh-CN" altLang="en-US"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a:solidFill>
                  <a:srgbClr val="FF0000"/>
                </a:solidFill>
              </a:rPr>
              <a:t>↑</a:t>
            </a:r>
            <a:r>
              <a:rPr lang="en-US" altLang="zh-CN" dirty="0">
                <a:solidFill>
                  <a:schemeClr val="tx1"/>
                </a:solidFill>
              </a:rPr>
              <a:t> </a:t>
            </a:r>
            <a:r>
              <a:rPr lang="zh-CN" altLang="en-US" dirty="0">
                <a:solidFill>
                  <a:schemeClr val="tx1"/>
                </a:solidFill>
              </a:rPr>
              <a:t>键，可以快速定位到上一次执行的命令</a:t>
            </a:r>
          </a:p>
          <a:p>
            <a:pPr marL="228600" indent="-228600">
              <a:buFont typeface="+mj-ea"/>
              <a:buAutoNum type="circleNumDbPlain"/>
            </a:pPr>
            <a:r>
              <a:rPr lang="zh-CN" altLang="en-US" dirty="0">
                <a:solidFill>
                  <a:schemeClr val="tx1"/>
                </a:solidFill>
              </a:rPr>
              <a:t>使用 </a:t>
            </a:r>
            <a:r>
              <a:rPr lang="en-US" altLang="zh-CN" dirty="0">
                <a:solidFill>
                  <a:srgbClr val="FF0000"/>
                </a:solidFill>
              </a:rPr>
              <a:t>tab</a:t>
            </a:r>
            <a:r>
              <a:rPr lang="en-US" altLang="zh-CN" dirty="0">
                <a:solidFill>
                  <a:schemeClr val="tx1"/>
                </a:solidFill>
              </a:rPr>
              <a:t> </a:t>
            </a:r>
            <a:r>
              <a:rPr lang="zh-CN" altLang="en-US" dirty="0">
                <a:solidFill>
                  <a:schemeClr val="tx1"/>
                </a:solidFill>
              </a:rPr>
              <a:t>键，能够快速补全路径</a:t>
            </a:r>
          </a:p>
          <a:p>
            <a:pPr marL="228600" indent="-228600">
              <a:buFont typeface="+mj-ea"/>
              <a:buAutoNum type="circleNumDbPlain"/>
            </a:pPr>
            <a:r>
              <a:rPr lang="zh-CN" altLang="en-US" dirty="0">
                <a:solidFill>
                  <a:schemeClr val="tx1"/>
                </a:solidFill>
              </a:rPr>
              <a:t>使用 </a:t>
            </a:r>
            <a:r>
              <a:rPr lang="en-US" altLang="zh-CN" dirty="0">
                <a:solidFill>
                  <a:srgbClr val="FF0000"/>
                </a:solidFill>
              </a:rPr>
              <a:t>esc</a:t>
            </a:r>
            <a:r>
              <a:rPr lang="en-US" altLang="zh-CN" dirty="0">
                <a:solidFill>
                  <a:schemeClr val="tx1"/>
                </a:solidFill>
              </a:rPr>
              <a:t> </a:t>
            </a:r>
            <a:r>
              <a:rPr lang="zh-CN" altLang="en-US" dirty="0">
                <a:solidFill>
                  <a:schemeClr val="tx1"/>
                </a:solidFill>
              </a:rPr>
              <a:t>键，能够快速清空当前已输入的命令</a:t>
            </a:r>
          </a:p>
          <a:p>
            <a:pPr marL="228600" indent="-228600">
              <a:buFont typeface="+mj-ea"/>
              <a:buAutoNum type="circleNumDbPlain"/>
            </a:pPr>
            <a:r>
              <a:rPr lang="zh-CN" altLang="en-US" dirty="0">
                <a:solidFill>
                  <a:schemeClr val="tx1"/>
                </a:solidFill>
              </a:rPr>
              <a:t>输入 </a:t>
            </a:r>
            <a:r>
              <a:rPr lang="en-US" altLang="zh-CN" dirty="0" err="1">
                <a:solidFill>
                  <a:srgbClr val="FF0000"/>
                </a:solidFill>
              </a:rPr>
              <a:t>cls</a:t>
            </a:r>
            <a:r>
              <a:rPr lang="en-US" altLang="zh-CN" dirty="0">
                <a:solidFill>
                  <a:schemeClr val="tx1"/>
                </a:solidFill>
              </a:rPr>
              <a:t> </a:t>
            </a:r>
            <a:r>
              <a:rPr lang="zh-CN" altLang="en-US" dirty="0">
                <a:solidFill>
                  <a:schemeClr val="tx1"/>
                </a:solidFill>
              </a:rPr>
              <a:t>命令，可以清空终端</a:t>
            </a:r>
            <a:endParaRPr lang="en-US" altLang="zh-CN" dirty="0">
              <a:solidFill>
                <a:schemeClr val="tx1"/>
              </a:solidFill>
            </a:endParaRPr>
          </a:p>
        </p:txBody>
      </p:sp>
    </p:spTree>
    <p:extLst>
      <p:ext uri="{BB962C8B-B14F-4D97-AF65-F5344CB8AC3E}">
        <p14:creationId xmlns:p14="http://schemas.microsoft.com/office/powerpoint/2010/main" val="18891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定义中间件</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363706"/>
          </a:xfrm>
        </p:spPr>
        <p:txBody>
          <a:bodyPr>
            <a:noAutofit/>
          </a:bodyPr>
          <a:lstStyle/>
          <a:p>
            <a:r>
              <a:rPr lang="zh-CN" altLang="en-US" dirty="0">
                <a:solidFill>
                  <a:schemeClr val="tx1"/>
                </a:solidFill>
              </a:rPr>
              <a:t>使用 </a:t>
            </a:r>
            <a:r>
              <a:rPr lang="en-US" altLang="zh-CN" dirty="0" err="1">
                <a:solidFill>
                  <a:schemeClr val="tx1"/>
                </a:solidFill>
              </a:rPr>
              <a:t>app.use</a:t>
            </a:r>
            <a:r>
              <a:rPr lang="en-US" altLang="zh-CN" dirty="0">
                <a:solidFill>
                  <a:schemeClr val="tx1"/>
                </a:solidFill>
              </a:rPr>
              <a:t>() </a:t>
            </a:r>
            <a:r>
              <a:rPr lang="zh-CN" altLang="en-US" dirty="0">
                <a:solidFill>
                  <a:schemeClr val="tx1"/>
                </a:solidFill>
              </a:rPr>
              <a:t>来定义全局生效的中间件，代码如下：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884DCB7B-7BCB-4E7A-934F-D5C6E7DC1BD5}"/>
              </a:ext>
            </a:extLst>
          </p:cNvPr>
          <p:cNvPicPr>
            <a:picLocks noChangeAspect="1"/>
          </p:cNvPicPr>
          <p:nvPr/>
        </p:nvPicPr>
        <p:blipFill>
          <a:blip r:embed="rId2"/>
          <a:stretch>
            <a:fillRect/>
          </a:stretch>
        </p:blipFill>
        <p:spPr>
          <a:xfrm>
            <a:off x="943254" y="2507724"/>
            <a:ext cx="5544000" cy="1330560"/>
          </a:xfrm>
          <a:prstGeom prst="rect">
            <a:avLst/>
          </a:prstGeom>
        </p:spPr>
      </p:pic>
    </p:spTree>
    <p:extLst>
      <p:ext uri="{BB962C8B-B14F-4D97-AF65-F5344CB8AC3E}">
        <p14:creationId xmlns:p14="http://schemas.microsoft.com/office/powerpoint/2010/main" val="393528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监听 </a:t>
            </a:r>
            <a:r>
              <a:rPr lang="en-US" altLang="zh-CN" sz="1400" b="1" dirty="0">
                <a:solidFill>
                  <a:srgbClr val="404040"/>
                </a:solidFill>
                <a:latin typeface="微软雅黑" panose="020B0503020204020204" pitchFamily="34" charset="-122"/>
                <a:ea typeface="微软雅黑" panose="020B0503020204020204" pitchFamily="34" charset="-122"/>
                <a:cs typeface="+mj-cs"/>
              </a:rPr>
              <a:t>req </a:t>
            </a:r>
            <a:r>
              <a:rPr lang="zh-CN" altLang="en-US" sz="1400" b="1" dirty="0">
                <a:solidFill>
                  <a:srgbClr val="404040"/>
                </a:solidFill>
                <a:latin typeface="微软雅黑" panose="020B0503020204020204" pitchFamily="34" charset="-122"/>
                <a:ea typeface="微软雅黑" panose="020B0503020204020204" pitchFamily="34" charset="-122"/>
                <a:cs typeface="+mj-cs"/>
              </a:rPr>
              <a:t>的 </a:t>
            </a:r>
            <a:r>
              <a:rPr lang="en-US" altLang="zh-CN" sz="1400" b="1" dirty="0">
                <a:solidFill>
                  <a:srgbClr val="FF0000"/>
                </a:solidFill>
                <a:latin typeface="微软雅黑" panose="020B0503020204020204" pitchFamily="34" charset="-122"/>
                <a:ea typeface="微软雅黑" panose="020B0503020204020204" pitchFamily="34" charset="-122"/>
                <a:cs typeface="+mj-cs"/>
              </a:rPr>
              <a:t>data</a:t>
            </a:r>
            <a:r>
              <a:rPr lang="en-US" altLang="zh-CN" sz="1400" b="1" dirty="0">
                <a:solidFill>
                  <a:srgbClr val="404040"/>
                </a:solidFill>
                <a:latin typeface="微软雅黑" panose="020B0503020204020204" pitchFamily="34" charset="-122"/>
                <a:ea typeface="微软雅黑"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事件</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956776"/>
          </a:xfrm>
        </p:spPr>
        <p:txBody>
          <a:bodyPr>
            <a:noAutofit/>
          </a:bodyPr>
          <a:lstStyle/>
          <a:p>
            <a:r>
              <a:rPr lang="zh-CN" altLang="en-US" dirty="0">
                <a:solidFill>
                  <a:schemeClr val="tx1"/>
                </a:solidFill>
              </a:rPr>
              <a:t>在中间件中，需要监听 </a:t>
            </a:r>
            <a:r>
              <a:rPr lang="en-US" altLang="zh-CN" dirty="0">
                <a:solidFill>
                  <a:schemeClr val="tx1"/>
                </a:solidFill>
              </a:rPr>
              <a:t>req </a:t>
            </a:r>
            <a:r>
              <a:rPr lang="zh-CN" altLang="en-US" dirty="0">
                <a:solidFill>
                  <a:schemeClr val="tx1"/>
                </a:solidFill>
              </a:rPr>
              <a:t>对象的 </a:t>
            </a:r>
            <a:r>
              <a:rPr lang="en-US" altLang="zh-CN" dirty="0">
                <a:solidFill>
                  <a:schemeClr val="tx1"/>
                </a:solidFill>
              </a:rPr>
              <a:t>data </a:t>
            </a:r>
            <a:r>
              <a:rPr lang="zh-CN" altLang="en-US" dirty="0">
                <a:solidFill>
                  <a:schemeClr val="tx1"/>
                </a:solidFill>
              </a:rPr>
              <a:t>事件，来获取客户端发送到服务器的数据。</a:t>
            </a:r>
            <a:endParaRPr lang="en-US" altLang="zh-CN" dirty="0">
              <a:solidFill>
                <a:schemeClr val="tx1"/>
              </a:solidFill>
            </a:endParaRPr>
          </a:p>
          <a:p>
            <a:r>
              <a:rPr lang="zh-CN" altLang="en-US" dirty="0">
                <a:solidFill>
                  <a:schemeClr val="tx1"/>
                </a:solidFill>
              </a:rPr>
              <a:t>如果数据量比较大，无法一次性发送完毕，则客户端会</a:t>
            </a:r>
            <a:r>
              <a:rPr lang="zh-CN" altLang="en-US" dirty="0">
                <a:solidFill>
                  <a:srgbClr val="FF0000"/>
                </a:solidFill>
              </a:rPr>
              <a:t>把数据切割后</a:t>
            </a:r>
            <a:r>
              <a:rPr lang="zh-CN" altLang="en-US" dirty="0">
                <a:solidFill>
                  <a:schemeClr val="tx1"/>
                </a:solidFill>
              </a:rPr>
              <a:t>，</a:t>
            </a:r>
            <a:r>
              <a:rPr lang="zh-CN" altLang="en-US" dirty="0">
                <a:solidFill>
                  <a:srgbClr val="FF0000"/>
                </a:solidFill>
              </a:rPr>
              <a:t>分批发送到服务器</a:t>
            </a:r>
            <a:r>
              <a:rPr lang="zh-CN" altLang="en-US" dirty="0">
                <a:solidFill>
                  <a:schemeClr val="tx1"/>
                </a:solidFill>
              </a:rPr>
              <a:t>。所以 </a:t>
            </a:r>
            <a:r>
              <a:rPr lang="en-US" altLang="zh-CN" dirty="0">
                <a:solidFill>
                  <a:schemeClr val="tx1"/>
                </a:solidFill>
              </a:rPr>
              <a:t>data </a:t>
            </a:r>
            <a:r>
              <a:rPr lang="zh-CN" altLang="en-US" dirty="0">
                <a:solidFill>
                  <a:schemeClr val="tx1"/>
                </a:solidFill>
              </a:rPr>
              <a:t>事件可能会触发多次，每一次触发 </a:t>
            </a:r>
            <a:r>
              <a:rPr lang="en-US" altLang="zh-CN" dirty="0">
                <a:solidFill>
                  <a:schemeClr val="tx1"/>
                </a:solidFill>
              </a:rPr>
              <a:t>data </a:t>
            </a:r>
            <a:r>
              <a:rPr lang="zh-CN" altLang="en-US" dirty="0">
                <a:solidFill>
                  <a:schemeClr val="tx1"/>
                </a:solidFill>
              </a:rPr>
              <a:t>事件时，</a:t>
            </a:r>
            <a:r>
              <a:rPr lang="zh-CN" altLang="en-US" dirty="0">
                <a:solidFill>
                  <a:srgbClr val="047FFD"/>
                </a:solidFill>
              </a:rPr>
              <a:t>获取到数据只是完整数据的一部分</a:t>
            </a:r>
            <a:r>
              <a:rPr lang="zh-CN" altLang="en-US" dirty="0">
                <a:solidFill>
                  <a:schemeClr val="tx1"/>
                </a:solidFill>
              </a:rPr>
              <a:t>，需要手动对接收到的数据进行拼接。</a:t>
            </a:r>
            <a:endParaRPr lang="en-US" altLang="zh-CN" dirty="0">
              <a:solidFill>
                <a:schemeClr val="tx1"/>
              </a:solidFill>
            </a:endParaRPr>
          </a:p>
        </p:txBody>
      </p:sp>
      <p:pic>
        <p:nvPicPr>
          <p:cNvPr id="3" name="图片 2">
            <a:extLst>
              <a:ext uri="{FF2B5EF4-FFF2-40B4-BE49-F238E27FC236}">
                <a16:creationId xmlns:a16="http://schemas.microsoft.com/office/drawing/2014/main" id="{77CA0DAA-BC59-4C55-AF5E-AA4570E0B56D}"/>
              </a:ext>
            </a:extLst>
          </p:cNvPr>
          <p:cNvPicPr>
            <a:picLocks noChangeAspect="1"/>
          </p:cNvPicPr>
          <p:nvPr/>
        </p:nvPicPr>
        <p:blipFill>
          <a:blip r:embed="rId2"/>
          <a:stretch>
            <a:fillRect/>
          </a:stretch>
        </p:blipFill>
        <p:spPr>
          <a:xfrm>
            <a:off x="955675" y="3080776"/>
            <a:ext cx="4712261" cy="1962518"/>
          </a:xfrm>
          <a:prstGeom prst="rect">
            <a:avLst/>
          </a:prstGeom>
        </p:spPr>
      </p:pic>
    </p:spTree>
    <p:extLst>
      <p:ext uri="{BB962C8B-B14F-4D97-AF65-F5344CB8AC3E}">
        <p14:creationId xmlns:p14="http://schemas.microsoft.com/office/powerpoint/2010/main" val="37939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监听 </a:t>
            </a:r>
            <a:r>
              <a:rPr lang="en-US" altLang="zh-CN" sz="1400" b="1" dirty="0">
                <a:solidFill>
                  <a:srgbClr val="404040"/>
                </a:solidFill>
                <a:latin typeface="微软雅黑" panose="020B0503020204020204" pitchFamily="34" charset="-122"/>
                <a:ea typeface="微软雅黑" panose="020B0503020204020204" pitchFamily="34" charset="-122"/>
                <a:cs typeface="+mj-cs"/>
              </a:rPr>
              <a:t>req </a:t>
            </a:r>
            <a:r>
              <a:rPr lang="zh-CN" altLang="en-US" sz="1400" b="1" dirty="0">
                <a:solidFill>
                  <a:srgbClr val="404040"/>
                </a:solidFill>
                <a:latin typeface="微软雅黑" panose="020B0503020204020204" pitchFamily="34" charset="-122"/>
                <a:ea typeface="微软雅黑" panose="020B0503020204020204" pitchFamily="34" charset="-122"/>
                <a:cs typeface="+mj-cs"/>
              </a:rPr>
              <a:t>的 </a:t>
            </a:r>
            <a:r>
              <a:rPr lang="en-US" altLang="zh-CN" sz="1400" b="1" dirty="0">
                <a:solidFill>
                  <a:srgbClr val="FF0000"/>
                </a:solidFill>
                <a:latin typeface="微软雅黑" panose="020B0503020204020204" pitchFamily="34" charset="-122"/>
                <a:ea typeface="微软雅黑" panose="020B0503020204020204" pitchFamily="34" charset="-122"/>
                <a:cs typeface="+mj-cs"/>
              </a:rPr>
              <a:t>end</a:t>
            </a:r>
            <a:r>
              <a:rPr lang="en-US" altLang="zh-CN" sz="1400" b="1" dirty="0">
                <a:solidFill>
                  <a:srgbClr val="404040"/>
                </a:solidFill>
                <a:latin typeface="微软雅黑" panose="020B0503020204020204" pitchFamily="34" charset="-122"/>
                <a:ea typeface="微软雅黑"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事件</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703832"/>
          </a:xfrm>
        </p:spPr>
        <p:txBody>
          <a:bodyPr>
            <a:noAutofit/>
          </a:bodyPr>
          <a:lstStyle/>
          <a:p>
            <a:r>
              <a:rPr lang="zh-CN" altLang="en-US" dirty="0">
                <a:solidFill>
                  <a:schemeClr val="tx1"/>
                </a:solidFill>
              </a:rPr>
              <a:t>当请求体数据</a:t>
            </a:r>
            <a:r>
              <a:rPr lang="zh-CN" altLang="en-US" dirty="0">
                <a:solidFill>
                  <a:srgbClr val="FF0000"/>
                </a:solidFill>
              </a:rPr>
              <a:t>接收完毕</a:t>
            </a:r>
            <a:r>
              <a:rPr lang="zh-CN" altLang="en-US" dirty="0">
                <a:solidFill>
                  <a:schemeClr val="tx1"/>
                </a:solidFill>
              </a:rPr>
              <a:t>之后，会自动触发 </a:t>
            </a:r>
            <a:r>
              <a:rPr lang="en-US" altLang="zh-CN" dirty="0">
                <a:solidFill>
                  <a:schemeClr val="tx1"/>
                </a:solidFill>
              </a:rPr>
              <a:t>req </a:t>
            </a:r>
            <a:r>
              <a:rPr lang="zh-CN" altLang="en-US" dirty="0">
                <a:solidFill>
                  <a:schemeClr val="tx1"/>
                </a:solidFill>
              </a:rPr>
              <a:t>的 </a:t>
            </a:r>
            <a:r>
              <a:rPr lang="en-US" altLang="zh-CN" dirty="0">
                <a:solidFill>
                  <a:schemeClr val="tx1"/>
                </a:solidFill>
              </a:rPr>
              <a:t>end </a:t>
            </a:r>
            <a:r>
              <a:rPr lang="zh-CN" altLang="en-US" dirty="0">
                <a:solidFill>
                  <a:schemeClr val="tx1"/>
                </a:solidFill>
              </a:rPr>
              <a:t>事件。</a:t>
            </a:r>
            <a:endParaRPr lang="en-US" altLang="zh-CN" dirty="0">
              <a:solidFill>
                <a:schemeClr val="tx1"/>
              </a:solidFill>
            </a:endParaRPr>
          </a:p>
          <a:p>
            <a:r>
              <a:rPr lang="zh-CN" altLang="en-US" dirty="0">
                <a:solidFill>
                  <a:schemeClr val="tx1"/>
                </a:solidFill>
              </a:rPr>
              <a:t>因此，我们可以在 </a:t>
            </a:r>
            <a:r>
              <a:rPr lang="en-US" altLang="zh-CN" dirty="0">
                <a:solidFill>
                  <a:schemeClr val="tx1"/>
                </a:solidFill>
              </a:rPr>
              <a:t>req </a:t>
            </a:r>
            <a:r>
              <a:rPr lang="zh-CN" altLang="en-US" dirty="0">
                <a:solidFill>
                  <a:schemeClr val="tx1"/>
                </a:solidFill>
              </a:rPr>
              <a:t>的 </a:t>
            </a:r>
            <a:r>
              <a:rPr lang="en-US" altLang="zh-CN" dirty="0">
                <a:solidFill>
                  <a:schemeClr val="tx1"/>
                </a:solidFill>
              </a:rPr>
              <a:t>end </a:t>
            </a:r>
            <a:r>
              <a:rPr lang="zh-CN" altLang="en-US" dirty="0">
                <a:solidFill>
                  <a:schemeClr val="tx1"/>
                </a:solidFill>
              </a:rPr>
              <a:t>事件中，</a:t>
            </a:r>
            <a:r>
              <a:rPr lang="zh-CN" altLang="en-US" dirty="0">
                <a:solidFill>
                  <a:srgbClr val="FF0000"/>
                </a:solidFill>
              </a:rPr>
              <a:t>拿到并处理完整的请求体数据</a:t>
            </a:r>
            <a:r>
              <a:rPr lang="zh-CN" altLang="en-US" dirty="0">
                <a:solidFill>
                  <a:schemeClr val="tx1"/>
                </a:solidFill>
              </a:rPr>
              <a:t>。示例代码如下：</a:t>
            </a:r>
            <a:endParaRPr lang="en-US" altLang="zh-CN" dirty="0">
              <a:solidFill>
                <a:schemeClr val="tx1"/>
              </a:solidFill>
            </a:endParaRPr>
          </a:p>
        </p:txBody>
      </p:sp>
      <p:pic>
        <p:nvPicPr>
          <p:cNvPr id="7" name="图片 6">
            <a:extLst>
              <a:ext uri="{FF2B5EF4-FFF2-40B4-BE49-F238E27FC236}">
                <a16:creationId xmlns:a16="http://schemas.microsoft.com/office/drawing/2014/main" id="{3EDE6687-CDBD-49C6-9808-FF3997BCBD30}"/>
              </a:ext>
            </a:extLst>
          </p:cNvPr>
          <p:cNvPicPr>
            <a:picLocks noChangeAspect="1"/>
          </p:cNvPicPr>
          <p:nvPr/>
        </p:nvPicPr>
        <p:blipFill>
          <a:blip r:embed="rId2"/>
          <a:stretch>
            <a:fillRect/>
          </a:stretch>
        </p:blipFill>
        <p:spPr>
          <a:xfrm>
            <a:off x="944258" y="2882587"/>
            <a:ext cx="5544000" cy="2061064"/>
          </a:xfrm>
          <a:prstGeom prst="rect">
            <a:avLst/>
          </a:prstGeom>
        </p:spPr>
      </p:pic>
    </p:spTree>
    <p:extLst>
      <p:ext uri="{BB962C8B-B14F-4D97-AF65-F5344CB8AC3E}">
        <p14:creationId xmlns:p14="http://schemas.microsoft.com/office/powerpoint/2010/main" val="27183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使用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querystring</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模块解析请求体数据</a:t>
            </a: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703832"/>
          </a:xfrm>
        </p:spPr>
        <p:txBody>
          <a:bodyPr>
            <a:noAutofit/>
          </a:bodyPr>
          <a:lstStyle/>
          <a:p>
            <a:r>
              <a:rPr lang="en-US" altLang="zh-CN" dirty="0">
                <a:solidFill>
                  <a:schemeClr val="tx1"/>
                </a:solidFill>
              </a:rPr>
              <a:t>Node.js </a:t>
            </a:r>
            <a:r>
              <a:rPr lang="zh-CN" altLang="en-US" dirty="0">
                <a:solidFill>
                  <a:schemeClr val="tx1"/>
                </a:solidFill>
              </a:rPr>
              <a:t>内置了一个 </a:t>
            </a:r>
            <a:r>
              <a:rPr lang="en-US" altLang="zh-CN" dirty="0" err="1">
                <a:solidFill>
                  <a:srgbClr val="FF0000"/>
                </a:solidFill>
              </a:rPr>
              <a:t>querystring</a:t>
            </a:r>
            <a:r>
              <a:rPr lang="en-US" altLang="zh-CN" dirty="0">
                <a:solidFill>
                  <a:schemeClr val="tx1"/>
                </a:solidFill>
              </a:rPr>
              <a:t> </a:t>
            </a:r>
            <a:r>
              <a:rPr lang="zh-CN" altLang="en-US" dirty="0">
                <a:solidFill>
                  <a:schemeClr val="tx1"/>
                </a:solidFill>
              </a:rPr>
              <a:t>模块，</a:t>
            </a:r>
            <a:r>
              <a:rPr lang="zh-CN" altLang="en-US" dirty="0">
                <a:solidFill>
                  <a:srgbClr val="FF0000"/>
                </a:solidFill>
              </a:rPr>
              <a:t>专门用来处理查询字符串</a:t>
            </a:r>
            <a:r>
              <a:rPr lang="zh-CN" altLang="en-US" dirty="0">
                <a:solidFill>
                  <a:schemeClr val="tx1"/>
                </a:solidFill>
              </a:rPr>
              <a:t>。通过这个模块提供的 </a:t>
            </a:r>
            <a:r>
              <a:rPr lang="en-US" altLang="zh-CN" dirty="0">
                <a:solidFill>
                  <a:srgbClr val="FF0000"/>
                </a:solidFill>
              </a:rPr>
              <a:t>parse() </a:t>
            </a:r>
            <a:r>
              <a:rPr lang="zh-CN" altLang="en-US" dirty="0">
                <a:solidFill>
                  <a:schemeClr val="tx1"/>
                </a:solidFill>
              </a:rPr>
              <a:t>函数，可以轻松把查询字符串，解析成对象的格式。示例代码如下：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C7B5BE85-CCCE-4E66-84BE-4578EC1B4BF1}"/>
              </a:ext>
            </a:extLst>
          </p:cNvPr>
          <p:cNvPicPr>
            <a:picLocks noChangeAspect="1"/>
          </p:cNvPicPr>
          <p:nvPr/>
        </p:nvPicPr>
        <p:blipFill>
          <a:blip r:embed="rId2"/>
          <a:stretch>
            <a:fillRect/>
          </a:stretch>
        </p:blipFill>
        <p:spPr>
          <a:xfrm>
            <a:off x="943254" y="2759244"/>
            <a:ext cx="5544000" cy="1819736"/>
          </a:xfrm>
          <a:prstGeom prst="rect">
            <a:avLst/>
          </a:prstGeom>
        </p:spPr>
      </p:pic>
    </p:spTree>
    <p:extLst>
      <p:ext uri="{BB962C8B-B14F-4D97-AF65-F5344CB8AC3E}">
        <p14:creationId xmlns:p14="http://schemas.microsoft.com/office/powerpoint/2010/main" val="238339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6</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将解析出来的数据对象挂载为 </a:t>
            </a:r>
            <a:r>
              <a:rPr lang="en-US" altLang="zh-CN" sz="1400" b="1" dirty="0" err="1">
                <a:solidFill>
                  <a:srgbClr val="FF0000"/>
                </a:solidFill>
                <a:latin typeface="Microsoft YaHei" panose="020B0503020204020204" pitchFamily="34" charset="-122"/>
                <a:ea typeface="Microsoft YaHei" panose="020B0503020204020204" pitchFamily="34" charset="-122"/>
                <a:cs typeface="+mj-cs"/>
              </a:rPr>
              <a:t>req.body</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626024"/>
          </a:xfrm>
        </p:spPr>
        <p:txBody>
          <a:bodyPr>
            <a:noAutofit/>
          </a:bodyPr>
          <a:lstStyle/>
          <a:p>
            <a:r>
              <a:rPr lang="zh-CN" altLang="en-US" dirty="0">
                <a:solidFill>
                  <a:srgbClr val="FF0000"/>
                </a:solidFill>
              </a:rPr>
              <a:t>上游</a:t>
            </a:r>
            <a:r>
              <a:rPr lang="zh-CN" altLang="en-US" dirty="0">
                <a:solidFill>
                  <a:schemeClr val="tx1"/>
                </a:solidFill>
              </a:rPr>
              <a:t>的</a:t>
            </a:r>
            <a:r>
              <a:rPr lang="zh-CN" altLang="en-US" dirty="0">
                <a:solidFill>
                  <a:srgbClr val="047FFD"/>
                </a:solidFill>
              </a:rPr>
              <a:t>中间件</a:t>
            </a:r>
            <a:r>
              <a:rPr lang="zh-CN" altLang="en-US" dirty="0">
                <a:solidFill>
                  <a:schemeClr val="tx1"/>
                </a:solidFill>
              </a:rPr>
              <a:t>和</a:t>
            </a:r>
            <a:r>
              <a:rPr lang="zh-CN" altLang="en-US" dirty="0">
                <a:solidFill>
                  <a:srgbClr val="FF0000"/>
                </a:solidFill>
              </a:rPr>
              <a:t>下游</a:t>
            </a:r>
            <a:r>
              <a:rPr lang="zh-CN" altLang="en-US" dirty="0">
                <a:solidFill>
                  <a:schemeClr val="tx1"/>
                </a:solidFill>
              </a:rPr>
              <a:t>的</a:t>
            </a:r>
            <a:r>
              <a:rPr lang="zh-CN" altLang="en-US" dirty="0">
                <a:solidFill>
                  <a:srgbClr val="047FFD"/>
                </a:solidFill>
              </a:rPr>
              <a:t>中间件及路由</a:t>
            </a:r>
            <a:r>
              <a:rPr lang="zh-CN" altLang="en-US" dirty="0">
                <a:solidFill>
                  <a:schemeClr val="tx1"/>
                </a:solidFill>
              </a:rPr>
              <a:t>之间，</a:t>
            </a:r>
            <a:r>
              <a:rPr lang="zh-CN" altLang="en-US" b="1" dirty="0">
                <a:solidFill>
                  <a:srgbClr val="FF0000"/>
                </a:solidFill>
              </a:rPr>
              <a:t>共享同一份 </a:t>
            </a:r>
            <a:r>
              <a:rPr lang="en-US" altLang="zh-CN" b="1" dirty="0">
                <a:solidFill>
                  <a:srgbClr val="FF0000"/>
                </a:solidFill>
              </a:rPr>
              <a:t>req </a:t>
            </a:r>
            <a:r>
              <a:rPr lang="zh-CN" altLang="en-US" b="1" dirty="0">
                <a:solidFill>
                  <a:srgbClr val="FF0000"/>
                </a:solidFill>
              </a:rPr>
              <a:t>和 </a:t>
            </a:r>
            <a:r>
              <a:rPr lang="en-US" altLang="zh-CN" b="1" dirty="0">
                <a:solidFill>
                  <a:srgbClr val="FF0000"/>
                </a:solidFill>
              </a:rPr>
              <a:t>res</a:t>
            </a:r>
            <a:r>
              <a:rPr lang="zh-CN" altLang="en-US" dirty="0">
                <a:solidFill>
                  <a:schemeClr val="tx1"/>
                </a:solidFill>
              </a:rPr>
              <a:t>。因此，我们可以将解析出来的数据，挂载为 </a:t>
            </a:r>
            <a:r>
              <a:rPr lang="en-US" altLang="zh-CN" dirty="0">
                <a:solidFill>
                  <a:schemeClr val="tx1"/>
                </a:solidFill>
              </a:rPr>
              <a:t>req </a:t>
            </a:r>
            <a:r>
              <a:rPr lang="zh-CN" altLang="en-US" dirty="0">
                <a:solidFill>
                  <a:schemeClr val="tx1"/>
                </a:solidFill>
              </a:rPr>
              <a:t>的自定义属性，命名为 </a:t>
            </a:r>
            <a:r>
              <a:rPr lang="en-US" altLang="zh-CN" dirty="0" err="1">
                <a:solidFill>
                  <a:srgbClr val="FF0000"/>
                </a:solidFill>
              </a:rPr>
              <a:t>req.body</a:t>
            </a:r>
            <a:r>
              <a:rPr lang="zh-CN" altLang="en-US" dirty="0">
                <a:solidFill>
                  <a:schemeClr val="tx1"/>
                </a:solidFill>
              </a:rPr>
              <a:t>，供下游使用。示例代码如下：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695C3C2D-450B-4F00-9C82-29AE3710C080}"/>
              </a:ext>
            </a:extLst>
          </p:cNvPr>
          <p:cNvPicPr>
            <a:picLocks noChangeAspect="1"/>
          </p:cNvPicPr>
          <p:nvPr/>
        </p:nvPicPr>
        <p:blipFill>
          <a:blip r:embed="rId2"/>
          <a:stretch>
            <a:fillRect/>
          </a:stretch>
        </p:blipFill>
        <p:spPr>
          <a:xfrm>
            <a:off x="951359" y="2750024"/>
            <a:ext cx="5544000" cy="2002176"/>
          </a:xfrm>
          <a:prstGeom prst="rect">
            <a:avLst/>
          </a:prstGeom>
        </p:spPr>
      </p:pic>
    </p:spTree>
    <p:extLst>
      <p:ext uri="{BB962C8B-B14F-4D97-AF65-F5344CB8AC3E}">
        <p14:creationId xmlns:p14="http://schemas.microsoft.com/office/powerpoint/2010/main" val="424719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Express </a:t>
            </a:r>
            <a:r>
              <a:rPr lang="zh-CN" altLang="en-US" dirty="0"/>
              <a:t>中间件</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3.4 </a:t>
            </a:r>
            <a:r>
              <a:rPr lang="zh-CN" altLang="en-US" dirty="0">
                <a:solidFill>
                  <a:srgbClr val="595959"/>
                </a:solidFill>
                <a:latin typeface="Microsoft YaHei" panose="020B0503020204020204" pitchFamily="34" charset="-122"/>
                <a:ea typeface="Microsoft YaHei" panose="020B0503020204020204" pitchFamily="34" charset="-122"/>
              </a:rPr>
              <a:t>自定义中间件</a:t>
            </a:r>
          </a:p>
        </p:txBody>
      </p:sp>
      <p:sp>
        <p:nvSpPr>
          <p:cNvPr id="12" name="TextBox 3">
            <a:extLst>
              <a:ext uri="{FF2B5EF4-FFF2-40B4-BE49-F238E27FC236}">
                <a16:creationId xmlns:a16="http://schemas.microsoft.com/office/drawing/2014/main" id="{3C0C0378-1119-486E-870C-ADF3788ABFE8}"/>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7</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将自定义中间件</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封装</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为模块</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999E3E34-726B-4896-B52E-809631271516}"/>
              </a:ext>
            </a:extLst>
          </p:cNvPr>
          <p:cNvSpPr>
            <a:spLocks noGrp="1"/>
          </p:cNvSpPr>
          <p:nvPr>
            <p:ph sz="half" idx="14"/>
          </p:nvPr>
        </p:nvSpPr>
        <p:spPr>
          <a:xfrm>
            <a:off x="848376" y="2124000"/>
            <a:ext cx="7038324" cy="394012"/>
          </a:xfrm>
        </p:spPr>
        <p:txBody>
          <a:bodyPr>
            <a:noAutofit/>
          </a:bodyPr>
          <a:lstStyle/>
          <a:p>
            <a:r>
              <a:rPr lang="zh-CN" altLang="en-US" dirty="0">
                <a:solidFill>
                  <a:schemeClr val="tx1"/>
                </a:solidFill>
              </a:rPr>
              <a:t>为了优化代码的结构，我们可以把自定义的中间件函数，</a:t>
            </a:r>
            <a:r>
              <a:rPr lang="zh-CN" altLang="en-US" dirty="0">
                <a:solidFill>
                  <a:srgbClr val="FF0000"/>
                </a:solidFill>
              </a:rPr>
              <a:t>封装为独立的模块</a:t>
            </a:r>
            <a:r>
              <a:rPr lang="zh-CN" altLang="en-US" dirty="0">
                <a:solidFill>
                  <a:schemeClr val="tx1"/>
                </a:solidFill>
              </a:rPr>
              <a:t>，示例代码如下：</a:t>
            </a:r>
            <a:endParaRPr lang="en-US" altLang="zh-CN" dirty="0">
              <a:solidFill>
                <a:schemeClr val="tx1"/>
              </a:solidFill>
            </a:endParaRPr>
          </a:p>
        </p:txBody>
      </p:sp>
      <p:pic>
        <p:nvPicPr>
          <p:cNvPr id="5" name="图片 4">
            <a:extLst>
              <a:ext uri="{FF2B5EF4-FFF2-40B4-BE49-F238E27FC236}">
                <a16:creationId xmlns:a16="http://schemas.microsoft.com/office/drawing/2014/main" id="{8723CB38-0A5E-4054-9911-B71A9E6E0035}"/>
              </a:ext>
            </a:extLst>
          </p:cNvPr>
          <p:cNvPicPr>
            <a:picLocks noChangeAspect="1"/>
          </p:cNvPicPr>
          <p:nvPr/>
        </p:nvPicPr>
        <p:blipFill>
          <a:blip r:embed="rId2"/>
          <a:stretch>
            <a:fillRect/>
          </a:stretch>
        </p:blipFill>
        <p:spPr>
          <a:xfrm>
            <a:off x="936531" y="2497840"/>
            <a:ext cx="4287652" cy="2537281"/>
          </a:xfrm>
          <a:prstGeom prst="rect">
            <a:avLst/>
          </a:prstGeom>
        </p:spPr>
      </p:pic>
    </p:spTree>
    <p:extLst>
      <p:ext uri="{BB962C8B-B14F-4D97-AF65-F5344CB8AC3E}">
        <p14:creationId xmlns:p14="http://schemas.microsoft.com/office/powerpoint/2010/main" val="22907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Express</a:t>
            </a:r>
          </a:p>
          <a:p>
            <a:r>
              <a:rPr lang="en-US" altLang="zh-CN" dirty="0">
                <a:solidFill>
                  <a:schemeClr val="tx1"/>
                </a:solidFill>
              </a:rPr>
              <a:t>Express </a:t>
            </a:r>
            <a:r>
              <a:rPr lang="zh-CN" altLang="en-US" dirty="0">
                <a:solidFill>
                  <a:schemeClr val="tx1"/>
                </a:solidFill>
              </a:rPr>
              <a:t>路由</a:t>
            </a:r>
            <a:endParaRPr lang="en-US" altLang="zh-CN" dirty="0">
              <a:solidFill>
                <a:schemeClr val="tx1"/>
              </a:solidFill>
            </a:endParaRPr>
          </a:p>
          <a:p>
            <a:r>
              <a:rPr lang="en-US" altLang="zh-CN" dirty="0">
                <a:solidFill>
                  <a:schemeClr val="tx1"/>
                </a:solidFill>
              </a:rPr>
              <a:t>Express </a:t>
            </a:r>
            <a:r>
              <a:rPr lang="zh-CN" altLang="en-US" dirty="0">
                <a:solidFill>
                  <a:schemeClr val="tx1"/>
                </a:solidFill>
              </a:rPr>
              <a:t>中间件</a:t>
            </a:r>
            <a:endParaRPr lang="en-US" altLang="zh-CN" dirty="0">
              <a:solidFill>
                <a:schemeClr val="tx1"/>
              </a:solidFill>
            </a:endParaRPr>
          </a:p>
          <a:p>
            <a:r>
              <a:rPr lang="zh-CN" altLang="en-US" dirty="0">
                <a:solidFill>
                  <a:srgbClr val="FF0000"/>
                </a:solidFill>
              </a:rPr>
              <a:t>使用 </a:t>
            </a:r>
            <a:r>
              <a:rPr lang="en-US" altLang="zh-CN" dirty="0">
                <a:solidFill>
                  <a:srgbClr val="FF0000"/>
                </a:solidFill>
              </a:rPr>
              <a:t>Express </a:t>
            </a:r>
            <a:r>
              <a:rPr lang="zh-CN" altLang="en-US" dirty="0">
                <a:solidFill>
                  <a:srgbClr val="FF0000"/>
                </a:solidFill>
              </a:rPr>
              <a:t>写接口</a:t>
            </a:r>
            <a:endParaRPr lang="en-US" altLang="zh-CN" dirty="0">
              <a:solidFill>
                <a:srgbClr val="FF0000"/>
              </a:solidFill>
            </a:endParaRPr>
          </a:p>
        </p:txBody>
      </p:sp>
    </p:spTree>
    <p:extLst>
      <p:ext uri="{BB962C8B-B14F-4D97-AF65-F5344CB8AC3E}">
        <p14:creationId xmlns:p14="http://schemas.microsoft.com/office/powerpoint/2010/main" val="32285282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4.1 </a:t>
            </a:r>
            <a:r>
              <a:rPr lang="zh-CN" altLang="en-US" dirty="0">
                <a:solidFill>
                  <a:srgbClr val="595959"/>
                </a:solidFill>
                <a:latin typeface="Microsoft YaHei" panose="020B0503020204020204" pitchFamily="34" charset="-122"/>
                <a:ea typeface="Microsoft YaHei" panose="020B0503020204020204" pitchFamily="34" charset="-122"/>
              </a:rPr>
              <a:t>创建基本的服务器</a:t>
            </a:r>
          </a:p>
        </p:txBody>
      </p:sp>
      <p:pic>
        <p:nvPicPr>
          <p:cNvPr id="5" name="图片 4">
            <a:extLst>
              <a:ext uri="{FF2B5EF4-FFF2-40B4-BE49-F238E27FC236}">
                <a16:creationId xmlns:a16="http://schemas.microsoft.com/office/drawing/2014/main" id="{DE464052-15EB-4743-B136-204D60AEF9CF}"/>
              </a:ext>
            </a:extLst>
          </p:cNvPr>
          <p:cNvPicPr>
            <a:picLocks noChangeAspect="1"/>
          </p:cNvPicPr>
          <p:nvPr/>
        </p:nvPicPr>
        <p:blipFill>
          <a:blip r:embed="rId2"/>
          <a:stretch>
            <a:fillRect/>
          </a:stretch>
        </p:blipFill>
        <p:spPr>
          <a:xfrm>
            <a:off x="949978" y="1477557"/>
            <a:ext cx="5544000" cy="3280744"/>
          </a:xfrm>
          <a:prstGeom prst="rect">
            <a:avLst/>
          </a:prstGeom>
        </p:spPr>
      </p:pic>
    </p:spTree>
    <p:extLst>
      <p:ext uri="{BB962C8B-B14F-4D97-AF65-F5344CB8AC3E}">
        <p14:creationId xmlns:p14="http://schemas.microsoft.com/office/powerpoint/2010/main" val="278841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4.2 </a:t>
            </a:r>
            <a:r>
              <a:rPr lang="zh-CN" altLang="en-US" dirty="0">
                <a:solidFill>
                  <a:srgbClr val="595959"/>
                </a:solidFill>
                <a:latin typeface="Microsoft YaHei" panose="020B0503020204020204" pitchFamily="34" charset="-122"/>
                <a:ea typeface="Microsoft YaHei" panose="020B0503020204020204" pitchFamily="34" charset="-122"/>
              </a:rPr>
              <a:t>创建 </a:t>
            </a:r>
            <a:r>
              <a:rPr lang="en-US" altLang="zh-CN" dirty="0">
                <a:solidFill>
                  <a:srgbClr val="595959"/>
                </a:solidFill>
                <a:latin typeface="Microsoft YaHei" panose="020B0503020204020204" pitchFamily="34" charset="-122"/>
                <a:ea typeface="Microsoft YaHei" panose="020B0503020204020204" pitchFamily="34" charset="-122"/>
              </a:rPr>
              <a:t>API </a:t>
            </a:r>
            <a:r>
              <a:rPr lang="zh-CN" altLang="en-US" dirty="0">
                <a:solidFill>
                  <a:srgbClr val="595959"/>
                </a:solidFill>
                <a:latin typeface="Microsoft YaHei" panose="020B0503020204020204" pitchFamily="34" charset="-122"/>
                <a:ea typeface="Microsoft YaHei" panose="020B0503020204020204" pitchFamily="34" charset="-122"/>
              </a:rPr>
              <a:t>路由模块</a:t>
            </a:r>
          </a:p>
        </p:txBody>
      </p:sp>
      <p:pic>
        <p:nvPicPr>
          <p:cNvPr id="2" name="图片 1">
            <a:extLst>
              <a:ext uri="{FF2B5EF4-FFF2-40B4-BE49-F238E27FC236}">
                <a16:creationId xmlns:a16="http://schemas.microsoft.com/office/drawing/2014/main" id="{6A71CD75-D15F-4E92-A3EE-8E518BD90A81}"/>
              </a:ext>
            </a:extLst>
          </p:cNvPr>
          <p:cNvPicPr>
            <a:picLocks noChangeAspect="1"/>
          </p:cNvPicPr>
          <p:nvPr/>
        </p:nvPicPr>
        <p:blipFill>
          <a:blip r:embed="rId2"/>
          <a:stretch>
            <a:fillRect/>
          </a:stretch>
        </p:blipFill>
        <p:spPr>
          <a:xfrm>
            <a:off x="950400" y="1476001"/>
            <a:ext cx="5245365" cy="3566848"/>
          </a:xfrm>
          <a:prstGeom prst="rect">
            <a:avLst/>
          </a:prstGeom>
        </p:spPr>
      </p:pic>
    </p:spTree>
    <p:extLst>
      <p:ext uri="{BB962C8B-B14F-4D97-AF65-F5344CB8AC3E}">
        <p14:creationId xmlns:p14="http://schemas.microsoft.com/office/powerpoint/2010/main" val="33893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4.3 </a:t>
            </a:r>
            <a:r>
              <a:rPr lang="zh-CN" altLang="en-US" dirty="0">
                <a:solidFill>
                  <a:srgbClr val="595959"/>
                </a:solidFill>
                <a:latin typeface="Microsoft YaHei" panose="020B0503020204020204" pitchFamily="34" charset="-122"/>
                <a:ea typeface="Microsoft YaHei" panose="020B0503020204020204" pitchFamily="34" charset="-122"/>
              </a:rPr>
              <a:t>编写 </a:t>
            </a:r>
            <a:r>
              <a:rPr lang="en-US" altLang="zh-CN" dirty="0">
                <a:solidFill>
                  <a:srgbClr val="595959"/>
                </a:solidFill>
                <a:latin typeface="Microsoft YaHei" panose="020B0503020204020204" pitchFamily="34" charset="-122"/>
                <a:ea typeface="Microsoft YaHei" panose="020B0503020204020204" pitchFamily="34" charset="-122"/>
              </a:rPr>
              <a:t>GET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pic>
        <p:nvPicPr>
          <p:cNvPr id="3" name="图片 2">
            <a:extLst>
              <a:ext uri="{FF2B5EF4-FFF2-40B4-BE49-F238E27FC236}">
                <a16:creationId xmlns:a16="http://schemas.microsoft.com/office/drawing/2014/main" id="{EC4700B6-1266-4332-BF48-A5FA968D1322}"/>
              </a:ext>
            </a:extLst>
          </p:cNvPr>
          <p:cNvPicPr>
            <a:picLocks noChangeAspect="1"/>
          </p:cNvPicPr>
          <p:nvPr/>
        </p:nvPicPr>
        <p:blipFill>
          <a:blip r:embed="rId2"/>
          <a:stretch>
            <a:fillRect/>
          </a:stretch>
        </p:blipFill>
        <p:spPr>
          <a:xfrm>
            <a:off x="949977" y="1476000"/>
            <a:ext cx="5544000" cy="3032894"/>
          </a:xfrm>
          <a:prstGeom prst="rect">
            <a:avLst/>
          </a:prstGeom>
        </p:spPr>
      </p:pic>
    </p:spTree>
    <p:extLst>
      <p:ext uri="{BB962C8B-B14F-4D97-AF65-F5344CB8AC3E}">
        <p14:creationId xmlns:p14="http://schemas.microsoft.com/office/powerpoint/2010/main" val="25781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rgbClr val="FF0000"/>
                </a:solidFill>
              </a:rPr>
              <a:t>初识 </a:t>
            </a:r>
            <a:r>
              <a:rPr lang="en-US" altLang="zh-CN" dirty="0">
                <a:solidFill>
                  <a:srgbClr val="FF0000"/>
                </a:solidFill>
              </a:rPr>
              <a:t>Node.js</a:t>
            </a:r>
          </a:p>
          <a:p>
            <a:r>
              <a:rPr lang="en-US" altLang="zh-CN" dirty="0"/>
              <a:t>fs </a:t>
            </a:r>
            <a:r>
              <a:rPr lang="zh-CN" altLang="en-US" dirty="0"/>
              <a:t>文件系统模块</a:t>
            </a:r>
            <a:endParaRPr lang="en-US" altLang="zh-CN" dirty="0"/>
          </a:p>
          <a:p>
            <a:r>
              <a:rPr lang="en-US" altLang="zh-CN" dirty="0"/>
              <a:t>path </a:t>
            </a:r>
            <a:r>
              <a:rPr lang="zh-CN" altLang="en-US" dirty="0"/>
              <a:t>路径模块</a:t>
            </a:r>
            <a:endParaRPr lang="en-US" altLang="zh-CN" dirty="0"/>
          </a:p>
          <a:p>
            <a:r>
              <a:rPr lang="en-US" altLang="zh-CN" dirty="0"/>
              <a:t>http </a:t>
            </a:r>
            <a:r>
              <a:rPr lang="zh-CN" altLang="en-US" dirty="0"/>
              <a:t>模块</a:t>
            </a:r>
            <a:endParaRPr lang="en-US" altLang="zh-CN" dirty="0"/>
          </a:p>
        </p:txBody>
      </p:sp>
    </p:spTree>
    <p:extLst>
      <p:ext uri="{BB962C8B-B14F-4D97-AF65-F5344CB8AC3E}">
        <p14:creationId xmlns:p14="http://schemas.microsoft.com/office/powerpoint/2010/main" val="354928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Node.js</a:t>
            </a:r>
          </a:p>
          <a:p>
            <a:r>
              <a:rPr lang="en-US" altLang="zh-CN" dirty="0">
                <a:solidFill>
                  <a:srgbClr val="FF0000"/>
                </a:solidFill>
              </a:rPr>
              <a:t>fs </a:t>
            </a:r>
            <a:r>
              <a:rPr lang="zh-CN" altLang="en-US" dirty="0">
                <a:solidFill>
                  <a:srgbClr val="FF0000"/>
                </a:solidFill>
              </a:rPr>
              <a:t>文件系统模块</a:t>
            </a:r>
            <a:endParaRPr lang="en-US" altLang="zh-CN" dirty="0">
              <a:solidFill>
                <a:srgbClr val="FF0000"/>
              </a:solidFill>
            </a:endParaRPr>
          </a:p>
          <a:p>
            <a:r>
              <a:rPr lang="en-US" altLang="zh-CN" dirty="0"/>
              <a:t>path </a:t>
            </a:r>
            <a:r>
              <a:rPr lang="zh-CN" altLang="en-US" dirty="0"/>
              <a:t>路径模块</a:t>
            </a:r>
            <a:endParaRPr lang="en-US" altLang="zh-CN" dirty="0"/>
          </a:p>
          <a:p>
            <a:r>
              <a:rPr lang="en-US" altLang="zh-CN" dirty="0"/>
              <a:t>http </a:t>
            </a:r>
            <a:r>
              <a:rPr lang="zh-CN" altLang="en-US" dirty="0"/>
              <a:t>模块</a:t>
            </a:r>
            <a:endParaRPr lang="en-US" altLang="zh-CN" dirty="0"/>
          </a:p>
        </p:txBody>
      </p:sp>
    </p:spTree>
    <p:extLst>
      <p:ext uri="{BB962C8B-B14F-4D97-AF65-F5344CB8AC3E}">
        <p14:creationId xmlns:p14="http://schemas.microsoft.com/office/powerpoint/2010/main" val="747506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4.4 </a:t>
            </a:r>
            <a:r>
              <a:rPr lang="zh-CN" altLang="en-US" dirty="0">
                <a:solidFill>
                  <a:srgbClr val="595959"/>
                </a:solidFill>
                <a:latin typeface="Microsoft YaHei" panose="020B0503020204020204" pitchFamily="34" charset="-122"/>
                <a:ea typeface="Microsoft YaHei" panose="020B0503020204020204" pitchFamily="34" charset="-122"/>
              </a:rPr>
              <a:t>编写 </a:t>
            </a:r>
            <a:r>
              <a:rPr lang="en-US" altLang="zh-CN" dirty="0">
                <a:solidFill>
                  <a:srgbClr val="595959"/>
                </a:solidFill>
                <a:latin typeface="Microsoft YaHei" panose="020B0503020204020204" pitchFamily="34" charset="-122"/>
                <a:ea typeface="Microsoft YaHei" panose="020B0503020204020204" pitchFamily="34" charset="-122"/>
              </a:rPr>
              <a:t>POST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pic>
        <p:nvPicPr>
          <p:cNvPr id="2" name="图片 1">
            <a:extLst>
              <a:ext uri="{FF2B5EF4-FFF2-40B4-BE49-F238E27FC236}">
                <a16:creationId xmlns:a16="http://schemas.microsoft.com/office/drawing/2014/main" id="{000C5941-3341-4258-B1DE-A1A3411E3270}"/>
              </a:ext>
            </a:extLst>
          </p:cNvPr>
          <p:cNvPicPr>
            <a:picLocks noChangeAspect="1"/>
          </p:cNvPicPr>
          <p:nvPr/>
        </p:nvPicPr>
        <p:blipFill>
          <a:blip r:embed="rId2"/>
          <a:stretch>
            <a:fillRect/>
          </a:stretch>
        </p:blipFill>
        <p:spPr>
          <a:xfrm>
            <a:off x="950400" y="1476000"/>
            <a:ext cx="5544000" cy="3032894"/>
          </a:xfrm>
          <a:prstGeom prst="rect">
            <a:avLst/>
          </a:prstGeom>
        </p:spPr>
      </p:pic>
      <p:sp>
        <p:nvSpPr>
          <p:cNvPr id="7" name="内容占位符 5">
            <a:extLst>
              <a:ext uri="{FF2B5EF4-FFF2-40B4-BE49-F238E27FC236}">
                <a16:creationId xmlns:a16="http://schemas.microsoft.com/office/drawing/2014/main" id="{DB309BA4-D3C3-47C3-B023-3600655EA020}"/>
              </a:ext>
            </a:extLst>
          </p:cNvPr>
          <p:cNvSpPr>
            <a:spLocks noGrp="1"/>
          </p:cNvSpPr>
          <p:nvPr>
            <p:ph sz="half" idx="14"/>
          </p:nvPr>
        </p:nvSpPr>
        <p:spPr>
          <a:xfrm>
            <a:off x="848375" y="4607901"/>
            <a:ext cx="7640531" cy="394012"/>
          </a:xfrm>
        </p:spPr>
        <p:txBody>
          <a:bodyPr>
            <a:noAutofit/>
          </a:bodyPr>
          <a:lstStyle/>
          <a:p>
            <a:r>
              <a:rPr lang="zh-CN" altLang="en-US" dirty="0">
                <a:solidFill>
                  <a:schemeClr val="tx1"/>
                </a:solidFill>
              </a:rPr>
              <a:t>注意：如果要获取 </a:t>
            </a:r>
            <a:r>
              <a:rPr lang="en-US" altLang="zh-CN" dirty="0">
                <a:solidFill>
                  <a:schemeClr val="tx1"/>
                </a:solidFill>
              </a:rPr>
              <a:t>URL-encoded </a:t>
            </a:r>
            <a:r>
              <a:rPr lang="zh-CN" altLang="en-US" dirty="0">
                <a:solidFill>
                  <a:schemeClr val="tx1"/>
                </a:solidFill>
              </a:rPr>
              <a:t>格式的请求体数据，必须配置中间件 </a:t>
            </a:r>
            <a:r>
              <a:rPr lang="en-US" altLang="zh-CN" dirty="0" err="1">
                <a:solidFill>
                  <a:schemeClr val="tx1"/>
                </a:solidFill>
              </a:rPr>
              <a:t>app.use</a:t>
            </a:r>
            <a:r>
              <a:rPr lang="en-US" altLang="zh-CN" dirty="0">
                <a:solidFill>
                  <a:schemeClr val="tx1"/>
                </a:solidFill>
              </a:rPr>
              <a:t>(</a:t>
            </a:r>
            <a:r>
              <a:rPr lang="en-US" altLang="zh-CN" dirty="0" err="1">
                <a:solidFill>
                  <a:srgbClr val="047FFD"/>
                </a:solidFill>
              </a:rPr>
              <a:t>express</a:t>
            </a:r>
            <a:r>
              <a:rPr lang="en-US" altLang="zh-CN" dirty="0" err="1">
                <a:solidFill>
                  <a:schemeClr val="tx1"/>
                </a:solidFill>
              </a:rPr>
              <a:t>.</a:t>
            </a:r>
            <a:r>
              <a:rPr lang="en-US" altLang="zh-CN" dirty="0" err="1">
                <a:solidFill>
                  <a:srgbClr val="FF0000"/>
                </a:solidFill>
              </a:rPr>
              <a:t>urlencoded</a:t>
            </a:r>
            <a:r>
              <a:rPr lang="en-US" altLang="zh-CN" dirty="0">
                <a:solidFill>
                  <a:schemeClr val="tx1"/>
                </a:solidFill>
              </a:rPr>
              <a:t>({ extended: false }))</a:t>
            </a:r>
          </a:p>
        </p:txBody>
      </p:sp>
    </p:spTree>
    <p:extLst>
      <p:ext uri="{BB962C8B-B14F-4D97-AF65-F5344CB8AC3E}">
        <p14:creationId xmlns:p14="http://schemas.microsoft.com/office/powerpoint/2010/main" val="34202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接口的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跨域问题</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038324" cy="394012"/>
          </a:xfrm>
        </p:spPr>
        <p:txBody>
          <a:bodyPr>
            <a:noAutofit/>
          </a:bodyPr>
          <a:lstStyle/>
          <a:p>
            <a:r>
              <a:rPr lang="zh-CN" altLang="en-US" dirty="0">
                <a:solidFill>
                  <a:schemeClr val="tx1"/>
                </a:solidFill>
              </a:rPr>
              <a:t>刚才编写的 </a:t>
            </a:r>
            <a:r>
              <a:rPr lang="en-US" altLang="zh-CN" dirty="0">
                <a:solidFill>
                  <a:schemeClr val="tx1"/>
                </a:solidFill>
              </a:rPr>
              <a:t>GET </a:t>
            </a:r>
            <a:r>
              <a:rPr lang="zh-CN" altLang="en-US" dirty="0">
                <a:solidFill>
                  <a:schemeClr val="tx1"/>
                </a:solidFill>
              </a:rPr>
              <a:t>和 </a:t>
            </a:r>
            <a:r>
              <a:rPr lang="en-US" altLang="zh-CN" dirty="0">
                <a:solidFill>
                  <a:schemeClr val="tx1"/>
                </a:solidFill>
              </a:rPr>
              <a:t>POST</a:t>
            </a:r>
            <a:r>
              <a:rPr lang="zh-CN" altLang="en-US" dirty="0">
                <a:solidFill>
                  <a:schemeClr val="tx1"/>
                </a:solidFill>
              </a:rPr>
              <a:t>接口，存在一个很严重的问题：</a:t>
            </a:r>
            <a:r>
              <a:rPr lang="zh-CN" altLang="en-US" dirty="0">
                <a:solidFill>
                  <a:srgbClr val="FF0000"/>
                </a:solidFill>
              </a:rPr>
              <a:t>不支持跨域请求</a:t>
            </a:r>
            <a:r>
              <a:rPr lang="zh-CN" altLang="en-US" dirty="0">
                <a:solidFill>
                  <a:schemeClr val="tx1"/>
                </a:solidFill>
              </a:rPr>
              <a:t>。</a:t>
            </a:r>
            <a:endParaRPr lang="en-US" altLang="zh-CN" dirty="0">
              <a:solidFill>
                <a:schemeClr val="tx1"/>
              </a:solidFill>
            </a:endParaRPr>
          </a:p>
          <a:p>
            <a:r>
              <a:rPr lang="zh-CN" altLang="en-US" dirty="0">
                <a:solidFill>
                  <a:schemeClr val="tx1"/>
                </a:solidFill>
              </a:rPr>
              <a:t>解决接口跨域问题的方案主要有两种：</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CORS</a:t>
            </a:r>
            <a:r>
              <a:rPr lang="zh-CN" altLang="en-US" dirty="0">
                <a:solidFill>
                  <a:schemeClr val="tx1"/>
                </a:solidFill>
              </a:rPr>
              <a:t>（主流的解决方案，</a:t>
            </a:r>
            <a:r>
              <a:rPr lang="zh-CN" altLang="en-US" dirty="0">
                <a:solidFill>
                  <a:srgbClr val="047FFD"/>
                </a:solidFill>
              </a:rPr>
              <a:t>推荐使用</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JSONP</a:t>
            </a:r>
            <a:r>
              <a:rPr lang="zh-CN" altLang="en-US" dirty="0">
                <a:solidFill>
                  <a:schemeClr val="tx1"/>
                </a:solidFill>
              </a:rPr>
              <a:t>（有缺陷的解决方案：只支持 </a:t>
            </a:r>
            <a:r>
              <a:rPr lang="en-US" altLang="zh-CN" dirty="0">
                <a:solidFill>
                  <a:schemeClr val="tx1"/>
                </a:solidFill>
              </a:rPr>
              <a:t>GET </a:t>
            </a:r>
            <a:r>
              <a:rPr lang="zh-CN" altLang="en-US" dirty="0">
                <a:solidFill>
                  <a:schemeClr val="tx1"/>
                </a:solidFill>
              </a:rPr>
              <a:t>请求）</a:t>
            </a:r>
            <a:endParaRPr lang="en-US" altLang="zh-CN" dirty="0">
              <a:solidFill>
                <a:schemeClr val="tx1"/>
              </a:solidFill>
            </a:endParaRPr>
          </a:p>
        </p:txBody>
      </p:sp>
    </p:spTree>
    <p:extLst>
      <p:ext uri="{BB962C8B-B14F-4D97-AF65-F5344CB8AC3E}">
        <p14:creationId xmlns:p14="http://schemas.microsoft.com/office/powerpoint/2010/main" val="41938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使用 </a:t>
            </a:r>
            <a:r>
              <a:rPr lang="en-US" altLang="zh-CN" sz="1400" b="1" dirty="0" err="1">
                <a:solidFill>
                  <a:srgbClr val="FF0000"/>
                </a:solidFill>
                <a:latin typeface="Microsoft YaHei" panose="020B0503020204020204" pitchFamily="34" charset="-122"/>
                <a:ea typeface="Microsoft YaHei" panose="020B0503020204020204" pitchFamily="34" charset="-122"/>
                <a:cs typeface="+mj-cs"/>
              </a:rPr>
              <a:t>cors</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中间件</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解决跨域问题</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3999"/>
            <a:ext cx="7038324" cy="2871583"/>
          </a:xfrm>
        </p:spPr>
        <p:txBody>
          <a:bodyPr>
            <a:noAutofit/>
          </a:bodyPr>
          <a:lstStyle/>
          <a:p>
            <a:r>
              <a:rPr lang="en-US" altLang="zh-CN" dirty="0" err="1">
                <a:solidFill>
                  <a:schemeClr val="tx1"/>
                </a:solidFill>
              </a:rPr>
              <a:t>cors</a:t>
            </a:r>
            <a:r>
              <a:rPr lang="en-US" altLang="zh-CN" dirty="0">
                <a:solidFill>
                  <a:schemeClr val="tx1"/>
                </a:solidFill>
              </a:rPr>
              <a:t> </a:t>
            </a:r>
            <a:r>
              <a:rPr lang="zh-CN" altLang="en-US" dirty="0">
                <a:solidFill>
                  <a:schemeClr val="tx1"/>
                </a:solidFill>
              </a:rPr>
              <a:t>是 </a:t>
            </a:r>
            <a:r>
              <a:rPr lang="en-US" altLang="zh-CN" dirty="0">
                <a:solidFill>
                  <a:schemeClr val="tx1"/>
                </a:solidFill>
              </a:rPr>
              <a:t>Express </a:t>
            </a:r>
            <a:r>
              <a:rPr lang="zh-CN" altLang="en-US" dirty="0">
                <a:solidFill>
                  <a:schemeClr val="tx1"/>
                </a:solidFill>
              </a:rPr>
              <a:t>的一个第三方中间件。通过安装和配置 </a:t>
            </a:r>
            <a:r>
              <a:rPr lang="en-US" altLang="zh-CN" dirty="0" err="1">
                <a:solidFill>
                  <a:schemeClr val="tx1"/>
                </a:solidFill>
              </a:rPr>
              <a:t>cors</a:t>
            </a:r>
            <a:r>
              <a:rPr lang="en-US" altLang="zh-CN" dirty="0">
                <a:solidFill>
                  <a:schemeClr val="tx1"/>
                </a:solidFill>
              </a:rPr>
              <a:t> </a:t>
            </a:r>
            <a:r>
              <a:rPr lang="zh-CN" altLang="en-US" dirty="0">
                <a:solidFill>
                  <a:schemeClr val="tx1"/>
                </a:solidFill>
              </a:rPr>
              <a:t>中间件，可以很方便地解决跨域问题。</a:t>
            </a:r>
            <a:endParaRPr lang="en-US" altLang="zh-CN" dirty="0">
              <a:solidFill>
                <a:schemeClr val="tx1"/>
              </a:solidFill>
            </a:endParaRPr>
          </a:p>
          <a:p>
            <a:r>
              <a:rPr lang="zh-CN" altLang="en-US" dirty="0">
                <a:solidFill>
                  <a:schemeClr val="tx1"/>
                </a:solidFill>
              </a:rPr>
              <a:t>使用步骤分为如下 </a:t>
            </a:r>
            <a:r>
              <a:rPr lang="en-US" altLang="zh-CN" dirty="0">
                <a:solidFill>
                  <a:schemeClr val="tx1"/>
                </a:solidFill>
              </a:rPr>
              <a:t>3 </a:t>
            </a:r>
            <a:r>
              <a:rPr lang="zh-CN" altLang="en-US" dirty="0">
                <a:solidFill>
                  <a:schemeClr val="tx1"/>
                </a:solidFill>
              </a:rPr>
              <a:t>步：</a:t>
            </a:r>
            <a:endParaRPr lang="en-US" altLang="zh-CN" dirty="0">
              <a:solidFill>
                <a:schemeClr val="tx1"/>
              </a:solidFill>
            </a:endParaRPr>
          </a:p>
          <a:p>
            <a:pPr marL="228600" indent="-228600">
              <a:buFont typeface="+mj-ea"/>
              <a:buAutoNum type="circleNumDbPlain"/>
            </a:pPr>
            <a:r>
              <a:rPr lang="zh-CN" altLang="en-US" dirty="0">
                <a:solidFill>
                  <a:schemeClr val="tx1"/>
                </a:solidFill>
              </a:rPr>
              <a:t>运行 </a:t>
            </a:r>
            <a:r>
              <a:rPr lang="en-US" altLang="zh-CN" dirty="0">
                <a:solidFill>
                  <a:srgbClr val="047FFD"/>
                </a:solidFill>
              </a:rPr>
              <a:t>npm install </a:t>
            </a:r>
            <a:r>
              <a:rPr lang="en-US" altLang="zh-CN" dirty="0" err="1">
                <a:solidFill>
                  <a:srgbClr val="047FFD"/>
                </a:solidFill>
              </a:rPr>
              <a:t>cors</a:t>
            </a:r>
            <a:r>
              <a:rPr lang="en-US" altLang="zh-CN" dirty="0">
                <a:solidFill>
                  <a:srgbClr val="047FFD"/>
                </a:solidFill>
              </a:rPr>
              <a:t> </a:t>
            </a:r>
            <a:r>
              <a:rPr lang="zh-CN" altLang="en-US" dirty="0">
                <a:solidFill>
                  <a:srgbClr val="FF0000"/>
                </a:solidFill>
              </a:rPr>
              <a:t>安装中间件</a:t>
            </a:r>
            <a:endParaRPr lang="en-US" altLang="zh-CN" dirty="0">
              <a:solidFill>
                <a:srgbClr val="FF0000"/>
              </a:solidFill>
            </a:endParaRPr>
          </a:p>
          <a:p>
            <a:pPr marL="228600" indent="-228600">
              <a:buFont typeface="+mj-ea"/>
              <a:buAutoNum type="circleNumDbPlain"/>
            </a:pPr>
            <a:r>
              <a:rPr lang="zh-CN" altLang="en-US" dirty="0">
                <a:solidFill>
                  <a:schemeClr val="tx1"/>
                </a:solidFill>
              </a:rPr>
              <a:t>使用 </a:t>
            </a:r>
            <a:r>
              <a:rPr lang="en-US" altLang="zh-CN" dirty="0">
                <a:solidFill>
                  <a:srgbClr val="047FFD"/>
                </a:solidFill>
              </a:rPr>
              <a:t>const </a:t>
            </a:r>
            <a:r>
              <a:rPr lang="en-US" altLang="zh-CN" dirty="0" err="1">
                <a:solidFill>
                  <a:srgbClr val="047FFD"/>
                </a:solidFill>
              </a:rPr>
              <a:t>cors</a:t>
            </a:r>
            <a:r>
              <a:rPr lang="en-US" altLang="zh-CN" dirty="0">
                <a:solidFill>
                  <a:srgbClr val="047FFD"/>
                </a:solidFill>
              </a:rPr>
              <a:t> = require('</a:t>
            </a:r>
            <a:r>
              <a:rPr lang="en-US" altLang="zh-CN" dirty="0" err="1">
                <a:solidFill>
                  <a:srgbClr val="047FFD"/>
                </a:solidFill>
              </a:rPr>
              <a:t>cors</a:t>
            </a:r>
            <a:r>
              <a:rPr lang="en-US" altLang="zh-CN" dirty="0">
                <a:solidFill>
                  <a:srgbClr val="047FFD"/>
                </a:solidFill>
              </a:rPr>
              <a:t>') </a:t>
            </a:r>
            <a:r>
              <a:rPr lang="zh-CN" altLang="en-US" dirty="0">
                <a:solidFill>
                  <a:srgbClr val="FF0000"/>
                </a:solidFill>
              </a:rPr>
              <a:t>导入中间件</a:t>
            </a:r>
            <a:endParaRPr lang="en-US" altLang="zh-CN" dirty="0">
              <a:solidFill>
                <a:srgbClr val="FF0000"/>
              </a:solidFill>
            </a:endParaRPr>
          </a:p>
          <a:p>
            <a:pPr marL="228600" indent="-228600">
              <a:buFont typeface="+mj-ea"/>
              <a:buAutoNum type="circleNumDbPlain"/>
            </a:pPr>
            <a:r>
              <a:rPr lang="zh-CN" altLang="en-US" dirty="0">
                <a:solidFill>
                  <a:schemeClr val="tx1"/>
                </a:solidFill>
              </a:rPr>
              <a:t>在路由之前</a:t>
            </a:r>
            <a:r>
              <a:rPr lang="zh-CN" altLang="en-US" dirty="0">
                <a:solidFill>
                  <a:srgbClr val="047FFD"/>
                </a:solidFill>
              </a:rPr>
              <a:t>调用 </a:t>
            </a:r>
            <a:r>
              <a:rPr lang="en-US" altLang="zh-CN" dirty="0" err="1">
                <a:solidFill>
                  <a:srgbClr val="047FFD"/>
                </a:solidFill>
              </a:rPr>
              <a:t>app.use</a:t>
            </a:r>
            <a:r>
              <a:rPr lang="en-US" altLang="zh-CN" dirty="0">
                <a:solidFill>
                  <a:srgbClr val="047FFD"/>
                </a:solidFill>
              </a:rPr>
              <a:t>(</a:t>
            </a:r>
            <a:r>
              <a:rPr lang="en-US" altLang="zh-CN" dirty="0" err="1">
                <a:solidFill>
                  <a:srgbClr val="047FFD"/>
                </a:solidFill>
              </a:rPr>
              <a:t>cors</a:t>
            </a:r>
            <a:r>
              <a:rPr lang="en-US" altLang="zh-CN" dirty="0">
                <a:solidFill>
                  <a:srgbClr val="047FFD"/>
                </a:solidFill>
              </a:rPr>
              <a:t>()) </a:t>
            </a:r>
            <a:r>
              <a:rPr lang="zh-CN" altLang="en-US" dirty="0">
                <a:solidFill>
                  <a:srgbClr val="FF0000"/>
                </a:solidFill>
              </a:rPr>
              <a:t>配置中间件</a:t>
            </a:r>
            <a:endParaRPr lang="en-US" altLang="zh-CN" dirty="0">
              <a:solidFill>
                <a:srgbClr val="FF0000"/>
              </a:solidFill>
            </a:endParaRPr>
          </a:p>
        </p:txBody>
      </p:sp>
    </p:spTree>
    <p:extLst>
      <p:ext uri="{BB962C8B-B14F-4D97-AF65-F5344CB8AC3E}">
        <p14:creationId xmlns:p14="http://schemas.microsoft.com/office/powerpoint/2010/main" val="405197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CORS</a:t>
            </a: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3999"/>
            <a:ext cx="6944195" cy="1202005"/>
          </a:xfrm>
        </p:spPr>
        <p:txBody>
          <a:bodyPr>
            <a:noAutofit/>
          </a:bodyPr>
          <a:lstStyle/>
          <a:p>
            <a:r>
              <a:rPr lang="en-US" altLang="zh-CN" dirty="0">
                <a:solidFill>
                  <a:schemeClr val="tx1"/>
                </a:solidFill>
              </a:rPr>
              <a:t>CORS </a:t>
            </a:r>
            <a:r>
              <a:rPr lang="zh-CN" altLang="en-US" dirty="0">
                <a:solidFill>
                  <a:schemeClr val="tx1"/>
                </a:solidFill>
              </a:rPr>
              <a:t>（</a:t>
            </a:r>
            <a:r>
              <a:rPr lang="en-US" altLang="zh-CN" dirty="0">
                <a:solidFill>
                  <a:schemeClr val="tx1"/>
                </a:solidFill>
              </a:rPr>
              <a:t>Cross-Origin Resource Sharing</a:t>
            </a:r>
            <a:r>
              <a:rPr lang="zh-CN" altLang="en-US" dirty="0">
                <a:solidFill>
                  <a:schemeClr val="tx1"/>
                </a:solidFill>
              </a:rPr>
              <a:t>，跨域资源共享）由一系列 </a:t>
            </a:r>
            <a:r>
              <a:rPr lang="en-US" altLang="zh-CN" dirty="0">
                <a:solidFill>
                  <a:srgbClr val="FF0000"/>
                </a:solidFill>
              </a:rPr>
              <a:t>HTTP </a:t>
            </a:r>
            <a:r>
              <a:rPr lang="zh-CN" altLang="en-US" dirty="0">
                <a:solidFill>
                  <a:srgbClr val="FF0000"/>
                </a:solidFill>
              </a:rPr>
              <a:t>响应头</a:t>
            </a:r>
            <a:r>
              <a:rPr lang="zh-CN" altLang="en-US" dirty="0">
                <a:solidFill>
                  <a:schemeClr val="tx1"/>
                </a:solidFill>
              </a:rPr>
              <a:t>组成，</a:t>
            </a:r>
            <a:r>
              <a:rPr lang="zh-CN" altLang="en-US" b="1" dirty="0">
                <a:solidFill>
                  <a:srgbClr val="FF0000"/>
                </a:solidFill>
              </a:rPr>
              <a:t>这些 </a:t>
            </a:r>
            <a:r>
              <a:rPr lang="en-US" altLang="zh-CN" b="1" dirty="0">
                <a:solidFill>
                  <a:srgbClr val="FF0000"/>
                </a:solidFill>
              </a:rPr>
              <a:t>HTTP </a:t>
            </a:r>
            <a:r>
              <a:rPr lang="zh-CN" altLang="en-US" b="1" dirty="0">
                <a:solidFill>
                  <a:srgbClr val="FF0000"/>
                </a:solidFill>
              </a:rPr>
              <a:t>响应头决定浏览器是否阻止前端 </a:t>
            </a:r>
            <a:r>
              <a:rPr lang="en-US" altLang="zh-CN" b="1" dirty="0">
                <a:solidFill>
                  <a:srgbClr val="FF0000"/>
                </a:solidFill>
              </a:rPr>
              <a:t>JS </a:t>
            </a:r>
            <a:r>
              <a:rPr lang="zh-CN" altLang="en-US" b="1" dirty="0">
                <a:solidFill>
                  <a:srgbClr val="FF0000"/>
                </a:solidFill>
              </a:rPr>
              <a:t>代码跨域获取资源</a:t>
            </a:r>
            <a:r>
              <a:rPr lang="zh-CN" altLang="en-US" dirty="0">
                <a:solidFill>
                  <a:schemeClr val="tx1"/>
                </a:solidFill>
              </a:rPr>
              <a:t>。</a:t>
            </a:r>
          </a:p>
          <a:p>
            <a:r>
              <a:rPr lang="zh-CN" altLang="en-US" dirty="0">
                <a:solidFill>
                  <a:schemeClr val="tx1"/>
                </a:solidFill>
              </a:rPr>
              <a:t>浏览器的</a:t>
            </a:r>
            <a:r>
              <a:rPr lang="zh-CN" altLang="en-US" dirty="0">
                <a:solidFill>
                  <a:srgbClr val="047FFD"/>
                </a:solidFill>
              </a:rPr>
              <a:t>同源安全策略</a:t>
            </a:r>
            <a:r>
              <a:rPr lang="zh-CN" altLang="en-US" dirty="0">
                <a:solidFill>
                  <a:schemeClr val="tx1"/>
                </a:solidFill>
              </a:rPr>
              <a:t>默认会阻止网页“跨域”获取资源。但如果接口服务器</a:t>
            </a:r>
            <a:r>
              <a:rPr lang="zh-CN" altLang="en-US" dirty="0">
                <a:solidFill>
                  <a:srgbClr val="FF0000"/>
                </a:solidFill>
              </a:rPr>
              <a:t>配置了 </a:t>
            </a:r>
            <a:r>
              <a:rPr lang="en-US" altLang="zh-CN" dirty="0">
                <a:solidFill>
                  <a:srgbClr val="FF0000"/>
                </a:solidFill>
              </a:rPr>
              <a:t>CORS </a:t>
            </a:r>
            <a:r>
              <a:rPr lang="zh-CN" altLang="en-US" dirty="0">
                <a:solidFill>
                  <a:srgbClr val="FF0000"/>
                </a:solidFill>
              </a:rPr>
              <a:t>相关的 </a:t>
            </a:r>
            <a:r>
              <a:rPr lang="en-US" altLang="zh-CN" dirty="0">
                <a:solidFill>
                  <a:srgbClr val="FF0000"/>
                </a:solidFill>
              </a:rPr>
              <a:t>HTTP </a:t>
            </a:r>
            <a:r>
              <a:rPr lang="zh-CN" altLang="en-US" dirty="0">
                <a:solidFill>
                  <a:srgbClr val="FF0000"/>
                </a:solidFill>
              </a:rPr>
              <a:t>响应头</a:t>
            </a:r>
            <a:r>
              <a:rPr lang="zh-CN" altLang="en-US" dirty="0">
                <a:solidFill>
                  <a:schemeClr val="tx1"/>
                </a:solidFill>
              </a:rPr>
              <a:t>，就可以</a:t>
            </a:r>
            <a:r>
              <a:rPr lang="zh-CN" altLang="en-US" dirty="0">
                <a:solidFill>
                  <a:srgbClr val="FF0000"/>
                </a:solidFill>
              </a:rPr>
              <a:t>解除浏览器端的跨域访问限制</a:t>
            </a:r>
            <a:r>
              <a:rPr lang="zh-CN" altLang="en-US" dirty="0">
                <a:solidFill>
                  <a:schemeClr val="tx1"/>
                </a:solidFill>
              </a:rPr>
              <a:t>。</a:t>
            </a:r>
          </a:p>
        </p:txBody>
      </p:sp>
      <p:pic>
        <p:nvPicPr>
          <p:cNvPr id="2" name="图片 1">
            <a:extLst>
              <a:ext uri="{FF2B5EF4-FFF2-40B4-BE49-F238E27FC236}">
                <a16:creationId xmlns:a16="http://schemas.microsoft.com/office/drawing/2014/main" id="{8E4E15D5-E085-400C-998A-7AB42062179A}"/>
              </a:ext>
            </a:extLst>
          </p:cNvPr>
          <p:cNvPicPr>
            <a:picLocks noChangeAspect="1"/>
          </p:cNvPicPr>
          <p:nvPr/>
        </p:nvPicPr>
        <p:blipFill>
          <a:blip r:embed="rId2"/>
          <a:stretch>
            <a:fillRect/>
          </a:stretch>
        </p:blipFill>
        <p:spPr>
          <a:xfrm>
            <a:off x="922217" y="3285031"/>
            <a:ext cx="2650719" cy="1698951"/>
          </a:xfrm>
          <a:prstGeom prst="rect">
            <a:avLst/>
          </a:prstGeom>
        </p:spPr>
      </p:pic>
      <p:pic>
        <p:nvPicPr>
          <p:cNvPr id="3" name="图片 2">
            <a:extLst>
              <a:ext uri="{FF2B5EF4-FFF2-40B4-BE49-F238E27FC236}">
                <a16:creationId xmlns:a16="http://schemas.microsoft.com/office/drawing/2014/main" id="{CF643208-1F19-48DD-A1FD-B8E37926113F}"/>
              </a:ext>
            </a:extLst>
          </p:cNvPr>
          <p:cNvPicPr>
            <a:picLocks noChangeAspect="1"/>
          </p:cNvPicPr>
          <p:nvPr/>
        </p:nvPicPr>
        <p:blipFill>
          <a:blip r:embed="rId3"/>
          <a:stretch>
            <a:fillRect/>
          </a:stretch>
        </p:blipFill>
        <p:spPr>
          <a:xfrm>
            <a:off x="4107189" y="3286181"/>
            <a:ext cx="3171025" cy="1697801"/>
          </a:xfrm>
          <a:prstGeom prst="rect">
            <a:avLst/>
          </a:prstGeom>
        </p:spPr>
      </p:pic>
    </p:spTree>
    <p:extLst>
      <p:ext uri="{BB962C8B-B14F-4D97-AF65-F5344CB8AC3E}">
        <p14:creationId xmlns:p14="http://schemas.microsoft.com/office/powerpoint/2010/main" val="370607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的注意事项</a:t>
            </a:r>
            <a:endParaRPr lang="en-US" altLang="zh-CN"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3999"/>
            <a:ext cx="6944195" cy="2871583"/>
          </a:xfrm>
        </p:spPr>
        <p:txBody>
          <a:bodyPr>
            <a:noAutofit/>
          </a:bodyPr>
          <a:lstStyle/>
          <a:p>
            <a:pPr marL="228600" indent="-228600">
              <a:buFont typeface="+mj-ea"/>
              <a:buAutoNum type="circleNumDbPlain"/>
            </a:pPr>
            <a:r>
              <a:rPr lang="en-US" altLang="zh-CN" dirty="0">
                <a:solidFill>
                  <a:schemeClr val="tx1"/>
                </a:solidFill>
              </a:rPr>
              <a:t>CORS </a:t>
            </a:r>
            <a:r>
              <a:rPr lang="zh-CN" altLang="en-US" dirty="0">
                <a:solidFill>
                  <a:schemeClr val="tx1"/>
                </a:solidFill>
              </a:rPr>
              <a:t>主要在</a:t>
            </a:r>
            <a:r>
              <a:rPr lang="zh-CN" altLang="en-US" dirty="0">
                <a:solidFill>
                  <a:srgbClr val="FF0000"/>
                </a:solidFill>
              </a:rPr>
              <a:t>服务器端</a:t>
            </a:r>
            <a:r>
              <a:rPr lang="zh-CN" altLang="en-US" dirty="0">
                <a:solidFill>
                  <a:schemeClr val="tx1"/>
                </a:solidFill>
              </a:rPr>
              <a:t>进行配置。客户端浏览器</a:t>
            </a:r>
            <a:r>
              <a:rPr lang="zh-CN" altLang="en-US" b="1" dirty="0">
                <a:solidFill>
                  <a:srgbClr val="FF0000"/>
                </a:solidFill>
              </a:rPr>
              <a:t>无须做任何额外的配置</a:t>
            </a:r>
            <a:r>
              <a:rPr lang="zh-CN" altLang="en-US" dirty="0">
                <a:solidFill>
                  <a:schemeClr val="tx1"/>
                </a:solidFill>
              </a:rPr>
              <a:t>，即可请求开启了 </a:t>
            </a:r>
            <a:r>
              <a:rPr lang="en-US" altLang="zh-CN" dirty="0">
                <a:solidFill>
                  <a:schemeClr val="tx1"/>
                </a:solidFill>
              </a:rPr>
              <a:t>CORS </a:t>
            </a:r>
            <a:r>
              <a:rPr lang="zh-CN" altLang="en-US" dirty="0">
                <a:solidFill>
                  <a:schemeClr val="tx1"/>
                </a:solidFill>
              </a:rPr>
              <a:t>的接口。</a:t>
            </a:r>
            <a:endParaRPr lang="en-US" altLang="zh-CN" dirty="0">
              <a:solidFill>
                <a:schemeClr val="tx1"/>
              </a:solidFill>
            </a:endParaRPr>
          </a:p>
          <a:p>
            <a:pPr marL="228600" indent="-228600">
              <a:buFont typeface="+mj-ea"/>
              <a:buAutoNum type="circleNumDbPlain"/>
            </a:pPr>
            <a:r>
              <a:rPr lang="en-US" altLang="zh-CN" dirty="0">
                <a:solidFill>
                  <a:schemeClr val="tx1"/>
                </a:solidFill>
              </a:rPr>
              <a:t>CORS </a:t>
            </a:r>
            <a:r>
              <a:rPr lang="zh-CN" altLang="en-US" dirty="0">
                <a:solidFill>
                  <a:schemeClr val="tx1"/>
                </a:solidFill>
              </a:rPr>
              <a:t>在浏览器中</a:t>
            </a:r>
            <a:r>
              <a:rPr lang="zh-CN" altLang="en-US" dirty="0">
                <a:solidFill>
                  <a:srgbClr val="FF0000"/>
                </a:solidFill>
              </a:rPr>
              <a:t>有兼容性</a:t>
            </a:r>
            <a:r>
              <a:rPr lang="zh-CN" altLang="en-US" dirty="0">
                <a:solidFill>
                  <a:schemeClr val="tx1"/>
                </a:solidFill>
              </a:rPr>
              <a:t>。只有支持 </a:t>
            </a:r>
            <a:r>
              <a:rPr lang="en-US" altLang="zh-CN" dirty="0">
                <a:solidFill>
                  <a:schemeClr val="tx1"/>
                </a:solidFill>
              </a:rPr>
              <a:t>XMLHttpRequest Level2 </a:t>
            </a:r>
            <a:r>
              <a:rPr lang="zh-CN" altLang="en-US" dirty="0">
                <a:solidFill>
                  <a:schemeClr val="tx1"/>
                </a:solidFill>
              </a:rPr>
              <a:t>的浏览器，才能正常访问开启了 </a:t>
            </a:r>
            <a:r>
              <a:rPr lang="en-US" altLang="zh-CN" dirty="0">
                <a:solidFill>
                  <a:schemeClr val="tx1"/>
                </a:solidFill>
              </a:rPr>
              <a:t>CORS</a:t>
            </a:r>
            <a:r>
              <a:rPr lang="zh-CN" altLang="en-US" dirty="0">
                <a:solidFill>
                  <a:schemeClr val="tx1"/>
                </a:solidFill>
              </a:rPr>
              <a:t> 的服务端接口（例如：</a:t>
            </a:r>
            <a:r>
              <a:rPr lang="en-US" altLang="zh-CN" dirty="0">
                <a:solidFill>
                  <a:schemeClr val="tx1"/>
                </a:solidFill>
              </a:rPr>
              <a:t>IE10+</a:t>
            </a:r>
            <a:r>
              <a:rPr lang="zh-CN" altLang="en-US" dirty="0">
                <a:solidFill>
                  <a:schemeClr val="tx1"/>
                </a:solidFill>
              </a:rPr>
              <a:t>、</a:t>
            </a:r>
            <a:r>
              <a:rPr lang="en-US" altLang="zh-CN" dirty="0">
                <a:solidFill>
                  <a:schemeClr val="tx1"/>
                </a:solidFill>
              </a:rPr>
              <a:t>Chrome4+</a:t>
            </a:r>
            <a:r>
              <a:rPr lang="zh-CN" altLang="en-US" dirty="0">
                <a:solidFill>
                  <a:schemeClr val="tx1"/>
                </a:solidFill>
              </a:rPr>
              <a:t>、</a:t>
            </a:r>
            <a:r>
              <a:rPr lang="en-US" altLang="zh-CN" dirty="0">
                <a:solidFill>
                  <a:schemeClr val="tx1"/>
                </a:solidFill>
              </a:rPr>
              <a:t>FireFox3.5+</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67460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响应头部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Access-Control-Allow-</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Origin </a:t>
            </a: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6944195" cy="350260"/>
          </a:xfrm>
        </p:spPr>
        <p:txBody>
          <a:bodyPr>
            <a:noAutofit/>
          </a:bodyPr>
          <a:lstStyle/>
          <a:p>
            <a:r>
              <a:rPr lang="zh-CN" altLang="en-US" dirty="0">
                <a:solidFill>
                  <a:schemeClr val="tx1"/>
                </a:solidFill>
              </a:rPr>
              <a:t>响应头部中可以携带一个 </a:t>
            </a:r>
            <a:r>
              <a:rPr lang="en-US" altLang="zh-CN" b="1" dirty="0">
                <a:solidFill>
                  <a:srgbClr val="FF0000"/>
                </a:solidFill>
              </a:rPr>
              <a:t>Access-Control-Allow-Origin</a:t>
            </a:r>
            <a:r>
              <a:rPr lang="en-US" altLang="zh-CN" dirty="0">
                <a:solidFill>
                  <a:schemeClr val="tx1"/>
                </a:solidFill>
              </a:rPr>
              <a:t> </a:t>
            </a:r>
            <a:r>
              <a:rPr lang="zh-CN" altLang="en-US" dirty="0">
                <a:solidFill>
                  <a:schemeClr val="tx1"/>
                </a:solidFill>
              </a:rPr>
              <a:t>字段，其语法如下</a:t>
            </a:r>
            <a:r>
              <a:rPr lang="en-US" altLang="zh-CN" dirty="0">
                <a:solidFill>
                  <a:schemeClr val="tx1"/>
                </a:solidFill>
              </a:rPr>
              <a:t>:</a:t>
            </a:r>
          </a:p>
        </p:txBody>
      </p:sp>
      <p:pic>
        <p:nvPicPr>
          <p:cNvPr id="3" name="图片 2">
            <a:extLst>
              <a:ext uri="{FF2B5EF4-FFF2-40B4-BE49-F238E27FC236}">
                <a16:creationId xmlns:a16="http://schemas.microsoft.com/office/drawing/2014/main" id="{B47B39F4-4F38-41A3-9058-A0F4D4BE05CC}"/>
              </a:ext>
            </a:extLst>
          </p:cNvPr>
          <p:cNvPicPr>
            <a:picLocks noChangeAspect="1"/>
          </p:cNvPicPr>
          <p:nvPr/>
        </p:nvPicPr>
        <p:blipFill>
          <a:blip r:embed="rId2"/>
          <a:stretch>
            <a:fillRect/>
          </a:stretch>
        </p:blipFill>
        <p:spPr>
          <a:xfrm>
            <a:off x="936531" y="2522028"/>
            <a:ext cx="5544000" cy="847906"/>
          </a:xfrm>
          <a:prstGeom prst="rect">
            <a:avLst/>
          </a:prstGeom>
        </p:spPr>
      </p:pic>
      <p:sp>
        <p:nvSpPr>
          <p:cNvPr id="12" name="内容占位符 5">
            <a:extLst>
              <a:ext uri="{FF2B5EF4-FFF2-40B4-BE49-F238E27FC236}">
                <a16:creationId xmlns:a16="http://schemas.microsoft.com/office/drawing/2014/main" id="{84B1211B-DA66-4E21-A924-689C12ADAF19}"/>
              </a:ext>
            </a:extLst>
          </p:cNvPr>
          <p:cNvSpPr txBox="1">
            <a:spLocks/>
          </p:cNvSpPr>
          <p:nvPr/>
        </p:nvSpPr>
        <p:spPr>
          <a:xfrm>
            <a:off x="848378" y="3421744"/>
            <a:ext cx="6944193" cy="655241"/>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t>其中，</a:t>
            </a:r>
            <a:r>
              <a:rPr lang="en-US" altLang="zh-CN" dirty="0"/>
              <a:t>origin </a:t>
            </a:r>
            <a:r>
              <a:rPr lang="zh-CN" altLang="en-US" dirty="0"/>
              <a:t>参数的值指定了</a:t>
            </a:r>
            <a:r>
              <a:rPr lang="zh-CN" altLang="en-US" dirty="0">
                <a:solidFill>
                  <a:srgbClr val="FF0000"/>
                </a:solidFill>
              </a:rPr>
              <a:t>允许访问该资源的外域 </a:t>
            </a:r>
            <a:r>
              <a:rPr lang="en-US" altLang="zh-CN" dirty="0">
                <a:solidFill>
                  <a:srgbClr val="FF0000"/>
                </a:solidFill>
              </a:rPr>
              <a:t>URL</a:t>
            </a:r>
            <a:r>
              <a:rPr lang="zh-CN" altLang="en-US" dirty="0"/>
              <a:t>。</a:t>
            </a:r>
            <a:endParaRPr lang="en-US" altLang="zh-CN" dirty="0"/>
          </a:p>
          <a:p>
            <a:r>
              <a:rPr lang="zh-CN" altLang="en-US" dirty="0"/>
              <a:t>例如，下面的字段值将</a:t>
            </a:r>
            <a:r>
              <a:rPr lang="zh-CN" altLang="en-US" b="1" dirty="0">
                <a:solidFill>
                  <a:srgbClr val="FF0000"/>
                </a:solidFill>
              </a:rPr>
              <a:t>只允许</a:t>
            </a:r>
            <a:r>
              <a:rPr lang="zh-CN" altLang="en-US" dirty="0"/>
              <a:t>来自 </a:t>
            </a:r>
            <a:r>
              <a:rPr lang="en-US" altLang="zh-CN" dirty="0"/>
              <a:t>http://itcast.cn </a:t>
            </a:r>
            <a:r>
              <a:rPr lang="zh-CN" altLang="en-US" dirty="0"/>
              <a:t>的请求：</a:t>
            </a:r>
          </a:p>
        </p:txBody>
      </p:sp>
      <p:pic>
        <p:nvPicPr>
          <p:cNvPr id="4" name="图片 3">
            <a:extLst>
              <a:ext uri="{FF2B5EF4-FFF2-40B4-BE49-F238E27FC236}">
                <a16:creationId xmlns:a16="http://schemas.microsoft.com/office/drawing/2014/main" id="{07FC7D7A-58F1-4997-AE45-6DE75EB04FA5}"/>
              </a:ext>
            </a:extLst>
          </p:cNvPr>
          <p:cNvPicPr>
            <a:picLocks noChangeAspect="1"/>
          </p:cNvPicPr>
          <p:nvPr/>
        </p:nvPicPr>
        <p:blipFill>
          <a:blip r:embed="rId3"/>
          <a:stretch>
            <a:fillRect/>
          </a:stretch>
        </p:blipFill>
        <p:spPr>
          <a:xfrm>
            <a:off x="936531" y="4171814"/>
            <a:ext cx="5544000" cy="847906"/>
          </a:xfrm>
          <a:prstGeom prst="rect">
            <a:avLst/>
          </a:prstGeom>
        </p:spPr>
      </p:pic>
    </p:spTree>
    <p:extLst>
      <p:ext uri="{BB962C8B-B14F-4D97-AF65-F5344CB8AC3E}">
        <p14:creationId xmlns:p14="http://schemas.microsoft.com/office/powerpoint/2010/main" val="22216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响应头部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Access-Control-Allow-</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Origin</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6944195" cy="350260"/>
          </a:xfrm>
        </p:spPr>
        <p:txBody>
          <a:bodyPr>
            <a:noAutofit/>
          </a:bodyPr>
          <a:lstStyle/>
          <a:p>
            <a:r>
              <a:rPr lang="zh-CN" altLang="en-US" dirty="0">
                <a:solidFill>
                  <a:schemeClr val="tx1"/>
                </a:solidFill>
              </a:rPr>
              <a:t>如果指定了 </a:t>
            </a:r>
            <a:r>
              <a:rPr lang="en-US" altLang="zh-CN" dirty="0">
                <a:solidFill>
                  <a:schemeClr val="tx1"/>
                </a:solidFill>
              </a:rPr>
              <a:t>Access-Control-Allow-Origin </a:t>
            </a:r>
            <a:r>
              <a:rPr lang="zh-CN" altLang="en-US" dirty="0">
                <a:solidFill>
                  <a:schemeClr val="tx1"/>
                </a:solidFill>
              </a:rPr>
              <a:t>字段的值为</a:t>
            </a:r>
            <a:r>
              <a:rPr lang="zh-CN" altLang="en-US" dirty="0">
                <a:solidFill>
                  <a:srgbClr val="047FFD"/>
                </a:solidFill>
              </a:rPr>
              <a:t>通配符</a:t>
            </a:r>
            <a:r>
              <a:rPr lang="zh-CN" altLang="en-US" dirty="0">
                <a:solidFill>
                  <a:schemeClr val="tx1"/>
                </a:solidFill>
              </a:rPr>
              <a:t> </a:t>
            </a:r>
            <a:r>
              <a:rPr lang="zh-CN" altLang="en-US" b="1" dirty="0">
                <a:solidFill>
                  <a:srgbClr val="FF0000"/>
                </a:solidFill>
              </a:rPr>
              <a:t>*</a:t>
            </a:r>
            <a:r>
              <a:rPr lang="zh-CN" altLang="en-US" dirty="0">
                <a:solidFill>
                  <a:schemeClr val="tx1"/>
                </a:solidFill>
              </a:rPr>
              <a:t>，表示允许来自任何域的请求，示例代码如下：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13C6EA5C-7582-4275-A432-F8AE8360412A}"/>
              </a:ext>
            </a:extLst>
          </p:cNvPr>
          <p:cNvPicPr>
            <a:picLocks noChangeAspect="1"/>
          </p:cNvPicPr>
          <p:nvPr/>
        </p:nvPicPr>
        <p:blipFill>
          <a:blip r:embed="rId2"/>
          <a:stretch>
            <a:fillRect/>
          </a:stretch>
        </p:blipFill>
        <p:spPr>
          <a:xfrm>
            <a:off x="943253" y="2538130"/>
            <a:ext cx="5544000" cy="847906"/>
          </a:xfrm>
          <a:prstGeom prst="rect">
            <a:avLst/>
          </a:prstGeom>
        </p:spPr>
      </p:pic>
    </p:spTree>
    <p:extLst>
      <p:ext uri="{BB962C8B-B14F-4D97-AF65-F5344CB8AC3E}">
        <p14:creationId xmlns:p14="http://schemas.microsoft.com/office/powerpoint/2010/main" val="293350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6</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响应头部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Access-Control-Allow-</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Headers</a:t>
            </a: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6944195" cy="1486535"/>
          </a:xfrm>
        </p:spPr>
        <p:txBody>
          <a:bodyPr>
            <a:noAutofit/>
          </a:bodyPr>
          <a:lstStyle/>
          <a:p>
            <a:r>
              <a:rPr lang="zh-CN" altLang="en-US" dirty="0">
                <a:solidFill>
                  <a:schemeClr val="tx1"/>
                </a:solidFill>
              </a:rPr>
              <a:t>默认情况下，</a:t>
            </a:r>
            <a:r>
              <a:rPr lang="en-US" altLang="zh-CN" dirty="0">
                <a:solidFill>
                  <a:schemeClr val="tx1"/>
                </a:solidFill>
              </a:rPr>
              <a:t>CORS </a:t>
            </a:r>
            <a:r>
              <a:rPr lang="zh-CN" altLang="en-US" b="1" dirty="0">
                <a:solidFill>
                  <a:srgbClr val="FF0000"/>
                </a:solidFill>
              </a:rPr>
              <a:t>仅</a:t>
            </a:r>
            <a:r>
              <a:rPr lang="zh-CN" altLang="en-US" dirty="0">
                <a:solidFill>
                  <a:schemeClr val="tx1"/>
                </a:solidFill>
              </a:rPr>
              <a:t>支持</a:t>
            </a:r>
            <a:r>
              <a:rPr lang="zh-CN" altLang="en-US" dirty="0">
                <a:solidFill>
                  <a:srgbClr val="047FFD"/>
                </a:solidFill>
              </a:rPr>
              <a:t>客户端向服务器</a:t>
            </a:r>
            <a:r>
              <a:rPr lang="zh-CN" altLang="en-US" dirty="0">
                <a:solidFill>
                  <a:schemeClr val="tx1"/>
                </a:solidFill>
              </a:rPr>
              <a:t>发送如下的 </a:t>
            </a:r>
            <a:r>
              <a:rPr lang="en-US" altLang="zh-CN" dirty="0">
                <a:solidFill>
                  <a:schemeClr val="tx1"/>
                </a:solidFill>
              </a:rPr>
              <a:t>9 </a:t>
            </a:r>
            <a:r>
              <a:rPr lang="zh-CN" altLang="en-US" dirty="0">
                <a:solidFill>
                  <a:schemeClr val="tx1"/>
                </a:solidFill>
              </a:rPr>
              <a:t>个</a:t>
            </a:r>
            <a:r>
              <a:rPr lang="zh-CN" altLang="en-US" dirty="0">
                <a:solidFill>
                  <a:srgbClr val="FF0000"/>
                </a:solidFill>
              </a:rPr>
              <a:t>请求头</a:t>
            </a:r>
            <a:r>
              <a:rPr lang="zh-CN" altLang="en-US" dirty="0">
                <a:solidFill>
                  <a:schemeClr val="tx1"/>
                </a:solidFill>
              </a:rPr>
              <a:t>：</a:t>
            </a:r>
            <a:endParaRPr lang="en-US" altLang="zh-CN" dirty="0">
              <a:solidFill>
                <a:schemeClr val="tx1"/>
              </a:solidFill>
            </a:endParaRPr>
          </a:p>
          <a:p>
            <a:r>
              <a:rPr lang="en-US" altLang="zh-CN" dirty="0">
                <a:solidFill>
                  <a:schemeClr val="tx1"/>
                </a:solidFill>
              </a:rPr>
              <a:t>Accept</a:t>
            </a:r>
            <a:r>
              <a:rPr lang="zh-CN" altLang="en-US" dirty="0">
                <a:solidFill>
                  <a:schemeClr val="tx1"/>
                </a:solidFill>
              </a:rPr>
              <a:t>、</a:t>
            </a:r>
            <a:r>
              <a:rPr lang="en-US" altLang="zh-CN" dirty="0">
                <a:solidFill>
                  <a:schemeClr val="tx1"/>
                </a:solidFill>
              </a:rPr>
              <a:t>Accept-Language</a:t>
            </a:r>
            <a:r>
              <a:rPr lang="zh-CN" altLang="en-US" dirty="0">
                <a:solidFill>
                  <a:schemeClr val="tx1"/>
                </a:solidFill>
              </a:rPr>
              <a:t>、</a:t>
            </a:r>
            <a:r>
              <a:rPr lang="en-US" altLang="zh-CN" dirty="0">
                <a:solidFill>
                  <a:schemeClr val="tx1"/>
                </a:solidFill>
              </a:rPr>
              <a:t>Content-Language</a:t>
            </a:r>
            <a:r>
              <a:rPr lang="zh-CN" altLang="en-US" dirty="0">
                <a:solidFill>
                  <a:schemeClr val="tx1"/>
                </a:solidFill>
              </a:rPr>
              <a:t>、</a:t>
            </a:r>
            <a:r>
              <a:rPr lang="en-US" altLang="zh-CN" dirty="0">
                <a:solidFill>
                  <a:schemeClr val="tx1"/>
                </a:solidFill>
              </a:rPr>
              <a:t>DPR</a:t>
            </a:r>
            <a:r>
              <a:rPr lang="zh-CN" altLang="en-US" dirty="0">
                <a:solidFill>
                  <a:schemeClr val="tx1"/>
                </a:solidFill>
              </a:rPr>
              <a:t>、</a:t>
            </a:r>
            <a:r>
              <a:rPr lang="en-US" altLang="zh-CN" dirty="0">
                <a:solidFill>
                  <a:schemeClr val="tx1"/>
                </a:solidFill>
              </a:rPr>
              <a:t>Downlink</a:t>
            </a:r>
            <a:r>
              <a:rPr lang="zh-CN" altLang="en-US" dirty="0">
                <a:solidFill>
                  <a:schemeClr val="tx1"/>
                </a:solidFill>
              </a:rPr>
              <a:t>、</a:t>
            </a:r>
            <a:r>
              <a:rPr lang="en-US" altLang="zh-CN" dirty="0">
                <a:solidFill>
                  <a:schemeClr val="tx1"/>
                </a:solidFill>
              </a:rPr>
              <a:t>Save-Data</a:t>
            </a:r>
            <a:r>
              <a:rPr lang="zh-CN" altLang="en-US" dirty="0">
                <a:solidFill>
                  <a:schemeClr val="tx1"/>
                </a:solidFill>
              </a:rPr>
              <a:t>、</a:t>
            </a:r>
            <a:r>
              <a:rPr lang="en-US" altLang="zh-CN" dirty="0">
                <a:solidFill>
                  <a:schemeClr val="tx1"/>
                </a:solidFill>
              </a:rPr>
              <a:t>Viewport-Width</a:t>
            </a:r>
            <a:r>
              <a:rPr lang="zh-CN" altLang="en-US" dirty="0">
                <a:solidFill>
                  <a:schemeClr val="tx1"/>
                </a:solidFill>
              </a:rPr>
              <a:t>、</a:t>
            </a:r>
            <a:r>
              <a:rPr lang="en-US" altLang="zh-CN" dirty="0">
                <a:solidFill>
                  <a:schemeClr val="tx1"/>
                </a:solidFill>
              </a:rPr>
              <a:t>Width</a:t>
            </a:r>
            <a:r>
              <a:rPr lang="zh-CN" altLang="en-US" dirty="0">
                <a:solidFill>
                  <a:schemeClr val="tx1"/>
                </a:solidFill>
              </a:rPr>
              <a:t> 、</a:t>
            </a:r>
            <a:r>
              <a:rPr lang="en-US" altLang="zh-CN" dirty="0">
                <a:solidFill>
                  <a:schemeClr val="tx1"/>
                </a:solidFill>
              </a:rPr>
              <a:t>Content-Type </a:t>
            </a:r>
            <a:r>
              <a:rPr lang="zh-CN" altLang="en-US" dirty="0">
                <a:solidFill>
                  <a:schemeClr val="tx1"/>
                </a:solidFill>
              </a:rPr>
              <a:t>（值仅限于 </a:t>
            </a:r>
            <a:r>
              <a:rPr lang="en-US" altLang="zh-CN" dirty="0">
                <a:solidFill>
                  <a:schemeClr val="tx1"/>
                </a:solidFill>
              </a:rPr>
              <a:t>text/plain</a:t>
            </a:r>
            <a:r>
              <a:rPr lang="zh-CN" altLang="en-US" dirty="0">
                <a:solidFill>
                  <a:schemeClr val="tx1"/>
                </a:solidFill>
              </a:rPr>
              <a:t>、</a:t>
            </a:r>
            <a:r>
              <a:rPr lang="en-US" altLang="zh-CN" dirty="0">
                <a:solidFill>
                  <a:schemeClr val="tx1"/>
                </a:solidFill>
              </a:rPr>
              <a:t>multipart/form-data</a:t>
            </a:r>
            <a:r>
              <a:rPr lang="zh-CN" altLang="en-US" dirty="0">
                <a:solidFill>
                  <a:schemeClr val="tx1"/>
                </a:solidFill>
              </a:rPr>
              <a:t>、</a:t>
            </a:r>
            <a:r>
              <a:rPr lang="en-US" altLang="zh-CN" dirty="0">
                <a:solidFill>
                  <a:schemeClr val="tx1"/>
                </a:solidFill>
              </a:rPr>
              <a:t>application/x-www-form-</a:t>
            </a:r>
            <a:r>
              <a:rPr lang="en-US" altLang="zh-CN" dirty="0" err="1">
                <a:solidFill>
                  <a:schemeClr val="tx1"/>
                </a:solidFill>
              </a:rPr>
              <a:t>urlencoded</a:t>
            </a:r>
            <a:r>
              <a:rPr lang="en-US" altLang="zh-CN" dirty="0">
                <a:solidFill>
                  <a:schemeClr val="tx1"/>
                </a:solidFill>
              </a:rPr>
              <a:t> </a:t>
            </a:r>
            <a:r>
              <a:rPr lang="zh-CN" altLang="en-US" dirty="0">
                <a:solidFill>
                  <a:schemeClr val="tx1"/>
                </a:solidFill>
              </a:rPr>
              <a:t>三者之一）</a:t>
            </a:r>
            <a:endParaRPr lang="en-US" altLang="zh-CN" dirty="0">
              <a:solidFill>
                <a:schemeClr val="tx1"/>
              </a:solidFill>
            </a:endParaRPr>
          </a:p>
          <a:p>
            <a:r>
              <a:rPr lang="zh-CN" altLang="en-US" dirty="0">
                <a:solidFill>
                  <a:schemeClr val="tx1"/>
                </a:solidFill>
              </a:rPr>
              <a:t>如果客户端向服务器</a:t>
            </a:r>
            <a:r>
              <a:rPr lang="zh-CN" altLang="en-US" dirty="0">
                <a:solidFill>
                  <a:srgbClr val="FF0000"/>
                </a:solidFill>
              </a:rPr>
              <a:t>发送了额外的请求头信息</a:t>
            </a:r>
            <a:r>
              <a:rPr lang="zh-CN" altLang="en-US" dirty="0">
                <a:solidFill>
                  <a:schemeClr val="tx1"/>
                </a:solidFill>
              </a:rPr>
              <a:t>，则需要在</a:t>
            </a:r>
            <a:r>
              <a:rPr lang="zh-CN" altLang="en-US" dirty="0">
                <a:solidFill>
                  <a:srgbClr val="FF0000"/>
                </a:solidFill>
              </a:rPr>
              <a:t>服务器端</a:t>
            </a:r>
            <a:r>
              <a:rPr lang="zh-CN" altLang="en-US" dirty="0">
                <a:solidFill>
                  <a:schemeClr val="tx1"/>
                </a:solidFill>
              </a:rPr>
              <a:t>，通过 </a:t>
            </a:r>
            <a:r>
              <a:rPr lang="en-US" altLang="zh-CN" dirty="0">
                <a:solidFill>
                  <a:schemeClr val="tx1"/>
                </a:solidFill>
              </a:rPr>
              <a:t>Access-Control-Allow-Headers </a:t>
            </a:r>
            <a:r>
              <a:rPr lang="zh-CN" altLang="en-US" dirty="0">
                <a:solidFill>
                  <a:srgbClr val="FF0000"/>
                </a:solidFill>
              </a:rPr>
              <a:t>对额外的请求头进行声明</a:t>
            </a:r>
            <a:r>
              <a:rPr lang="zh-CN" altLang="en-US" dirty="0">
                <a:solidFill>
                  <a:schemeClr val="tx1"/>
                </a:solidFill>
              </a:rPr>
              <a:t>，否则这次请求会失败！</a:t>
            </a:r>
            <a:endParaRPr lang="en-US" altLang="zh-CN" dirty="0">
              <a:solidFill>
                <a:schemeClr val="tx1"/>
              </a:solidFill>
            </a:endParaRPr>
          </a:p>
          <a:p>
            <a:endParaRPr lang="en-US" altLang="zh-CN" dirty="0">
              <a:solidFill>
                <a:schemeClr val="tx1"/>
              </a:solidFill>
            </a:endParaRPr>
          </a:p>
        </p:txBody>
      </p:sp>
      <p:pic>
        <p:nvPicPr>
          <p:cNvPr id="3" name="图片 2">
            <a:extLst>
              <a:ext uri="{FF2B5EF4-FFF2-40B4-BE49-F238E27FC236}">
                <a16:creationId xmlns:a16="http://schemas.microsoft.com/office/drawing/2014/main" id="{773259B8-F264-4829-A987-9955B40BC69C}"/>
              </a:ext>
            </a:extLst>
          </p:cNvPr>
          <p:cNvPicPr>
            <a:picLocks noChangeAspect="1"/>
          </p:cNvPicPr>
          <p:nvPr/>
        </p:nvPicPr>
        <p:blipFill>
          <a:blip r:embed="rId2"/>
          <a:stretch>
            <a:fillRect/>
          </a:stretch>
        </p:blipFill>
        <p:spPr>
          <a:xfrm>
            <a:off x="938766" y="3686048"/>
            <a:ext cx="5544000" cy="1252465"/>
          </a:xfrm>
          <a:prstGeom prst="rect">
            <a:avLst/>
          </a:prstGeom>
        </p:spPr>
      </p:pic>
    </p:spTree>
    <p:extLst>
      <p:ext uri="{BB962C8B-B14F-4D97-AF65-F5344CB8AC3E}">
        <p14:creationId xmlns:p14="http://schemas.microsoft.com/office/powerpoint/2010/main" val="356019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7</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响应头部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Access-Control-Allow-</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Methods</a:t>
            </a: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1"/>
            <a:ext cx="7408118" cy="1298276"/>
          </a:xfrm>
        </p:spPr>
        <p:txBody>
          <a:bodyPr>
            <a:noAutofit/>
          </a:bodyPr>
          <a:lstStyle/>
          <a:p>
            <a:r>
              <a:rPr lang="zh-CN" altLang="en-US" dirty="0">
                <a:solidFill>
                  <a:schemeClr val="tx1"/>
                </a:solidFill>
              </a:rPr>
              <a:t>默认情况下，</a:t>
            </a:r>
            <a:r>
              <a:rPr lang="en-US" altLang="zh-CN" dirty="0">
                <a:solidFill>
                  <a:schemeClr val="tx1"/>
                </a:solidFill>
              </a:rPr>
              <a:t>CORS </a:t>
            </a:r>
            <a:r>
              <a:rPr lang="zh-CN" altLang="en-US" dirty="0">
                <a:solidFill>
                  <a:schemeClr val="tx1"/>
                </a:solidFill>
              </a:rPr>
              <a:t>仅支持客户端发起 </a:t>
            </a:r>
            <a:r>
              <a:rPr lang="en-US" altLang="zh-CN" dirty="0">
                <a:solidFill>
                  <a:schemeClr val="tx1"/>
                </a:solidFill>
              </a:rPr>
              <a:t>GET</a:t>
            </a:r>
            <a:r>
              <a:rPr lang="zh-CN" altLang="en-US" dirty="0">
                <a:solidFill>
                  <a:schemeClr val="tx1"/>
                </a:solidFill>
              </a:rPr>
              <a:t>、</a:t>
            </a:r>
            <a:r>
              <a:rPr lang="en-US" altLang="zh-CN" dirty="0">
                <a:solidFill>
                  <a:schemeClr val="tx1"/>
                </a:solidFill>
              </a:rPr>
              <a:t>POST</a:t>
            </a:r>
            <a:r>
              <a:rPr lang="zh-CN" altLang="en-US" dirty="0">
                <a:solidFill>
                  <a:schemeClr val="tx1"/>
                </a:solidFill>
              </a:rPr>
              <a:t>、</a:t>
            </a:r>
            <a:r>
              <a:rPr lang="en-US" altLang="zh-CN" dirty="0">
                <a:solidFill>
                  <a:schemeClr val="tx1"/>
                </a:solidFill>
              </a:rPr>
              <a:t>HEAD </a:t>
            </a:r>
            <a:r>
              <a:rPr lang="zh-CN" altLang="en-US" dirty="0">
                <a:solidFill>
                  <a:schemeClr val="tx1"/>
                </a:solidFill>
              </a:rPr>
              <a:t>请求。</a:t>
            </a:r>
            <a:endParaRPr lang="en-US" altLang="zh-CN" dirty="0">
              <a:solidFill>
                <a:schemeClr val="tx1"/>
              </a:solidFill>
            </a:endParaRPr>
          </a:p>
          <a:p>
            <a:r>
              <a:rPr lang="zh-CN" altLang="en-US" dirty="0">
                <a:solidFill>
                  <a:schemeClr val="tx1"/>
                </a:solidFill>
              </a:rPr>
              <a:t>如果客户端希望通过 </a:t>
            </a:r>
            <a:r>
              <a:rPr lang="en-US" altLang="zh-CN" dirty="0">
                <a:solidFill>
                  <a:srgbClr val="FF0000"/>
                </a:solidFill>
              </a:rPr>
              <a:t>PUT</a:t>
            </a:r>
            <a:r>
              <a:rPr lang="zh-CN" altLang="en-US" dirty="0">
                <a:solidFill>
                  <a:schemeClr val="tx1"/>
                </a:solidFill>
              </a:rPr>
              <a:t>、</a:t>
            </a:r>
            <a:r>
              <a:rPr lang="en-US" altLang="zh-CN" dirty="0">
                <a:solidFill>
                  <a:srgbClr val="FF0000"/>
                </a:solidFill>
              </a:rPr>
              <a:t>DELETE</a:t>
            </a:r>
            <a:r>
              <a:rPr lang="zh-CN" altLang="en-US" dirty="0">
                <a:solidFill>
                  <a:schemeClr val="tx1"/>
                </a:solidFill>
              </a:rPr>
              <a:t> 等方式请求服务器的资源，则需要在服务器端，通过 </a:t>
            </a:r>
            <a:r>
              <a:rPr lang="en-US" altLang="zh-CN" dirty="0">
                <a:solidFill>
                  <a:schemeClr val="tx1"/>
                </a:solidFill>
              </a:rPr>
              <a:t>Access-Control-</a:t>
            </a:r>
            <a:r>
              <a:rPr lang="en-US" altLang="zh-CN" dirty="0" err="1">
                <a:solidFill>
                  <a:schemeClr val="tx1"/>
                </a:solidFill>
              </a:rPr>
              <a:t>Alow</a:t>
            </a:r>
            <a:r>
              <a:rPr lang="en-US" altLang="zh-CN" dirty="0">
                <a:solidFill>
                  <a:schemeClr val="tx1"/>
                </a:solidFill>
              </a:rPr>
              <a:t>-Methods</a:t>
            </a:r>
            <a:r>
              <a:rPr lang="zh-CN" altLang="en-US" dirty="0">
                <a:solidFill>
                  <a:schemeClr val="tx1"/>
                </a:solidFill>
              </a:rPr>
              <a:t>来</a:t>
            </a:r>
            <a:r>
              <a:rPr lang="zh-CN" altLang="en-US" dirty="0">
                <a:solidFill>
                  <a:srgbClr val="FF0000"/>
                </a:solidFill>
              </a:rPr>
              <a:t>指明实际请求所允许使用的 </a:t>
            </a:r>
            <a:r>
              <a:rPr lang="en-US" altLang="zh-CN" dirty="0">
                <a:solidFill>
                  <a:srgbClr val="FF0000"/>
                </a:solidFill>
              </a:rPr>
              <a:t>HTTP </a:t>
            </a:r>
            <a:r>
              <a:rPr lang="zh-CN" altLang="en-US" dirty="0">
                <a:solidFill>
                  <a:srgbClr val="FF0000"/>
                </a:solidFill>
              </a:rPr>
              <a:t>方法</a:t>
            </a:r>
            <a:r>
              <a:rPr lang="zh-CN" altLang="en-US" dirty="0">
                <a:solidFill>
                  <a:schemeClr val="tx1"/>
                </a:solidFill>
              </a:rPr>
              <a:t>。</a:t>
            </a:r>
            <a:endParaRPr lang="en-US" altLang="zh-CN" dirty="0">
              <a:solidFill>
                <a:schemeClr val="tx1"/>
              </a:solidFill>
            </a:endParaRPr>
          </a:p>
          <a:p>
            <a:r>
              <a:rPr lang="zh-CN" altLang="en-US" dirty="0">
                <a:solidFill>
                  <a:schemeClr val="tx1"/>
                </a:solidFill>
              </a:rPr>
              <a:t>示例代码如下：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B42D3D02-45C6-4317-A3C4-2F5B70AD59B3}"/>
              </a:ext>
            </a:extLst>
          </p:cNvPr>
          <p:cNvPicPr>
            <a:picLocks noChangeAspect="1"/>
          </p:cNvPicPr>
          <p:nvPr/>
        </p:nvPicPr>
        <p:blipFill>
          <a:blip r:embed="rId2"/>
          <a:stretch>
            <a:fillRect/>
          </a:stretch>
        </p:blipFill>
        <p:spPr>
          <a:xfrm>
            <a:off x="936531" y="3443548"/>
            <a:ext cx="5544000" cy="1578410"/>
          </a:xfrm>
          <a:prstGeom prst="rect">
            <a:avLst/>
          </a:prstGeom>
        </p:spPr>
      </p:pic>
    </p:spTree>
    <p:extLst>
      <p:ext uri="{BB962C8B-B14F-4D97-AF65-F5344CB8AC3E}">
        <p14:creationId xmlns:p14="http://schemas.microsoft.com/office/powerpoint/2010/main" val="182266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8</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CORS</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请求的分类</a:t>
            </a:r>
            <a:endParaRPr lang="en-US" altLang="zh-CN"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408118" cy="2885029"/>
          </a:xfrm>
        </p:spPr>
        <p:txBody>
          <a:bodyPr>
            <a:noAutofit/>
          </a:bodyPr>
          <a:lstStyle/>
          <a:p>
            <a:r>
              <a:rPr lang="zh-CN" altLang="en-US" dirty="0">
                <a:solidFill>
                  <a:schemeClr val="tx1"/>
                </a:solidFill>
              </a:rPr>
              <a:t>客户端在请求 </a:t>
            </a:r>
            <a:r>
              <a:rPr lang="en-US" altLang="zh-CN" dirty="0">
                <a:solidFill>
                  <a:schemeClr val="tx1"/>
                </a:solidFill>
              </a:rPr>
              <a:t>CORS </a:t>
            </a:r>
            <a:r>
              <a:rPr lang="zh-CN" altLang="en-US" dirty="0">
                <a:solidFill>
                  <a:schemeClr val="tx1"/>
                </a:solidFill>
              </a:rPr>
              <a:t>接口时，根据</a:t>
            </a:r>
            <a:r>
              <a:rPr lang="zh-CN" altLang="en-US" dirty="0">
                <a:solidFill>
                  <a:srgbClr val="FF0000"/>
                </a:solidFill>
              </a:rPr>
              <a:t>请求方式</a:t>
            </a:r>
            <a:r>
              <a:rPr lang="zh-CN" altLang="en-US" dirty="0">
                <a:solidFill>
                  <a:schemeClr val="tx1"/>
                </a:solidFill>
              </a:rPr>
              <a:t>和</a:t>
            </a:r>
            <a:r>
              <a:rPr lang="zh-CN" altLang="en-US" dirty="0">
                <a:solidFill>
                  <a:srgbClr val="FF0000"/>
                </a:solidFill>
              </a:rPr>
              <a:t>请求头</a:t>
            </a:r>
            <a:r>
              <a:rPr lang="zh-CN" altLang="en-US" dirty="0">
                <a:solidFill>
                  <a:schemeClr val="tx1"/>
                </a:solidFill>
              </a:rPr>
              <a:t>的不同，可以将 </a:t>
            </a:r>
            <a:r>
              <a:rPr lang="en-US" altLang="zh-CN" dirty="0">
                <a:solidFill>
                  <a:schemeClr val="tx1"/>
                </a:solidFill>
              </a:rPr>
              <a:t>CORS </a:t>
            </a:r>
            <a:r>
              <a:rPr lang="zh-CN" altLang="en-US" dirty="0">
                <a:solidFill>
                  <a:schemeClr val="tx1"/>
                </a:solidFill>
              </a:rPr>
              <a:t>的请求分为</a:t>
            </a:r>
            <a:r>
              <a:rPr lang="zh-CN" altLang="en-US" dirty="0">
                <a:solidFill>
                  <a:srgbClr val="FF0000"/>
                </a:solidFill>
              </a:rPr>
              <a:t>两大类</a:t>
            </a:r>
            <a:r>
              <a:rPr lang="zh-CN" altLang="en-US" dirty="0">
                <a:solidFill>
                  <a:schemeClr val="tx1"/>
                </a:solidFill>
              </a:rPr>
              <a:t>，分别是：</a:t>
            </a:r>
            <a:endParaRPr lang="en-US" altLang="zh-CN" dirty="0">
              <a:solidFill>
                <a:schemeClr val="tx1"/>
              </a:solidFill>
            </a:endParaRPr>
          </a:p>
          <a:p>
            <a:pPr marL="228600" indent="-228600">
              <a:buFont typeface="+mj-ea"/>
              <a:buAutoNum type="circleNumDbPlain"/>
            </a:pPr>
            <a:r>
              <a:rPr lang="zh-CN" altLang="en-US" dirty="0">
                <a:solidFill>
                  <a:schemeClr val="tx1"/>
                </a:solidFill>
              </a:rPr>
              <a:t>简单请求</a:t>
            </a:r>
            <a:endParaRPr lang="en-US" altLang="zh-CN" dirty="0">
              <a:solidFill>
                <a:schemeClr val="tx1"/>
              </a:solidFill>
            </a:endParaRPr>
          </a:p>
          <a:p>
            <a:pPr marL="228600" indent="-228600">
              <a:buFont typeface="+mj-ea"/>
              <a:buAutoNum type="circleNumDbPlain"/>
            </a:pPr>
            <a:r>
              <a:rPr lang="zh-CN" altLang="en-US" dirty="0">
                <a:solidFill>
                  <a:schemeClr val="tx1"/>
                </a:solidFill>
              </a:rPr>
              <a:t>预检请求</a:t>
            </a:r>
            <a:endParaRPr lang="en-US" altLang="zh-CN" dirty="0">
              <a:solidFill>
                <a:schemeClr val="tx1"/>
              </a:solidFill>
            </a:endParaRPr>
          </a:p>
        </p:txBody>
      </p:sp>
    </p:spTree>
    <p:extLst>
      <p:ext uri="{BB962C8B-B14F-4D97-AF65-F5344CB8AC3E}">
        <p14:creationId xmlns:p14="http://schemas.microsoft.com/office/powerpoint/2010/main" val="149427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2.1 </a:t>
            </a:r>
            <a:r>
              <a:rPr lang="zh-CN" altLang="en-US" dirty="0"/>
              <a:t>什么是 </a:t>
            </a:r>
            <a:r>
              <a:rPr lang="en-US" altLang="zh-CN" dirty="0"/>
              <a:t>fs </a:t>
            </a:r>
            <a:r>
              <a:rPr lang="zh-CN" altLang="en-US" dirty="0"/>
              <a:t>文件系统模块</a:t>
            </a:r>
          </a:p>
        </p:txBody>
      </p:sp>
      <p:sp>
        <p:nvSpPr>
          <p:cNvPr id="9" name="内容占位符 5">
            <a:extLst>
              <a:ext uri="{FF2B5EF4-FFF2-40B4-BE49-F238E27FC236}">
                <a16:creationId xmlns:a16="http://schemas.microsoft.com/office/drawing/2014/main" id="{F2EC6152-D1C7-4219-A27C-9A108CAA8211}"/>
              </a:ext>
            </a:extLst>
          </p:cNvPr>
          <p:cNvSpPr>
            <a:spLocks noGrp="1"/>
          </p:cNvSpPr>
          <p:nvPr>
            <p:ph sz="half" idx="14"/>
          </p:nvPr>
        </p:nvSpPr>
        <p:spPr>
          <a:xfrm>
            <a:off x="848377" y="1393201"/>
            <a:ext cx="7184796" cy="2048022"/>
          </a:xfrm>
        </p:spPr>
        <p:txBody>
          <a:bodyPr>
            <a:noAutofit/>
          </a:bodyPr>
          <a:lstStyle/>
          <a:p>
            <a:r>
              <a:rPr lang="en-US" altLang="zh-CN" dirty="0">
                <a:solidFill>
                  <a:srgbClr val="FF0000"/>
                </a:solidFill>
              </a:rPr>
              <a:t>fs </a:t>
            </a:r>
            <a:r>
              <a:rPr lang="zh-CN" altLang="en-US" dirty="0">
                <a:solidFill>
                  <a:srgbClr val="FF0000"/>
                </a:solidFill>
              </a:rPr>
              <a:t>模块</a:t>
            </a:r>
            <a:r>
              <a:rPr lang="zh-CN" altLang="en-US" dirty="0">
                <a:solidFill>
                  <a:schemeClr val="tx1"/>
                </a:solidFill>
              </a:rPr>
              <a:t>是 </a:t>
            </a:r>
            <a:r>
              <a:rPr lang="en-US" altLang="zh-CN" dirty="0">
                <a:solidFill>
                  <a:schemeClr val="tx1"/>
                </a:solidFill>
              </a:rPr>
              <a:t>Node.js </a:t>
            </a:r>
            <a:r>
              <a:rPr lang="zh-CN" altLang="en-US" dirty="0">
                <a:solidFill>
                  <a:schemeClr val="tx1"/>
                </a:solidFill>
              </a:rPr>
              <a:t>官方提供的、用来操作文件的模块。它提供了一系列的方法和属性，用来满足用户对文件的操作需求。</a:t>
            </a:r>
            <a:endParaRPr lang="en-US" altLang="zh-CN" dirty="0">
              <a:solidFill>
                <a:schemeClr val="tx1"/>
              </a:solidFill>
            </a:endParaRPr>
          </a:p>
          <a:p>
            <a:r>
              <a:rPr lang="zh-CN" altLang="en-US" dirty="0">
                <a:solidFill>
                  <a:schemeClr val="tx1"/>
                </a:solidFill>
              </a:rPr>
              <a:t>例如：</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err="1">
                <a:solidFill>
                  <a:srgbClr val="047FFD"/>
                </a:solidFill>
              </a:rPr>
              <a:t>fs.readFile</a:t>
            </a:r>
            <a:r>
              <a:rPr lang="en-US" altLang="zh-CN" dirty="0">
                <a:solidFill>
                  <a:srgbClr val="047FFD"/>
                </a:solidFill>
              </a:rPr>
              <a:t>() </a:t>
            </a:r>
            <a:r>
              <a:rPr lang="zh-CN" altLang="en-US" dirty="0">
                <a:solidFill>
                  <a:schemeClr val="tx1"/>
                </a:solidFill>
              </a:rPr>
              <a:t>方法，用来</a:t>
            </a:r>
            <a:r>
              <a:rPr lang="zh-CN" altLang="en-US" dirty="0">
                <a:solidFill>
                  <a:srgbClr val="FF0000"/>
                </a:solidFill>
              </a:rPr>
              <a:t>读取</a:t>
            </a:r>
            <a:r>
              <a:rPr lang="zh-CN" altLang="en-US" dirty="0">
                <a:solidFill>
                  <a:schemeClr val="tx1"/>
                </a:solidFill>
              </a:rPr>
              <a:t>指定文件中的内容</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err="1">
                <a:solidFill>
                  <a:srgbClr val="047FFD"/>
                </a:solidFill>
              </a:rPr>
              <a:t>fs.writeFile</a:t>
            </a:r>
            <a:r>
              <a:rPr lang="en-US" altLang="zh-CN" dirty="0">
                <a:solidFill>
                  <a:srgbClr val="047FFD"/>
                </a:solidFill>
              </a:rPr>
              <a:t>() </a:t>
            </a:r>
            <a:r>
              <a:rPr lang="zh-CN" altLang="en-US" dirty="0">
                <a:solidFill>
                  <a:schemeClr val="tx1"/>
                </a:solidFill>
              </a:rPr>
              <a:t>方法，用来向指定的文件中</a:t>
            </a:r>
            <a:r>
              <a:rPr lang="zh-CN" altLang="en-US" dirty="0">
                <a:solidFill>
                  <a:srgbClr val="FF0000"/>
                </a:solidFill>
              </a:rPr>
              <a:t>写入</a:t>
            </a:r>
            <a:r>
              <a:rPr lang="zh-CN" altLang="en-US" dirty="0">
                <a:solidFill>
                  <a:schemeClr val="tx1"/>
                </a:solidFill>
              </a:rPr>
              <a:t>内容</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如果要在 </a:t>
            </a:r>
            <a:r>
              <a:rPr lang="en-US" altLang="zh-CN" dirty="0">
                <a:solidFill>
                  <a:schemeClr val="tx1"/>
                </a:solidFill>
              </a:rPr>
              <a:t>JavaScript </a:t>
            </a:r>
            <a:r>
              <a:rPr lang="zh-CN" altLang="en-US" dirty="0">
                <a:solidFill>
                  <a:schemeClr val="tx1"/>
                </a:solidFill>
              </a:rPr>
              <a:t>代码中，使用 </a:t>
            </a:r>
            <a:r>
              <a:rPr lang="en-US" altLang="zh-CN" dirty="0">
                <a:solidFill>
                  <a:schemeClr val="tx1"/>
                </a:solidFill>
              </a:rPr>
              <a:t>fs </a:t>
            </a:r>
            <a:r>
              <a:rPr lang="zh-CN" altLang="en-US" dirty="0">
                <a:solidFill>
                  <a:schemeClr val="tx1"/>
                </a:solidFill>
              </a:rPr>
              <a:t>模块来操作文件，则需要使用如下的方式先导入它：</a:t>
            </a:r>
            <a:endParaRPr lang="en-US" altLang="zh-CN" dirty="0">
              <a:solidFill>
                <a:schemeClr val="tx1"/>
              </a:solidFill>
            </a:endParaRPr>
          </a:p>
          <a:p>
            <a:endParaRPr lang="en-US" altLang="zh-CN" dirty="0">
              <a:solidFill>
                <a:schemeClr val="tx1"/>
              </a:solidFill>
            </a:endParaRPr>
          </a:p>
        </p:txBody>
      </p:sp>
      <p:pic>
        <p:nvPicPr>
          <p:cNvPr id="2" name="图片 1">
            <a:extLst>
              <a:ext uri="{FF2B5EF4-FFF2-40B4-BE49-F238E27FC236}">
                <a16:creationId xmlns:a16="http://schemas.microsoft.com/office/drawing/2014/main" id="{D2FBDEF4-C866-43EB-BB34-4ABA2A69E51F}"/>
              </a:ext>
            </a:extLst>
          </p:cNvPr>
          <p:cNvPicPr>
            <a:picLocks noChangeAspect="1"/>
          </p:cNvPicPr>
          <p:nvPr/>
        </p:nvPicPr>
        <p:blipFill>
          <a:blip r:embed="rId2"/>
          <a:stretch>
            <a:fillRect/>
          </a:stretch>
        </p:blipFill>
        <p:spPr>
          <a:xfrm>
            <a:off x="919774" y="3499667"/>
            <a:ext cx="5544000" cy="847906"/>
          </a:xfrm>
          <a:prstGeom prst="rect">
            <a:avLst/>
          </a:prstGeom>
        </p:spPr>
      </p:pic>
    </p:spTree>
    <p:extLst>
      <p:ext uri="{BB962C8B-B14F-4D97-AF65-F5344CB8AC3E}">
        <p14:creationId xmlns:p14="http://schemas.microsoft.com/office/powerpoint/2010/main" val="20457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9</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简单请求</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408118" cy="2885029"/>
          </a:xfrm>
        </p:spPr>
        <p:txBody>
          <a:bodyPr>
            <a:noAutofit/>
          </a:bodyPr>
          <a:lstStyle/>
          <a:p>
            <a:r>
              <a:rPr lang="zh-CN" altLang="en-US" dirty="0">
                <a:solidFill>
                  <a:schemeClr val="tx1"/>
                </a:solidFill>
              </a:rPr>
              <a:t>同时满足以下两大条件的请求，就属于简单请求：</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请求方式</a:t>
            </a:r>
            <a:r>
              <a:rPr lang="zh-CN" altLang="en-US" dirty="0">
                <a:solidFill>
                  <a:schemeClr val="tx1"/>
                </a:solidFill>
              </a:rPr>
              <a:t>：</a:t>
            </a:r>
            <a:r>
              <a:rPr lang="en-US" altLang="zh-CN" dirty="0">
                <a:solidFill>
                  <a:schemeClr val="tx1"/>
                </a:solidFill>
              </a:rPr>
              <a:t>GET</a:t>
            </a:r>
            <a:r>
              <a:rPr lang="zh-CN" altLang="en-US" dirty="0">
                <a:solidFill>
                  <a:schemeClr val="tx1"/>
                </a:solidFill>
              </a:rPr>
              <a:t>、</a:t>
            </a:r>
            <a:r>
              <a:rPr lang="en-US" altLang="zh-CN" dirty="0">
                <a:solidFill>
                  <a:schemeClr val="tx1"/>
                </a:solidFill>
              </a:rPr>
              <a:t>POST</a:t>
            </a:r>
            <a:r>
              <a:rPr lang="zh-CN" altLang="en-US" dirty="0">
                <a:solidFill>
                  <a:schemeClr val="tx1"/>
                </a:solidFill>
              </a:rPr>
              <a:t>、</a:t>
            </a:r>
            <a:r>
              <a:rPr lang="en-US" altLang="zh-CN" dirty="0">
                <a:solidFill>
                  <a:schemeClr val="tx1"/>
                </a:solidFill>
              </a:rPr>
              <a:t>HEAD </a:t>
            </a:r>
            <a:r>
              <a:rPr lang="zh-CN" altLang="en-US" dirty="0">
                <a:solidFill>
                  <a:schemeClr val="tx1"/>
                </a:solidFill>
              </a:rPr>
              <a:t>三者之一</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HTTP </a:t>
            </a:r>
            <a:r>
              <a:rPr lang="zh-CN" altLang="en-US" dirty="0">
                <a:solidFill>
                  <a:srgbClr val="FF0000"/>
                </a:solidFill>
              </a:rPr>
              <a:t>头部信息</a:t>
            </a:r>
            <a:r>
              <a:rPr lang="zh-CN" altLang="en-US" dirty="0">
                <a:solidFill>
                  <a:schemeClr val="tx1"/>
                </a:solidFill>
              </a:rPr>
              <a:t>不超过以下几种字段：</a:t>
            </a:r>
            <a:r>
              <a:rPr lang="zh-CN" altLang="en-US" dirty="0">
                <a:solidFill>
                  <a:srgbClr val="047FFD"/>
                </a:solidFill>
              </a:rPr>
              <a:t>无自定义头部字段</a:t>
            </a:r>
            <a:r>
              <a:rPr lang="zh-CN" altLang="en-US" dirty="0">
                <a:solidFill>
                  <a:schemeClr val="tx1"/>
                </a:solidFill>
              </a:rPr>
              <a:t>、</a:t>
            </a:r>
            <a:r>
              <a:rPr lang="en-US" altLang="zh-CN" dirty="0">
                <a:solidFill>
                  <a:schemeClr val="tx1"/>
                </a:solidFill>
              </a:rPr>
              <a:t>Accept</a:t>
            </a:r>
            <a:r>
              <a:rPr lang="zh-CN" altLang="en-US" dirty="0">
                <a:solidFill>
                  <a:schemeClr val="tx1"/>
                </a:solidFill>
              </a:rPr>
              <a:t>、</a:t>
            </a:r>
            <a:r>
              <a:rPr lang="en-US" altLang="zh-CN" dirty="0">
                <a:solidFill>
                  <a:schemeClr val="tx1"/>
                </a:solidFill>
              </a:rPr>
              <a:t>Accept-Language</a:t>
            </a:r>
            <a:r>
              <a:rPr lang="zh-CN" altLang="en-US" dirty="0">
                <a:solidFill>
                  <a:schemeClr val="tx1"/>
                </a:solidFill>
              </a:rPr>
              <a:t>、</a:t>
            </a:r>
            <a:r>
              <a:rPr lang="en-US" altLang="zh-CN" dirty="0">
                <a:solidFill>
                  <a:schemeClr val="tx1"/>
                </a:solidFill>
              </a:rPr>
              <a:t>Content-Language</a:t>
            </a:r>
            <a:r>
              <a:rPr lang="zh-CN" altLang="en-US" dirty="0">
                <a:solidFill>
                  <a:schemeClr val="tx1"/>
                </a:solidFill>
              </a:rPr>
              <a:t>、</a:t>
            </a:r>
            <a:r>
              <a:rPr lang="en-US" altLang="zh-CN" dirty="0">
                <a:solidFill>
                  <a:schemeClr val="tx1"/>
                </a:solidFill>
              </a:rPr>
              <a:t>DPR</a:t>
            </a:r>
            <a:r>
              <a:rPr lang="zh-CN" altLang="en-US" dirty="0">
                <a:solidFill>
                  <a:schemeClr val="tx1"/>
                </a:solidFill>
              </a:rPr>
              <a:t>、</a:t>
            </a:r>
            <a:r>
              <a:rPr lang="en-US" altLang="zh-CN" dirty="0">
                <a:solidFill>
                  <a:schemeClr val="tx1"/>
                </a:solidFill>
              </a:rPr>
              <a:t>Downlink</a:t>
            </a:r>
            <a:r>
              <a:rPr lang="zh-CN" altLang="en-US" dirty="0">
                <a:solidFill>
                  <a:schemeClr val="tx1"/>
                </a:solidFill>
              </a:rPr>
              <a:t>、</a:t>
            </a:r>
            <a:r>
              <a:rPr lang="en-US" altLang="zh-CN" dirty="0">
                <a:solidFill>
                  <a:schemeClr val="tx1"/>
                </a:solidFill>
              </a:rPr>
              <a:t>Save-Data</a:t>
            </a:r>
            <a:r>
              <a:rPr lang="zh-CN" altLang="en-US" dirty="0">
                <a:solidFill>
                  <a:schemeClr val="tx1"/>
                </a:solidFill>
              </a:rPr>
              <a:t>、</a:t>
            </a:r>
            <a:r>
              <a:rPr lang="en-US" altLang="zh-CN" dirty="0">
                <a:solidFill>
                  <a:schemeClr val="tx1"/>
                </a:solidFill>
              </a:rPr>
              <a:t>Viewport-Width</a:t>
            </a:r>
            <a:r>
              <a:rPr lang="zh-CN" altLang="en-US" dirty="0">
                <a:solidFill>
                  <a:schemeClr val="tx1"/>
                </a:solidFill>
              </a:rPr>
              <a:t>、</a:t>
            </a:r>
            <a:r>
              <a:rPr lang="en-US" altLang="zh-CN" dirty="0">
                <a:solidFill>
                  <a:schemeClr val="tx1"/>
                </a:solidFill>
              </a:rPr>
              <a:t>Width </a:t>
            </a:r>
            <a:r>
              <a:rPr lang="zh-CN" altLang="en-US" dirty="0">
                <a:solidFill>
                  <a:schemeClr val="tx1"/>
                </a:solidFill>
              </a:rPr>
              <a:t>、</a:t>
            </a:r>
            <a:r>
              <a:rPr lang="en-US" altLang="zh-CN" dirty="0">
                <a:solidFill>
                  <a:schemeClr val="tx1"/>
                </a:solidFill>
              </a:rPr>
              <a:t>Content-Type</a:t>
            </a:r>
            <a:r>
              <a:rPr lang="zh-CN" altLang="en-US" dirty="0">
                <a:solidFill>
                  <a:schemeClr val="tx1"/>
                </a:solidFill>
              </a:rPr>
              <a:t>（只有三个值</a:t>
            </a:r>
            <a:r>
              <a:rPr lang="en-US" altLang="zh-CN" dirty="0">
                <a:solidFill>
                  <a:schemeClr val="tx1"/>
                </a:solidFill>
              </a:rPr>
              <a:t>application/x-www-form-</a:t>
            </a:r>
            <a:r>
              <a:rPr lang="en-US" altLang="zh-CN" dirty="0" err="1">
                <a:solidFill>
                  <a:schemeClr val="tx1"/>
                </a:solidFill>
              </a:rPr>
              <a:t>urlencoded</a:t>
            </a:r>
            <a:r>
              <a:rPr lang="zh-CN" altLang="en-US" dirty="0">
                <a:solidFill>
                  <a:schemeClr val="tx1"/>
                </a:solidFill>
              </a:rPr>
              <a:t>、</a:t>
            </a:r>
            <a:r>
              <a:rPr lang="en-US" altLang="zh-CN" dirty="0">
                <a:solidFill>
                  <a:schemeClr val="tx1"/>
                </a:solidFill>
              </a:rPr>
              <a:t>multipart/form-data</a:t>
            </a:r>
            <a:r>
              <a:rPr lang="zh-CN" altLang="en-US" dirty="0">
                <a:solidFill>
                  <a:schemeClr val="tx1"/>
                </a:solidFill>
              </a:rPr>
              <a:t>、</a:t>
            </a:r>
            <a:r>
              <a:rPr lang="en-US" altLang="zh-CN" dirty="0">
                <a:solidFill>
                  <a:schemeClr val="tx1"/>
                </a:solidFill>
              </a:rPr>
              <a:t>text/plain</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34531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10</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预检请求</a:t>
            </a:r>
            <a:endParaRPr lang="en-US" altLang="zh-CN"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408118" cy="2226123"/>
          </a:xfrm>
        </p:spPr>
        <p:txBody>
          <a:bodyPr>
            <a:noAutofit/>
          </a:bodyPr>
          <a:lstStyle/>
          <a:p>
            <a:r>
              <a:rPr lang="zh-CN" altLang="en-US" dirty="0">
                <a:solidFill>
                  <a:schemeClr val="tx1"/>
                </a:solidFill>
              </a:rPr>
              <a:t>只要符合以下任何一个条件的请求，都需要进行预检请求：</a:t>
            </a:r>
            <a:endParaRPr lang="en-US" altLang="zh-CN" dirty="0">
              <a:solidFill>
                <a:schemeClr val="tx1"/>
              </a:solidFill>
            </a:endParaRPr>
          </a:p>
          <a:p>
            <a:pPr marL="228600" indent="-228600">
              <a:buFont typeface="+mj-ea"/>
              <a:buAutoNum type="circleNumDbPlain"/>
            </a:pPr>
            <a:r>
              <a:rPr lang="zh-CN" altLang="en-US" dirty="0">
                <a:solidFill>
                  <a:schemeClr val="tx1"/>
                </a:solidFill>
              </a:rPr>
              <a:t> 请求方式为 </a:t>
            </a:r>
            <a:r>
              <a:rPr lang="en-US" altLang="zh-CN" dirty="0">
                <a:solidFill>
                  <a:srgbClr val="047FFD"/>
                </a:solidFill>
              </a:rPr>
              <a:t>GET</a:t>
            </a:r>
            <a:r>
              <a:rPr lang="zh-CN" altLang="en-US" dirty="0">
                <a:solidFill>
                  <a:srgbClr val="047FFD"/>
                </a:solidFill>
              </a:rPr>
              <a:t>、</a:t>
            </a:r>
            <a:r>
              <a:rPr lang="en-US" altLang="zh-CN" dirty="0">
                <a:solidFill>
                  <a:srgbClr val="047FFD"/>
                </a:solidFill>
              </a:rPr>
              <a:t>POST</a:t>
            </a:r>
            <a:r>
              <a:rPr lang="zh-CN" altLang="en-US" dirty="0">
                <a:solidFill>
                  <a:srgbClr val="047FFD"/>
                </a:solidFill>
              </a:rPr>
              <a:t>、</a:t>
            </a:r>
            <a:r>
              <a:rPr lang="en-US" altLang="zh-CN" dirty="0">
                <a:solidFill>
                  <a:srgbClr val="047FFD"/>
                </a:solidFill>
              </a:rPr>
              <a:t>HEAD </a:t>
            </a:r>
            <a:r>
              <a:rPr lang="zh-CN" altLang="en-US" dirty="0">
                <a:solidFill>
                  <a:srgbClr val="047FFD"/>
                </a:solidFill>
              </a:rPr>
              <a:t>之外的请求 </a:t>
            </a:r>
            <a:r>
              <a:rPr lang="en-US" altLang="zh-CN" dirty="0">
                <a:solidFill>
                  <a:srgbClr val="047FFD"/>
                </a:solidFill>
              </a:rPr>
              <a:t>Method </a:t>
            </a:r>
            <a:r>
              <a:rPr lang="zh-CN" altLang="en-US" dirty="0">
                <a:solidFill>
                  <a:srgbClr val="047FFD"/>
                </a:solidFill>
              </a:rPr>
              <a:t>类型</a:t>
            </a:r>
            <a:endParaRPr lang="en-US" altLang="zh-CN" dirty="0">
              <a:solidFill>
                <a:srgbClr val="047FFD"/>
              </a:solidFill>
            </a:endParaRPr>
          </a:p>
          <a:p>
            <a:pPr marL="228600" indent="-228600">
              <a:buFont typeface="+mj-ea"/>
              <a:buAutoNum type="circleNumDbPlain"/>
            </a:pPr>
            <a:r>
              <a:rPr lang="zh-CN" altLang="en-US" dirty="0">
                <a:solidFill>
                  <a:schemeClr val="tx1"/>
                </a:solidFill>
              </a:rPr>
              <a:t> 请求头中</a:t>
            </a:r>
            <a:r>
              <a:rPr lang="zh-CN" altLang="en-US" dirty="0">
                <a:solidFill>
                  <a:srgbClr val="047FFD"/>
                </a:solidFill>
              </a:rPr>
              <a:t>包含自定义头部字段</a:t>
            </a:r>
            <a:endParaRPr lang="en-US" altLang="zh-CN" dirty="0">
              <a:solidFill>
                <a:srgbClr val="047FFD"/>
              </a:solidFill>
            </a:endParaRPr>
          </a:p>
          <a:p>
            <a:pPr marL="228600" indent="-228600">
              <a:buFont typeface="+mj-ea"/>
              <a:buAutoNum type="circleNumDbPlain"/>
            </a:pPr>
            <a:r>
              <a:rPr lang="zh-CN" altLang="en-US" dirty="0">
                <a:solidFill>
                  <a:schemeClr val="tx1"/>
                </a:solidFill>
              </a:rPr>
              <a:t> 向服务器发送</a:t>
            </a:r>
            <a:r>
              <a:rPr lang="zh-CN" altLang="en-US" dirty="0">
                <a:solidFill>
                  <a:srgbClr val="047FFD"/>
                </a:solidFill>
              </a:rPr>
              <a:t>了 </a:t>
            </a:r>
            <a:r>
              <a:rPr lang="en-US" altLang="zh-CN" dirty="0">
                <a:solidFill>
                  <a:srgbClr val="047FFD"/>
                </a:solidFill>
              </a:rPr>
              <a:t>application/json </a:t>
            </a:r>
            <a:r>
              <a:rPr lang="zh-CN" altLang="en-US" dirty="0">
                <a:solidFill>
                  <a:srgbClr val="047FFD"/>
                </a:solidFill>
              </a:rPr>
              <a:t>格式的数据</a:t>
            </a:r>
            <a:endParaRPr lang="en-US" altLang="zh-CN" dirty="0">
              <a:solidFill>
                <a:srgbClr val="047FFD"/>
              </a:solidFill>
            </a:endParaRPr>
          </a:p>
          <a:p>
            <a:pPr marL="228600" indent="-228600">
              <a:buFont typeface="+mj-ea"/>
              <a:buAutoNum type="circleNumDbPlain"/>
            </a:pPr>
            <a:endParaRPr lang="en-US" altLang="zh-CN" dirty="0">
              <a:solidFill>
                <a:srgbClr val="047FFD"/>
              </a:solidFill>
            </a:endParaRPr>
          </a:p>
          <a:p>
            <a:r>
              <a:rPr lang="zh-CN" altLang="en-US" dirty="0">
                <a:solidFill>
                  <a:schemeClr val="tx1"/>
                </a:solidFill>
              </a:rPr>
              <a:t>在浏览器与服务器正式通信之前，浏览器会</a:t>
            </a:r>
            <a:r>
              <a:rPr lang="zh-CN" altLang="en-US" dirty="0">
                <a:solidFill>
                  <a:srgbClr val="FF0000"/>
                </a:solidFill>
              </a:rPr>
              <a:t>先发送 </a:t>
            </a:r>
            <a:r>
              <a:rPr lang="en-US" altLang="zh-CN" dirty="0">
                <a:solidFill>
                  <a:srgbClr val="FF0000"/>
                </a:solidFill>
              </a:rPr>
              <a:t>OPTION </a:t>
            </a:r>
            <a:r>
              <a:rPr lang="zh-CN" altLang="en-US" dirty="0">
                <a:solidFill>
                  <a:srgbClr val="FF0000"/>
                </a:solidFill>
              </a:rPr>
              <a:t>请求进行预检，以获知服务器是否允许该实际请求</a:t>
            </a:r>
            <a:r>
              <a:rPr lang="zh-CN" altLang="en-US" dirty="0">
                <a:solidFill>
                  <a:schemeClr val="tx1"/>
                </a:solidFill>
              </a:rPr>
              <a:t>，所以这一次的 </a:t>
            </a:r>
            <a:r>
              <a:rPr lang="en-US" altLang="zh-CN" dirty="0">
                <a:solidFill>
                  <a:schemeClr val="tx1"/>
                </a:solidFill>
              </a:rPr>
              <a:t>OPTION </a:t>
            </a:r>
            <a:r>
              <a:rPr lang="zh-CN" altLang="en-US" dirty="0">
                <a:solidFill>
                  <a:schemeClr val="tx1"/>
                </a:solidFill>
              </a:rPr>
              <a:t>请求称为“预检请求”。</a:t>
            </a:r>
            <a:r>
              <a:rPr lang="zh-CN" altLang="en-US" dirty="0">
                <a:solidFill>
                  <a:srgbClr val="FF0000"/>
                </a:solidFill>
              </a:rPr>
              <a:t>服务器成功响应预检请求后，才会发送真正的请求，并且携带真实数据</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37521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4.5 CORS </a:t>
            </a:r>
            <a:r>
              <a:rPr lang="zh-CN" altLang="en-US" dirty="0">
                <a:solidFill>
                  <a:srgbClr val="595959"/>
                </a:solidFill>
                <a:latin typeface="Microsoft YaHei" panose="020B0503020204020204" pitchFamily="34" charset="-122"/>
                <a:ea typeface="Microsoft YaHei" panose="020B0503020204020204" pitchFamily="34" charset="-122"/>
              </a:rPr>
              <a:t>跨域资源共享</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简单请求</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和</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预检请求</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的区别</a:t>
            </a:r>
            <a:endParaRPr lang="en-US" altLang="zh-CN"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408118" cy="2226123"/>
          </a:xfrm>
        </p:spPr>
        <p:txBody>
          <a:bodyPr>
            <a:noAutofit/>
          </a:bodyPr>
          <a:lstStyle/>
          <a:p>
            <a:r>
              <a:rPr lang="zh-CN" altLang="en-US" b="1" dirty="0">
                <a:solidFill>
                  <a:srgbClr val="FF0000"/>
                </a:solidFill>
              </a:rPr>
              <a:t>简单请求的特点</a:t>
            </a:r>
            <a:r>
              <a:rPr lang="zh-CN" altLang="en-US" dirty="0">
                <a:solidFill>
                  <a:schemeClr val="tx1"/>
                </a:solidFill>
              </a:rPr>
              <a:t>：客户端与服务器之间</a:t>
            </a:r>
            <a:r>
              <a:rPr lang="zh-CN" altLang="en-US" dirty="0">
                <a:solidFill>
                  <a:srgbClr val="047FFD"/>
                </a:solidFill>
              </a:rPr>
              <a:t>只会发生一次请求</a:t>
            </a:r>
            <a:r>
              <a:rPr lang="zh-CN" altLang="en-US" dirty="0">
                <a:solidFill>
                  <a:schemeClr val="tx1"/>
                </a:solidFill>
              </a:rPr>
              <a:t>。</a:t>
            </a:r>
            <a:endParaRPr lang="en-US" altLang="zh-CN" dirty="0">
              <a:solidFill>
                <a:srgbClr val="FF0000"/>
              </a:solidFill>
            </a:endParaRPr>
          </a:p>
          <a:p>
            <a:r>
              <a:rPr lang="zh-CN" altLang="en-US" b="1" dirty="0">
                <a:solidFill>
                  <a:srgbClr val="FF0000"/>
                </a:solidFill>
              </a:rPr>
              <a:t>预检请求的特点</a:t>
            </a:r>
            <a:r>
              <a:rPr lang="zh-CN" altLang="en-US" dirty="0">
                <a:solidFill>
                  <a:schemeClr val="tx1"/>
                </a:solidFill>
              </a:rPr>
              <a:t>：客户端与服务器之间会发生两次请求，</a:t>
            </a:r>
            <a:r>
              <a:rPr lang="en-US" altLang="zh-CN" dirty="0">
                <a:solidFill>
                  <a:srgbClr val="047FFD"/>
                </a:solidFill>
              </a:rPr>
              <a:t>OPTION </a:t>
            </a:r>
            <a:r>
              <a:rPr lang="zh-CN" altLang="en-US" dirty="0">
                <a:solidFill>
                  <a:srgbClr val="047FFD"/>
                </a:solidFill>
              </a:rPr>
              <a:t>预检请求成功之后，才会发起真正的请求</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143935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4.6 JSONP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1</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回顾</a:t>
            </a:r>
            <a:r>
              <a:rPr lang="en-US" altLang="zh-CN" sz="1400" b="1" dirty="0">
                <a:solidFill>
                  <a:srgbClr val="404040"/>
                </a:solidFill>
                <a:latin typeface="微软雅黑" panose="020B0503020204020204" pitchFamily="34" charset="-122"/>
                <a:ea typeface="微软雅黑" panose="020B0503020204020204" pitchFamily="34" charset="-122"/>
                <a:cs typeface="+mj-cs"/>
              </a:rPr>
              <a:t> JSONP</a:t>
            </a:r>
            <a:r>
              <a:rPr lang="zh-CN" altLang="en-US" sz="1400" b="1" dirty="0">
                <a:solidFill>
                  <a:srgbClr val="404040"/>
                </a:solidFill>
                <a:latin typeface="微软雅黑" panose="020B0503020204020204" pitchFamily="34" charset="-122"/>
                <a:ea typeface="微软雅黑" panose="020B0503020204020204" pitchFamily="34" charset="-122"/>
                <a:cs typeface="+mj-cs"/>
              </a:rPr>
              <a:t> 的</a:t>
            </a:r>
            <a:r>
              <a:rPr lang="zh-CN" altLang="en-US" sz="1400" b="1" dirty="0">
                <a:solidFill>
                  <a:srgbClr val="FF0000"/>
                </a:solidFill>
                <a:latin typeface="微软雅黑" panose="020B0503020204020204" pitchFamily="34" charset="-122"/>
                <a:ea typeface="微软雅黑" panose="020B0503020204020204" pitchFamily="34" charset="-122"/>
                <a:cs typeface="+mj-cs"/>
              </a:rPr>
              <a:t>概念</a:t>
            </a:r>
            <a:r>
              <a:rPr lang="zh-CN" altLang="en-US" sz="1400" b="1" dirty="0">
                <a:solidFill>
                  <a:srgbClr val="404040"/>
                </a:solidFill>
                <a:latin typeface="微软雅黑" panose="020B0503020204020204" pitchFamily="34" charset="-122"/>
                <a:ea typeface="微软雅黑" panose="020B0503020204020204" pitchFamily="34" charset="-122"/>
                <a:cs typeface="+mj-cs"/>
              </a:rPr>
              <a:t>与</a:t>
            </a:r>
            <a:r>
              <a:rPr lang="zh-CN" altLang="en-US" sz="1400" b="1" dirty="0">
                <a:solidFill>
                  <a:srgbClr val="FF0000"/>
                </a:solidFill>
                <a:latin typeface="微软雅黑" panose="020B0503020204020204" pitchFamily="34" charset="-122"/>
                <a:ea typeface="微软雅黑" panose="020B0503020204020204" pitchFamily="34" charset="-122"/>
                <a:cs typeface="+mj-cs"/>
              </a:rPr>
              <a:t>特点</a:t>
            </a:r>
            <a:endParaRPr lang="en-US" altLang="zh-CN" sz="1400" b="1" dirty="0">
              <a:solidFill>
                <a:srgbClr val="FF0000"/>
              </a:solidFill>
              <a:latin typeface="微软雅黑" panose="020B0503020204020204" pitchFamily="34" charset="-122"/>
              <a:ea typeface="微软雅黑"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0"/>
            <a:ext cx="7408118" cy="2226123"/>
          </a:xfrm>
        </p:spPr>
        <p:txBody>
          <a:bodyPr>
            <a:noAutofit/>
          </a:bodyPr>
          <a:lstStyle/>
          <a:p>
            <a:r>
              <a:rPr lang="zh-CN" altLang="en-US" dirty="0">
                <a:solidFill>
                  <a:srgbClr val="FF0000"/>
                </a:solidFill>
              </a:rPr>
              <a:t>概念</a:t>
            </a:r>
            <a:r>
              <a:rPr lang="zh-CN" altLang="en-US" dirty="0">
                <a:solidFill>
                  <a:schemeClr val="tx1"/>
                </a:solidFill>
              </a:rPr>
              <a:t>：浏览器端通过 </a:t>
            </a:r>
            <a:r>
              <a:rPr lang="en-US" altLang="zh-CN" dirty="0">
                <a:solidFill>
                  <a:schemeClr val="tx1"/>
                </a:solidFill>
              </a:rPr>
              <a:t>&lt;script&gt; </a:t>
            </a:r>
            <a:r>
              <a:rPr lang="zh-CN" altLang="en-US" dirty="0">
                <a:solidFill>
                  <a:schemeClr val="tx1"/>
                </a:solidFill>
              </a:rPr>
              <a:t>标签的 </a:t>
            </a:r>
            <a:r>
              <a:rPr lang="en-US" altLang="zh-CN" dirty="0">
                <a:solidFill>
                  <a:schemeClr val="tx1"/>
                </a:solidFill>
              </a:rPr>
              <a:t>src </a:t>
            </a:r>
            <a:r>
              <a:rPr lang="zh-CN" altLang="en-US" dirty="0">
                <a:solidFill>
                  <a:schemeClr val="tx1"/>
                </a:solidFill>
              </a:rPr>
              <a:t>属性，请求服务器上的数据，同时，服务器返回一个函数的调用。这种请求数据的方式叫做 </a:t>
            </a:r>
            <a:r>
              <a:rPr lang="en-US" altLang="zh-CN" dirty="0">
                <a:solidFill>
                  <a:schemeClr val="tx1"/>
                </a:solidFill>
              </a:rPr>
              <a:t>JSONP</a:t>
            </a:r>
            <a:r>
              <a:rPr lang="zh-CN" altLang="en-US" dirty="0">
                <a:solidFill>
                  <a:schemeClr val="tx1"/>
                </a:solidFill>
              </a:rPr>
              <a:t>。</a:t>
            </a:r>
            <a:endParaRPr lang="en-US" altLang="zh-CN" dirty="0">
              <a:solidFill>
                <a:schemeClr val="tx1"/>
              </a:solidFill>
            </a:endParaRPr>
          </a:p>
          <a:p>
            <a:r>
              <a:rPr lang="zh-CN" altLang="en-US" dirty="0">
                <a:solidFill>
                  <a:srgbClr val="FF0000"/>
                </a:solidFill>
              </a:rPr>
              <a:t>特点</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en-US" altLang="zh-CN" dirty="0">
                <a:solidFill>
                  <a:schemeClr val="tx1"/>
                </a:solidFill>
              </a:rPr>
              <a:t>JSONP </a:t>
            </a:r>
            <a:r>
              <a:rPr lang="zh-CN" altLang="en-US" dirty="0">
                <a:solidFill>
                  <a:schemeClr val="tx1"/>
                </a:solidFill>
              </a:rPr>
              <a:t>不属于真正的 </a:t>
            </a:r>
            <a:r>
              <a:rPr lang="en-US" altLang="zh-CN" dirty="0">
                <a:solidFill>
                  <a:schemeClr val="tx1"/>
                </a:solidFill>
              </a:rPr>
              <a:t>Ajax </a:t>
            </a:r>
            <a:r>
              <a:rPr lang="zh-CN" altLang="en-US" dirty="0">
                <a:solidFill>
                  <a:schemeClr val="tx1"/>
                </a:solidFill>
              </a:rPr>
              <a:t>请求，因为它没有使用 </a:t>
            </a:r>
            <a:r>
              <a:rPr lang="en-US" altLang="zh-CN" dirty="0" err="1">
                <a:solidFill>
                  <a:schemeClr val="tx1"/>
                </a:solidFill>
              </a:rPr>
              <a:t>XMLHttpRequest</a:t>
            </a:r>
            <a:r>
              <a:rPr lang="en-US" altLang="zh-CN" dirty="0">
                <a:solidFill>
                  <a:schemeClr val="tx1"/>
                </a:solidFill>
              </a:rPr>
              <a:t> </a:t>
            </a:r>
            <a:r>
              <a:rPr lang="zh-CN" altLang="en-US" dirty="0">
                <a:solidFill>
                  <a:schemeClr val="tx1"/>
                </a:solidFill>
              </a:rPr>
              <a:t>这个对象。</a:t>
            </a:r>
            <a:endParaRPr lang="en-US" altLang="zh-CN" dirty="0">
              <a:solidFill>
                <a:schemeClr val="tx1"/>
              </a:solidFill>
            </a:endParaRPr>
          </a:p>
          <a:p>
            <a:pPr marL="228600" indent="-228600">
              <a:buFont typeface="+mj-ea"/>
              <a:buAutoNum type="circleNumDbPlain"/>
            </a:pPr>
            <a:r>
              <a:rPr lang="en-US" altLang="zh-CN" dirty="0">
                <a:solidFill>
                  <a:schemeClr val="tx1"/>
                </a:solidFill>
              </a:rPr>
              <a:t>JSONP </a:t>
            </a:r>
            <a:r>
              <a:rPr lang="zh-CN" altLang="en-US" dirty="0">
                <a:solidFill>
                  <a:schemeClr val="tx1"/>
                </a:solidFill>
              </a:rPr>
              <a:t>仅支持 </a:t>
            </a:r>
            <a:r>
              <a:rPr lang="en-US" altLang="zh-CN" dirty="0">
                <a:solidFill>
                  <a:schemeClr val="tx1"/>
                </a:solidFill>
              </a:rPr>
              <a:t>GET </a:t>
            </a:r>
            <a:r>
              <a:rPr lang="zh-CN" altLang="en-US" dirty="0">
                <a:solidFill>
                  <a:schemeClr val="tx1"/>
                </a:solidFill>
              </a:rPr>
              <a:t>请求，不支持 </a:t>
            </a:r>
            <a:r>
              <a:rPr lang="en-US" altLang="zh-CN" dirty="0">
                <a:solidFill>
                  <a:schemeClr val="tx1"/>
                </a:solidFill>
              </a:rPr>
              <a:t>POST</a:t>
            </a:r>
            <a:r>
              <a:rPr lang="zh-CN" altLang="en-US" dirty="0">
                <a:solidFill>
                  <a:schemeClr val="tx1"/>
                </a:solidFill>
              </a:rPr>
              <a:t>、</a:t>
            </a:r>
            <a:r>
              <a:rPr lang="en-US" altLang="zh-CN" dirty="0">
                <a:solidFill>
                  <a:schemeClr val="tx1"/>
                </a:solidFill>
              </a:rPr>
              <a:t>PUT</a:t>
            </a:r>
            <a:r>
              <a:rPr lang="zh-CN" altLang="en-US" dirty="0">
                <a:solidFill>
                  <a:schemeClr val="tx1"/>
                </a:solidFill>
              </a:rPr>
              <a:t>、</a:t>
            </a:r>
            <a:r>
              <a:rPr lang="en-US" altLang="zh-CN" dirty="0">
                <a:solidFill>
                  <a:schemeClr val="tx1"/>
                </a:solidFill>
              </a:rPr>
              <a:t>DELETE </a:t>
            </a:r>
            <a:r>
              <a:rPr lang="zh-CN" altLang="en-US" dirty="0">
                <a:solidFill>
                  <a:schemeClr val="tx1"/>
                </a:solidFill>
              </a:rPr>
              <a:t>等请求。</a:t>
            </a:r>
            <a:endParaRPr lang="en-US" altLang="zh-CN" dirty="0">
              <a:solidFill>
                <a:schemeClr val="tx1"/>
              </a:solidFill>
            </a:endParaRPr>
          </a:p>
        </p:txBody>
      </p:sp>
    </p:spTree>
    <p:extLst>
      <p:ext uri="{BB962C8B-B14F-4D97-AF65-F5344CB8AC3E}">
        <p14:creationId xmlns:p14="http://schemas.microsoft.com/office/powerpoint/2010/main" val="135067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4.6 JSONP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2</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404040"/>
                </a:solidFill>
                <a:latin typeface="微软雅黑" panose="020B0503020204020204" pitchFamily="34" charset="-122"/>
                <a:ea typeface="微软雅黑" panose="020B0503020204020204" pitchFamily="34" charset="-122"/>
                <a:cs typeface="+mj-cs"/>
              </a:rPr>
              <a:t>创建 </a:t>
            </a:r>
            <a:r>
              <a:rPr lang="en-US" altLang="zh-CN" sz="1400" b="1" dirty="0">
                <a:solidFill>
                  <a:srgbClr val="404040"/>
                </a:solidFill>
                <a:latin typeface="微软雅黑" panose="020B0503020204020204" pitchFamily="34" charset="-122"/>
                <a:ea typeface="微软雅黑" panose="020B0503020204020204" pitchFamily="34" charset="-122"/>
                <a:cs typeface="+mj-cs"/>
              </a:rPr>
              <a:t>JSONP </a:t>
            </a:r>
            <a:r>
              <a:rPr lang="zh-CN" altLang="en-US" sz="1400" b="1" dirty="0">
                <a:solidFill>
                  <a:srgbClr val="404040"/>
                </a:solidFill>
                <a:latin typeface="微软雅黑" panose="020B0503020204020204" pitchFamily="34" charset="-122"/>
                <a:ea typeface="微软雅黑" panose="020B0503020204020204" pitchFamily="34" charset="-122"/>
                <a:cs typeface="+mj-cs"/>
              </a:rPr>
              <a:t>接口的注意事项</a:t>
            </a:r>
            <a:endParaRPr lang="en-US" altLang="zh-CN" sz="1400" b="1" dirty="0">
              <a:solidFill>
                <a:srgbClr val="404040"/>
              </a:solidFill>
              <a:latin typeface="微软雅黑" panose="020B0503020204020204" pitchFamily="34" charset="-122"/>
              <a:ea typeface="微软雅黑"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1"/>
            <a:ext cx="7408118" cy="599028"/>
          </a:xfrm>
        </p:spPr>
        <p:txBody>
          <a:bodyPr>
            <a:noAutofit/>
          </a:bodyPr>
          <a:lstStyle/>
          <a:p>
            <a:r>
              <a:rPr lang="zh-CN" altLang="en-US" dirty="0">
                <a:solidFill>
                  <a:schemeClr val="tx1"/>
                </a:solidFill>
              </a:rPr>
              <a:t>如果项目中</a:t>
            </a:r>
            <a:r>
              <a:rPr lang="zh-CN" altLang="en-US" dirty="0">
                <a:solidFill>
                  <a:srgbClr val="FF0000"/>
                </a:solidFill>
              </a:rPr>
              <a:t>已经配置了 </a:t>
            </a:r>
            <a:r>
              <a:rPr lang="en-US" altLang="zh-CN" dirty="0">
                <a:solidFill>
                  <a:srgbClr val="FF0000"/>
                </a:solidFill>
              </a:rPr>
              <a:t>CORS</a:t>
            </a:r>
            <a:r>
              <a:rPr lang="zh-CN" altLang="en-US" dirty="0">
                <a:solidFill>
                  <a:srgbClr val="FF0000"/>
                </a:solidFill>
              </a:rPr>
              <a:t> </a:t>
            </a:r>
            <a:r>
              <a:rPr lang="zh-CN" altLang="en-US" dirty="0">
                <a:solidFill>
                  <a:schemeClr val="tx1"/>
                </a:solidFill>
              </a:rPr>
              <a:t>跨域资源共享，为了</a:t>
            </a:r>
            <a:r>
              <a:rPr lang="zh-CN" altLang="en-US" b="1" dirty="0">
                <a:solidFill>
                  <a:srgbClr val="FF0000"/>
                </a:solidFill>
              </a:rPr>
              <a:t>防止冲突</a:t>
            </a:r>
            <a:r>
              <a:rPr lang="zh-CN" altLang="en-US" dirty="0">
                <a:solidFill>
                  <a:schemeClr val="tx1"/>
                </a:solidFill>
              </a:rPr>
              <a:t>，</a:t>
            </a:r>
            <a:r>
              <a:rPr lang="zh-CN" altLang="en-US" dirty="0">
                <a:solidFill>
                  <a:srgbClr val="FF0000"/>
                </a:solidFill>
              </a:rPr>
              <a:t>必须在配置 </a:t>
            </a:r>
            <a:r>
              <a:rPr lang="en-US" altLang="zh-CN" dirty="0">
                <a:solidFill>
                  <a:srgbClr val="FF0000"/>
                </a:solidFill>
              </a:rPr>
              <a:t>CORS </a:t>
            </a:r>
            <a:r>
              <a:rPr lang="zh-CN" altLang="en-US" dirty="0">
                <a:solidFill>
                  <a:srgbClr val="FF0000"/>
                </a:solidFill>
              </a:rPr>
              <a:t>中间件之前声明 </a:t>
            </a:r>
            <a:r>
              <a:rPr lang="en-US" altLang="zh-CN" dirty="0">
                <a:solidFill>
                  <a:srgbClr val="FF0000"/>
                </a:solidFill>
              </a:rPr>
              <a:t>JSONP</a:t>
            </a:r>
            <a:r>
              <a:rPr lang="zh-CN" altLang="en-US" dirty="0">
                <a:solidFill>
                  <a:srgbClr val="FF0000"/>
                </a:solidFill>
              </a:rPr>
              <a:t> 的接口</a:t>
            </a:r>
            <a:r>
              <a:rPr lang="zh-CN" altLang="en-US" dirty="0">
                <a:solidFill>
                  <a:schemeClr val="tx1"/>
                </a:solidFill>
              </a:rPr>
              <a:t>。否则 </a:t>
            </a:r>
            <a:r>
              <a:rPr lang="en-US" altLang="zh-CN" dirty="0">
                <a:solidFill>
                  <a:schemeClr val="tx1"/>
                </a:solidFill>
              </a:rPr>
              <a:t>JSONP </a:t>
            </a:r>
            <a:r>
              <a:rPr lang="zh-CN" altLang="en-US" dirty="0">
                <a:solidFill>
                  <a:schemeClr val="tx1"/>
                </a:solidFill>
              </a:rPr>
              <a:t>接口会被处理成开启了 </a:t>
            </a:r>
            <a:r>
              <a:rPr lang="en-US" altLang="zh-CN" dirty="0">
                <a:solidFill>
                  <a:schemeClr val="tx1"/>
                </a:solidFill>
              </a:rPr>
              <a:t>CORS </a:t>
            </a:r>
            <a:r>
              <a:rPr lang="zh-CN" altLang="en-US" dirty="0">
                <a:solidFill>
                  <a:schemeClr val="tx1"/>
                </a:solidFill>
              </a:rPr>
              <a:t>的接口。示例代码如下：</a:t>
            </a:r>
            <a:endParaRPr lang="en-US" altLang="zh-CN" dirty="0">
              <a:solidFill>
                <a:schemeClr val="tx1"/>
              </a:solidFill>
            </a:endParaRPr>
          </a:p>
        </p:txBody>
      </p:sp>
      <p:pic>
        <p:nvPicPr>
          <p:cNvPr id="2" name="图片 1">
            <a:extLst>
              <a:ext uri="{FF2B5EF4-FFF2-40B4-BE49-F238E27FC236}">
                <a16:creationId xmlns:a16="http://schemas.microsoft.com/office/drawing/2014/main" id="{66EC6B35-CCB5-4C70-A51B-19692885331F}"/>
              </a:ext>
            </a:extLst>
          </p:cNvPr>
          <p:cNvPicPr>
            <a:picLocks noChangeAspect="1"/>
          </p:cNvPicPr>
          <p:nvPr/>
        </p:nvPicPr>
        <p:blipFill>
          <a:blip r:embed="rId2"/>
          <a:stretch>
            <a:fillRect/>
          </a:stretch>
        </p:blipFill>
        <p:spPr>
          <a:xfrm>
            <a:off x="949976" y="2731109"/>
            <a:ext cx="5017687" cy="2308136"/>
          </a:xfrm>
          <a:prstGeom prst="rect">
            <a:avLst/>
          </a:prstGeom>
        </p:spPr>
      </p:pic>
    </p:spTree>
    <p:extLst>
      <p:ext uri="{BB962C8B-B14F-4D97-AF65-F5344CB8AC3E}">
        <p14:creationId xmlns:p14="http://schemas.microsoft.com/office/powerpoint/2010/main" val="275398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4.6 JSONP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3</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实现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JSONP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接口的步骤</a:t>
            </a:r>
            <a:endParaRPr lang="en-US" altLang="zh-CN" sz="1400" b="1" dirty="0">
              <a:solidFill>
                <a:srgbClr val="404040"/>
              </a:solidFill>
              <a:latin typeface="微软雅黑" panose="020B0503020204020204" pitchFamily="34" charset="-122"/>
              <a:ea typeface="微软雅黑"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1"/>
            <a:ext cx="7408118" cy="1426023"/>
          </a:xfrm>
        </p:spPr>
        <p:txBody>
          <a:bodyPr>
            <a:noAutofit/>
          </a:bodyPr>
          <a:lstStyle/>
          <a:p>
            <a:pPr marL="228600" indent="-228600">
              <a:buFont typeface="+mj-ea"/>
              <a:buAutoNum type="circleNumDbPlain"/>
            </a:pPr>
            <a:r>
              <a:rPr lang="zh-CN" altLang="en-US" dirty="0">
                <a:solidFill>
                  <a:srgbClr val="FF0000"/>
                </a:solidFill>
              </a:rPr>
              <a:t>获取</a:t>
            </a:r>
            <a:r>
              <a:rPr lang="zh-CN" altLang="en-US" dirty="0"/>
              <a:t>客户端发送过来的</a:t>
            </a:r>
            <a:r>
              <a:rPr lang="zh-CN" altLang="en-US" dirty="0">
                <a:solidFill>
                  <a:srgbClr val="FF0000"/>
                </a:solidFill>
              </a:rPr>
              <a:t>回调函数的名字</a:t>
            </a:r>
          </a:p>
          <a:p>
            <a:pPr marL="228600" indent="-228600">
              <a:buFont typeface="+mj-ea"/>
              <a:buAutoNum type="circleNumDbPlain"/>
            </a:pPr>
            <a:r>
              <a:rPr lang="zh-CN" altLang="en-US" dirty="0">
                <a:solidFill>
                  <a:srgbClr val="FF0000"/>
                </a:solidFill>
              </a:rPr>
              <a:t>得到要</a:t>
            </a:r>
            <a:r>
              <a:rPr lang="zh-CN" altLang="en-US" dirty="0">
                <a:solidFill>
                  <a:schemeClr val="tx1"/>
                </a:solidFill>
              </a:rPr>
              <a:t>通过 </a:t>
            </a:r>
            <a:r>
              <a:rPr lang="en-US" altLang="zh-CN" dirty="0">
                <a:solidFill>
                  <a:schemeClr val="tx1"/>
                </a:solidFill>
              </a:rPr>
              <a:t>JSONP </a:t>
            </a:r>
            <a:r>
              <a:rPr lang="zh-CN" altLang="en-US" dirty="0">
                <a:solidFill>
                  <a:schemeClr val="tx1"/>
                </a:solidFill>
              </a:rPr>
              <a:t>形式</a:t>
            </a:r>
            <a:r>
              <a:rPr lang="zh-CN" altLang="en-US" dirty="0">
                <a:solidFill>
                  <a:srgbClr val="FF0000"/>
                </a:solidFill>
              </a:rPr>
              <a:t>发送给客户端的数据</a:t>
            </a:r>
            <a:endParaRPr lang="en-US" altLang="zh-CN" dirty="0">
              <a:solidFill>
                <a:srgbClr val="FF0000"/>
              </a:solidFill>
            </a:endParaRPr>
          </a:p>
          <a:p>
            <a:pPr marL="228600" indent="-228600">
              <a:buFont typeface="+mj-ea"/>
              <a:buAutoNum type="circleNumDbPlain"/>
            </a:pPr>
            <a:r>
              <a:rPr lang="zh-CN" altLang="en-US" dirty="0">
                <a:solidFill>
                  <a:schemeClr val="tx1"/>
                </a:solidFill>
              </a:rPr>
              <a:t>根据前两步得到的数据，</a:t>
            </a:r>
            <a:r>
              <a:rPr lang="zh-CN" altLang="en-US" dirty="0">
                <a:solidFill>
                  <a:srgbClr val="FF0000"/>
                </a:solidFill>
              </a:rPr>
              <a:t>拼接出一个函数调用的字符串</a:t>
            </a:r>
            <a:endParaRPr lang="en-US" altLang="zh-CN" dirty="0">
              <a:solidFill>
                <a:srgbClr val="FF0000"/>
              </a:solidFill>
            </a:endParaRPr>
          </a:p>
          <a:p>
            <a:pPr marL="228600" indent="-228600">
              <a:buFont typeface="+mj-ea"/>
              <a:buAutoNum type="circleNumDbPlain"/>
            </a:pPr>
            <a:r>
              <a:rPr lang="zh-CN" altLang="en-US" dirty="0">
                <a:solidFill>
                  <a:schemeClr val="tx1"/>
                </a:solidFill>
              </a:rPr>
              <a:t>把上一步拼接得到的字符串，响应给客户端的 </a:t>
            </a:r>
            <a:r>
              <a:rPr lang="en-US" altLang="zh-CN" dirty="0">
                <a:solidFill>
                  <a:schemeClr val="tx1"/>
                </a:solidFill>
              </a:rPr>
              <a:t>&lt;script&gt; </a:t>
            </a:r>
            <a:r>
              <a:rPr lang="zh-CN" altLang="en-US" dirty="0">
                <a:solidFill>
                  <a:schemeClr val="tx1"/>
                </a:solidFill>
              </a:rPr>
              <a:t>标签进行解析执行</a:t>
            </a:r>
            <a:endParaRPr lang="en-US" altLang="zh-CN" dirty="0">
              <a:solidFill>
                <a:schemeClr val="tx1"/>
              </a:solidFill>
            </a:endParaRPr>
          </a:p>
        </p:txBody>
      </p:sp>
    </p:spTree>
    <p:extLst>
      <p:ext uri="{BB962C8B-B14F-4D97-AF65-F5344CB8AC3E}">
        <p14:creationId xmlns:p14="http://schemas.microsoft.com/office/powerpoint/2010/main" val="41328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4.6 JSONP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4</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实现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JSONP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接口的具体代码</a:t>
            </a:r>
            <a:endParaRPr lang="en-US" altLang="zh-CN" sz="1400" b="1" dirty="0">
              <a:solidFill>
                <a:srgbClr val="404040"/>
              </a:solidFill>
              <a:latin typeface="微软雅黑" panose="020B0503020204020204" pitchFamily="34" charset="-122"/>
              <a:ea typeface="微软雅黑" panose="020B0503020204020204" pitchFamily="34" charset="-122"/>
              <a:cs typeface="+mj-cs"/>
            </a:endParaRPr>
          </a:p>
        </p:txBody>
      </p:sp>
      <p:pic>
        <p:nvPicPr>
          <p:cNvPr id="4" name="图片 3">
            <a:extLst>
              <a:ext uri="{FF2B5EF4-FFF2-40B4-BE49-F238E27FC236}">
                <a16:creationId xmlns:a16="http://schemas.microsoft.com/office/drawing/2014/main" id="{D6B4022C-EB94-4580-92E9-47C57FB2EB7C}"/>
              </a:ext>
            </a:extLst>
          </p:cNvPr>
          <p:cNvPicPr>
            <a:picLocks noChangeAspect="1"/>
          </p:cNvPicPr>
          <p:nvPr/>
        </p:nvPicPr>
        <p:blipFill>
          <a:blip r:embed="rId2"/>
          <a:stretch>
            <a:fillRect/>
          </a:stretch>
        </p:blipFill>
        <p:spPr>
          <a:xfrm>
            <a:off x="956852" y="2057246"/>
            <a:ext cx="5450823" cy="2981921"/>
          </a:xfrm>
          <a:prstGeom prst="rect">
            <a:avLst/>
          </a:prstGeom>
        </p:spPr>
      </p:pic>
    </p:spTree>
    <p:extLst>
      <p:ext uri="{BB962C8B-B14F-4D97-AF65-F5344CB8AC3E}">
        <p14:creationId xmlns:p14="http://schemas.microsoft.com/office/powerpoint/2010/main" val="263590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使用 </a:t>
            </a:r>
            <a:r>
              <a:rPr lang="en-US" altLang="zh-CN" dirty="0"/>
              <a:t>Express </a:t>
            </a:r>
            <a:r>
              <a:rPr lang="zh-CN" altLang="en-US" dirty="0"/>
              <a:t>写接口</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rPr>
              <a:t>4.6 JSONP </a:t>
            </a:r>
            <a:r>
              <a:rPr lang="zh-CN" altLang="en-US" dirty="0">
                <a:solidFill>
                  <a:srgbClr val="595959"/>
                </a:solidFill>
                <a:latin typeface="Microsoft YaHei" panose="020B0503020204020204" pitchFamily="34" charset="-122"/>
                <a:ea typeface="Microsoft YaHei" panose="020B0503020204020204" pitchFamily="34" charset="-122"/>
              </a:rPr>
              <a:t>接口</a:t>
            </a:r>
          </a:p>
        </p:txBody>
      </p:sp>
      <p:sp>
        <p:nvSpPr>
          <p:cNvPr id="8" name="TextBox 3">
            <a:extLst>
              <a:ext uri="{FF2B5EF4-FFF2-40B4-BE49-F238E27FC236}">
                <a16:creationId xmlns:a16="http://schemas.microsoft.com/office/drawing/2014/main" id="{556FCB7E-9E55-4B5D-AEB8-D9E3D7D9F13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cs typeface="+mj-cs"/>
              </a:rPr>
              <a:t>5</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在网页中使用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jQuery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发起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JSONP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请求</a:t>
            </a:r>
            <a:endParaRPr lang="en-US" altLang="zh-CN" sz="1400" b="1" dirty="0">
              <a:solidFill>
                <a:srgbClr val="404040"/>
              </a:solidFill>
              <a:latin typeface="微软雅黑" panose="020B0503020204020204" pitchFamily="34" charset="-122"/>
              <a:ea typeface="微软雅黑" panose="020B0503020204020204" pitchFamily="34" charset="-122"/>
              <a:cs typeface="+mj-cs"/>
            </a:endParaRPr>
          </a:p>
        </p:txBody>
      </p:sp>
      <p:sp>
        <p:nvSpPr>
          <p:cNvPr id="9" name="内容占位符 5">
            <a:extLst>
              <a:ext uri="{FF2B5EF4-FFF2-40B4-BE49-F238E27FC236}">
                <a16:creationId xmlns:a16="http://schemas.microsoft.com/office/drawing/2014/main" id="{E3658758-CC57-4D18-974F-BEE4BD137EF6}"/>
              </a:ext>
            </a:extLst>
          </p:cNvPr>
          <p:cNvSpPr>
            <a:spLocks noGrp="1"/>
          </p:cNvSpPr>
          <p:nvPr>
            <p:ph sz="half" idx="14"/>
          </p:nvPr>
        </p:nvSpPr>
        <p:spPr>
          <a:xfrm>
            <a:off x="848376" y="2124001"/>
            <a:ext cx="7408118" cy="383875"/>
          </a:xfrm>
        </p:spPr>
        <p:txBody>
          <a:bodyPr>
            <a:noAutofit/>
          </a:bodyPr>
          <a:lstStyle/>
          <a:p>
            <a:r>
              <a:rPr lang="zh-CN" altLang="en-US" dirty="0">
                <a:solidFill>
                  <a:schemeClr val="tx1"/>
                </a:solidFill>
              </a:rPr>
              <a:t>调用 </a:t>
            </a:r>
            <a:r>
              <a:rPr lang="en-US" altLang="zh-CN" dirty="0">
                <a:solidFill>
                  <a:schemeClr val="tx1"/>
                </a:solidFill>
              </a:rPr>
              <a:t>$.ajax() </a:t>
            </a:r>
            <a:r>
              <a:rPr lang="zh-CN" altLang="en-US" dirty="0">
                <a:solidFill>
                  <a:schemeClr val="tx1"/>
                </a:solidFill>
              </a:rPr>
              <a:t>函数，</a:t>
            </a:r>
            <a:r>
              <a:rPr lang="zh-CN" altLang="en-US" dirty="0">
                <a:solidFill>
                  <a:srgbClr val="FF0000"/>
                </a:solidFill>
              </a:rPr>
              <a:t>提供</a:t>
            </a:r>
            <a:r>
              <a:rPr lang="en-US" altLang="zh-CN" dirty="0">
                <a:solidFill>
                  <a:srgbClr val="FF0000"/>
                </a:solidFill>
              </a:rPr>
              <a:t> JSONP </a:t>
            </a:r>
            <a:r>
              <a:rPr lang="zh-CN" altLang="en-US" dirty="0">
                <a:solidFill>
                  <a:srgbClr val="FF0000"/>
                </a:solidFill>
              </a:rPr>
              <a:t>的配置选项</a:t>
            </a:r>
            <a:r>
              <a:rPr lang="zh-CN" altLang="en-US" dirty="0">
                <a:solidFill>
                  <a:schemeClr val="tx1"/>
                </a:solidFill>
              </a:rPr>
              <a:t>，从而发起 </a:t>
            </a:r>
            <a:r>
              <a:rPr lang="en-US" altLang="zh-CN" dirty="0">
                <a:solidFill>
                  <a:schemeClr val="tx1"/>
                </a:solidFill>
              </a:rPr>
              <a:t>JSONP </a:t>
            </a:r>
            <a:r>
              <a:rPr lang="zh-CN" altLang="en-US" dirty="0">
                <a:solidFill>
                  <a:schemeClr val="tx1"/>
                </a:solidFill>
              </a:rPr>
              <a:t>请求，示例代码如下：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CA105974-CDD3-479E-BD10-43CD4C0B736D}"/>
              </a:ext>
            </a:extLst>
          </p:cNvPr>
          <p:cNvPicPr>
            <a:picLocks noChangeAspect="1"/>
          </p:cNvPicPr>
          <p:nvPr/>
        </p:nvPicPr>
        <p:blipFill>
          <a:blip r:embed="rId2"/>
          <a:stretch>
            <a:fillRect/>
          </a:stretch>
        </p:blipFill>
        <p:spPr>
          <a:xfrm>
            <a:off x="948208" y="2507876"/>
            <a:ext cx="4600069" cy="2516508"/>
          </a:xfrm>
          <a:prstGeom prst="rect">
            <a:avLst/>
          </a:prstGeom>
        </p:spPr>
      </p:pic>
    </p:spTree>
    <p:extLst>
      <p:ext uri="{BB962C8B-B14F-4D97-AF65-F5344CB8AC3E}">
        <p14:creationId xmlns:p14="http://schemas.microsoft.com/office/powerpoint/2010/main" val="45292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1047FB-7053-FC45-A382-47D4928A52C3}"/>
              </a:ext>
            </a:extLst>
          </p:cNvPr>
          <p:cNvSpPr>
            <a:spLocks noGrp="1"/>
          </p:cNvSpPr>
          <p:nvPr>
            <p:ph type="ctrTitle"/>
          </p:nvPr>
        </p:nvSpPr>
        <p:spPr/>
        <p:txBody>
          <a:bodyPr/>
          <a:lstStyle/>
          <a:p>
            <a:r>
              <a:rPr kumimoji="1" lang="zh-CN" altLang="en-US" dirty="0"/>
              <a:t>数据库与身份认证</a:t>
            </a:r>
          </a:p>
        </p:txBody>
      </p:sp>
    </p:spTree>
    <p:extLst>
      <p:ext uri="{BB962C8B-B14F-4D97-AF65-F5344CB8AC3E}">
        <p14:creationId xmlns:p14="http://schemas.microsoft.com/office/powerpoint/2010/main" val="21441499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rgbClr val="FF0000"/>
                </a:solidFill>
              </a:rPr>
              <a:t>数据库的基本概念</a:t>
            </a:r>
            <a:endParaRPr lang="en-US" altLang="zh-CN" dirty="0">
              <a:solidFill>
                <a:srgbClr val="FF0000"/>
              </a:solidFill>
            </a:endParaRPr>
          </a:p>
          <a:p>
            <a:r>
              <a:rPr lang="zh-CN" altLang="en-US" dirty="0">
                <a:solidFill>
                  <a:schemeClr val="tx1"/>
                </a:solidFill>
              </a:rPr>
              <a:t>安装并配置 </a:t>
            </a:r>
            <a:r>
              <a:rPr lang="en-US" altLang="zh-CN" dirty="0">
                <a:solidFill>
                  <a:schemeClr val="tx1"/>
                </a:solidFill>
              </a:rPr>
              <a:t>MySQL</a:t>
            </a:r>
          </a:p>
          <a:p>
            <a:r>
              <a:rPr lang="en-US" altLang="zh-CN" dirty="0">
                <a:solidFill>
                  <a:schemeClr val="tx1"/>
                </a:solidFill>
              </a:rPr>
              <a:t>MySQL</a:t>
            </a:r>
            <a:r>
              <a:rPr lang="zh-CN" altLang="en-US" dirty="0">
                <a:solidFill>
                  <a:schemeClr val="tx1"/>
                </a:solidFill>
              </a:rPr>
              <a:t>的基本使用</a:t>
            </a:r>
            <a:endParaRPr lang="en-US" altLang="zh-CN" dirty="0">
              <a:solidFill>
                <a:schemeClr val="tx1"/>
              </a:solidFill>
            </a:endParaRPr>
          </a:p>
          <a:p>
            <a:r>
              <a:rPr lang="zh-CN" altLang="en-US" dirty="0">
                <a:solidFill>
                  <a:schemeClr val="tx1"/>
                </a:solidFill>
              </a:rPr>
              <a:t>在项目中操作 </a:t>
            </a:r>
            <a:r>
              <a:rPr lang="en-US" altLang="zh-CN" dirty="0">
                <a:solidFill>
                  <a:schemeClr val="tx1"/>
                </a:solidFill>
              </a:rPr>
              <a:t>MySQL</a:t>
            </a:r>
          </a:p>
          <a:p>
            <a:r>
              <a:rPr lang="zh-CN" altLang="en-US" dirty="0">
                <a:solidFill>
                  <a:schemeClr val="tx1"/>
                </a:solidFill>
              </a:rPr>
              <a:t>前后端的身份认证</a:t>
            </a:r>
            <a:endParaRPr lang="en-US" altLang="zh-CN" dirty="0">
              <a:solidFill>
                <a:schemeClr val="tx1"/>
              </a:solidFill>
            </a:endParaRPr>
          </a:p>
        </p:txBody>
      </p:sp>
    </p:spTree>
    <p:extLst>
      <p:ext uri="{BB962C8B-B14F-4D97-AF65-F5344CB8AC3E}">
        <p14:creationId xmlns:p14="http://schemas.microsoft.com/office/powerpoint/2010/main" val="2382398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2.2 </a:t>
            </a:r>
            <a:r>
              <a:rPr lang="zh-CN" altLang="en-US" dirty="0">
                <a:solidFill>
                  <a:srgbClr val="FF0000"/>
                </a:solidFill>
              </a:rPr>
              <a:t>读取</a:t>
            </a:r>
            <a:r>
              <a:rPr lang="zh-CN" altLang="en-US" dirty="0"/>
              <a:t>指定文件中的内容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en-US" altLang="zh-CN" sz="1400" b="1" dirty="0" err="1">
                <a:latin typeface="微软雅黑" panose="020B0503020204020204" pitchFamily="34" charset="-122"/>
                <a:ea typeface="微软雅黑" panose="020B0503020204020204" pitchFamily="34" charset="-122"/>
              </a:rPr>
              <a:t>fs.readFile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的语法格式</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fs.readFile</a:t>
            </a:r>
            <a:r>
              <a:rPr lang="en-US" altLang="zh-CN" dirty="0">
                <a:solidFill>
                  <a:schemeClr val="tx1"/>
                </a:solidFill>
              </a:rPr>
              <a:t>() </a:t>
            </a:r>
            <a:r>
              <a:rPr lang="zh-CN" altLang="en-US" dirty="0">
                <a:solidFill>
                  <a:schemeClr val="tx1"/>
                </a:solidFill>
              </a:rPr>
              <a:t>方法，可以读取指定文件中的内容，语法格式如下：</a:t>
            </a:r>
            <a:endParaRPr lang="en-US" altLang="zh-CN" dirty="0">
              <a:solidFill>
                <a:schemeClr val="tx1"/>
              </a:solidFill>
            </a:endParaRPr>
          </a:p>
        </p:txBody>
      </p:sp>
      <p:sp>
        <p:nvSpPr>
          <p:cNvPr id="9" name="内容占位符 5">
            <a:extLst>
              <a:ext uri="{FF2B5EF4-FFF2-40B4-BE49-F238E27FC236}">
                <a16:creationId xmlns:a16="http://schemas.microsoft.com/office/drawing/2014/main" id="{13C6E4B9-80F1-467D-AA36-B72151919E09}"/>
              </a:ext>
            </a:extLst>
          </p:cNvPr>
          <p:cNvSpPr txBox="1">
            <a:spLocks/>
          </p:cNvSpPr>
          <p:nvPr/>
        </p:nvSpPr>
        <p:spPr>
          <a:xfrm>
            <a:off x="848378" y="3344013"/>
            <a:ext cx="7327036" cy="1583586"/>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参数解读：</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1</a:t>
            </a:r>
            <a:r>
              <a:rPr lang="zh-CN" altLang="en-US" dirty="0">
                <a:solidFill>
                  <a:schemeClr val="tx1"/>
                </a:solidFill>
              </a:rPr>
              <a:t>：</a:t>
            </a:r>
            <a:r>
              <a:rPr lang="zh-CN" altLang="en-US" dirty="0">
                <a:solidFill>
                  <a:srgbClr val="FF0000"/>
                </a:solidFill>
              </a:rPr>
              <a:t>必选</a:t>
            </a:r>
            <a:r>
              <a:rPr lang="zh-CN" altLang="en-US" dirty="0">
                <a:solidFill>
                  <a:schemeClr val="tx1"/>
                </a:solidFill>
              </a:rPr>
              <a:t>参数，字符串，表示文件的路径。</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2</a:t>
            </a:r>
            <a:r>
              <a:rPr lang="zh-CN" altLang="en-US" dirty="0">
                <a:solidFill>
                  <a:schemeClr val="tx1"/>
                </a:solidFill>
              </a:rPr>
              <a:t>：可选参数，表示以什么</a:t>
            </a:r>
            <a:r>
              <a:rPr lang="zh-CN" altLang="en-US" dirty="0">
                <a:solidFill>
                  <a:srgbClr val="FF0000"/>
                </a:solidFill>
              </a:rPr>
              <a:t>编码格式</a:t>
            </a:r>
            <a:r>
              <a:rPr lang="zh-CN" altLang="en-US" dirty="0">
                <a:solidFill>
                  <a:schemeClr val="tx1"/>
                </a:solidFill>
              </a:rPr>
              <a:t>来读取文件。</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3</a:t>
            </a:r>
            <a:r>
              <a:rPr lang="zh-CN" altLang="en-US" dirty="0">
                <a:solidFill>
                  <a:schemeClr val="tx1"/>
                </a:solidFill>
              </a:rPr>
              <a:t>：</a:t>
            </a:r>
            <a:r>
              <a:rPr lang="zh-CN" altLang="en-US" dirty="0">
                <a:solidFill>
                  <a:srgbClr val="FF0000"/>
                </a:solidFill>
              </a:rPr>
              <a:t>必选</a:t>
            </a:r>
            <a:r>
              <a:rPr lang="zh-CN" altLang="en-US" dirty="0">
                <a:solidFill>
                  <a:schemeClr val="tx1"/>
                </a:solidFill>
              </a:rPr>
              <a:t>参数，文件读取完成后，通过回调函数拿到读取的结果。</a:t>
            </a:r>
            <a:endParaRPr lang="en-US" altLang="zh-CN" dirty="0">
              <a:solidFill>
                <a:schemeClr val="tx1"/>
              </a:solidFill>
            </a:endParaRPr>
          </a:p>
        </p:txBody>
      </p:sp>
      <p:pic>
        <p:nvPicPr>
          <p:cNvPr id="2" name="图片 1">
            <a:extLst>
              <a:ext uri="{FF2B5EF4-FFF2-40B4-BE49-F238E27FC236}">
                <a16:creationId xmlns:a16="http://schemas.microsoft.com/office/drawing/2014/main" id="{DD310ED0-F55C-4043-B1EA-78A46C91ECDB}"/>
              </a:ext>
            </a:extLst>
          </p:cNvPr>
          <p:cNvPicPr>
            <a:picLocks noChangeAspect="1"/>
          </p:cNvPicPr>
          <p:nvPr/>
        </p:nvPicPr>
        <p:blipFill>
          <a:blip r:embed="rId2"/>
          <a:stretch>
            <a:fillRect/>
          </a:stretch>
        </p:blipFill>
        <p:spPr>
          <a:xfrm>
            <a:off x="968586" y="2489500"/>
            <a:ext cx="5544000" cy="847905"/>
          </a:xfrm>
          <a:prstGeom prst="rect">
            <a:avLst/>
          </a:prstGeom>
        </p:spPr>
      </p:pic>
    </p:spTree>
    <p:extLst>
      <p:ext uri="{BB962C8B-B14F-4D97-AF65-F5344CB8AC3E}">
        <p14:creationId xmlns:p14="http://schemas.microsoft.com/office/powerpoint/2010/main" val="181403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1.1 </a:t>
            </a:r>
            <a:r>
              <a:rPr lang="zh-CN" altLang="en-US" dirty="0">
                <a:solidFill>
                  <a:srgbClr val="595959"/>
                </a:solidFill>
                <a:latin typeface="Microsoft YaHei" panose="020B0503020204020204" pitchFamily="34" charset="-122"/>
                <a:ea typeface="Microsoft YaHei" panose="020B0503020204020204" pitchFamily="34" charset="-122"/>
                <a:cs typeface="+mj-cs"/>
              </a:rPr>
              <a:t>什么是数据库</a:t>
            </a:r>
          </a:p>
        </p:txBody>
      </p:sp>
      <p:sp>
        <p:nvSpPr>
          <p:cNvPr id="9" name="内容占位符 5">
            <a:extLst>
              <a:ext uri="{FF2B5EF4-FFF2-40B4-BE49-F238E27FC236}">
                <a16:creationId xmlns:a16="http://schemas.microsoft.com/office/drawing/2014/main" id="{887C2D22-8683-48B5-A8F1-39930A491718}"/>
              </a:ext>
            </a:extLst>
          </p:cNvPr>
          <p:cNvSpPr>
            <a:spLocks noGrp="1"/>
          </p:cNvSpPr>
          <p:nvPr>
            <p:ph sz="half" idx="14"/>
          </p:nvPr>
        </p:nvSpPr>
        <p:spPr>
          <a:xfrm>
            <a:off x="848377" y="1393200"/>
            <a:ext cx="6737350" cy="1632388"/>
          </a:xfrm>
        </p:spPr>
        <p:txBody>
          <a:bodyPr>
            <a:noAutofit/>
          </a:bodyPr>
          <a:lstStyle/>
          <a:p>
            <a:r>
              <a:rPr lang="zh-CN" altLang="en-US" dirty="0">
                <a:solidFill>
                  <a:schemeClr val="tx1"/>
                </a:solidFill>
              </a:rPr>
              <a:t>数据库（</a:t>
            </a:r>
            <a:r>
              <a:rPr lang="en-US" altLang="zh-CN" dirty="0">
                <a:solidFill>
                  <a:schemeClr val="tx1"/>
                </a:solidFill>
              </a:rPr>
              <a:t>database</a:t>
            </a:r>
            <a:r>
              <a:rPr lang="zh-CN" altLang="en-US" dirty="0">
                <a:solidFill>
                  <a:schemeClr val="tx1"/>
                </a:solidFill>
              </a:rPr>
              <a:t>）是用来</a:t>
            </a:r>
            <a:r>
              <a:rPr lang="zh-CN" altLang="en-US" dirty="0">
                <a:solidFill>
                  <a:srgbClr val="FF0000"/>
                </a:solidFill>
              </a:rPr>
              <a:t>组织</a:t>
            </a:r>
            <a:r>
              <a:rPr lang="zh-CN" altLang="en-US" dirty="0">
                <a:solidFill>
                  <a:schemeClr val="tx1"/>
                </a:solidFill>
              </a:rPr>
              <a:t>、</a:t>
            </a:r>
            <a:r>
              <a:rPr lang="zh-CN" altLang="en-US" dirty="0">
                <a:solidFill>
                  <a:srgbClr val="FF0000"/>
                </a:solidFill>
              </a:rPr>
              <a:t>存储</a:t>
            </a:r>
            <a:r>
              <a:rPr lang="zh-CN" altLang="en-US" dirty="0">
                <a:solidFill>
                  <a:schemeClr val="tx1"/>
                </a:solidFill>
              </a:rPr>
              <a:t>和</a:t>
            </a:r>
            <a:r>
              <a:rPr lang="zh-CN" altLang="en-US" dirty="0">
                <a:solidFill>
                  <a:srgbClr val="FF0000"/>
                </a:solidFill>
              </a:rPr>
              <a:t>管理</a:t>
            </a:r>
            <a:r>
              <a:rPr lang="zh-CN" altLang="en-US" dirty="0">
                <a:solidFill>
                  <a:schemeClr val="tx1"/>
                </a:solidFill>
              </a:rPr>
              <a:t>数据的仓库。</a:t>
            </a:r>
            <a:endParaRPr lang="en-US" altLang="zh-CN" dirty="0">
              <a:solidFill>
                <a:schemeClr val="tx1"/>
              </a:solidFill>
            </a:endParaRPr>
          </a:p>
          <a:p>
            <a:r>
              <a:rPr lang="zh-CN" altLang="en-US" dirty="0">
                <a:solidFill>
                  <a:schemeClr val="tx1"/>
                </a:solidFill>
              </a:rPr>
              <a:t>当今世界是一个充满着数据的</a:t>
            </a:r>
            <a:r>
              <a:rPr lang="zh-CN" altLang="en-US" dirty="0">
                <a:solidFill>
                  <a:srgbClr val="FF0000"/>
                </a:solidFill>
              </a:rPr>
              <a:t>互联网世界</a:t>
            </a:r>
            <a:r>
              <a:rPr lang="zh-CN" altLang="en-US" dirty="0">
                <a:solidFill>
                  <a:schemeClr val="tx1"/>
                </a:solidFill>
              </a:rPr>
              <a:t>，</a:t>
            </a:r>
            <a:r>
              <a:rPr lang="zh-CN" altLang="en-US" dirty="0">
                <a:solidFill>
                  <a:srgbClr val="FF0000"/>
                </a:solidFill>
              </a:rPr>
              <a:t>充斥着大量的数据</a:t>
            </a:r>
            <a:r>
              <a:rPr lang="zh-CN" altLang="en-US" dirty="0">
                <a:solidFill>
                  <a:schemeClr val="tx1"/>
                </a:solidFill>
              </a:rPr>
              <a:t>。</a:t>
            </a:r>
            <a:r>
              <a:rPr lang="zh-CN" altLang="en-US" dirty="0">
                <a:solidFill>
                  <a:srgbClr val="047FFD"/>
                </a:solidFill>
              </a:rPr>
              <a:t>数据的来源</a:t>
            </a:r>
            <a:r>
              <a:rPr lang="zh-CN" altLang="en-US" dirty="0">
                <a:solidFill>
                  <a:schemeClr val="tx1"/>
                </a:solidFill>
              </a:rPr>
              <a:t>有很多，比如出行记录、消费记录、浏览的网页、发送的消息等等。除了文本类型的数据，图像、音乐、声音都是数据。</a:t>
            </a:r>
            <a:endParaRPr lang="en-US" altLang="zh-CN" dirty="0">
              <a:solidFill>
                <a:schemeClr val="tx1"/>
              </a:solidFill>
            </a:endParaRPr>
          </a:p>
          <a:p>
            <a:r>
              <a:rPr lang="zh-CN" altLang="en-US" dirty="0">
                <a:solidFill>
                  <a:schemeClr val="tx1"/>
                </a:solidFill>
              </a:rPr>
              <a:t>为了方便管理互联网世界中的数据，就有了</a:t>
            </a:r>
            <a:r>
              <a:rPr lang="zh-CN" altLang="en-US" dirty="0">
                <a:solidFill>
                  <a:srgbClr val="FF0000"/>
                </a:solidFill>
              </a:rPr>
              <a:t>数据库管理系统</a:t>
            </a:r>
            <a:r>
              <a:rPr lang="zh-CN" altLang="en-US" dirty="0">
                <a:solidFill>
                  <a:schemeClr val="tx1"/>
                </a:solidFill>
              </a:rPr>
              <a:t>的概念（简称：数据库）。用户可以对数据库中的数据进行</a:t>
            </a:r>
            <a:r>
              <a:rPr lang="zh-CN" altLang="en-US" dirty="0">
                <a:solidFill>
                  <a:srgbClr val="047FFD"/>
                </a:solidFill>
              </a:rPr>
              <a:t>新增</a:t>
            </a:r>
            <a:r>
              <a:rPr lang="zh-CN" altLang="en-US" dirty="0">
                <a:solidFill>
                  <a:schemeClr val="tx1"/>
                </a:solidFill>
              </a:rPr>
              <a:t>、</a:t>
            </a:r>
            <a:r>
              <a:rPr lang="zh-CN" altLang="en-US" dirty="0">
                <a:solidFill>
                  <a:srgbClr val="047FFD"/>
                </a:solidFill>
              </a:rPr>
              <a:t>查询</a:t>
            </a:r>
            <a:r>
              <a:rPr lang="zh-CN" altLang="en-US" dirty="0">
                <a:solidFill>
                  <a:schemeClr val="tx1"/>
                </a:solidFill>
              </a:rPr>
              <a:t>、</a:t>
            </a:r>
            <a:r>
              <a:rPr lang="zh-CN" altLang="en-US" dirty="0">
                <a:solidFill>
                  <a:srgbClr val="047FFD"/>
                </a:solidFill>
              </a:rPr>
              <a:t>更新</a:t>
            </a:r>
            <a:r>
              <a:rPr lang="zh-CN" altLang="en-US" dirty="0">
                <a:solidFill>
                  <a:schemeClr val="tx1"/>
                </a:solidFill>
              </a:rPr>
              <a:t>、</a:t>
            </a:r>
            <a:r>
              <a:rPr lang="zh-CN" altLang="en-US" dirty="0">
                <a:solidFill>
                  <a:srgbClr val="047FFD"/>
                </a:solidFill>
              </a:rPr>
              <a:t>删除</a:t>
            </a:r>
            <a:r>
              <a:rPr lang="zh-CN" altLang="en-US" dirty="0">
                <a:solidFill>
                  <a:schemeClr val="tx1"/>
                </a:solidFill>
              </a:rPr>
              <a:t>等操作。</a:t>
            </a:r>
            <a:endParaRPr lang="en-US" altLang="zh-CN" dirty="0">
              <a:solidFill>
                <a:schemeClr val="tx1"/>
              </a:solidFill>
            </a:endParaRPr>
          </a:p>
        </p:txBody>
      </p:sp>
    </p:spTree>
    <p:extLst>
      <p:ext uri="{BB962C8B-B14F-4D97-AF65-F5344CB8AC3E}">
        <p14:creationId xmlns:p14="http://schemas.microsoft.com/office/powerpoint/2010/main" val="2820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1.2 </a:t>
            </a:r>
            <a:r>
              <a:rPr lang="zh-CN" altLang="en-US" dirty="0">
                <a:solidFill>
                  <a:srgbClr val="595959"/>
                </a:solidFill>
                <a:latin typeface="Microsoft YaHei" panose="020B0503020204020204" pitchFamily="34" charset="-122"/>
                <a:ea typeface="Microsoft YaHei" panose="020B0503020204020204" pitchFamily="34" charset="-122"/>
                <a:cs typeface="+mj-cs"/>
              </a:rPr>
              <a:t>常见的数据库及分类</a:t>
            </a:r>
          </a:p>
        </p:txBody>
      </p:sp>
      <p:sp>
        <p:nvSpPr>
          <p:cNvPr id="9" name="内容占位符 5">
            <a:extLst>
              <a:ext uri="{FF2B5EF4-FFF2-40B4-BE49-F238E27FC236}">
                <a16:creationId xmlns:a16="http://schemas.microsoft.com/office/drawing/2014/main" id="{887C2D22-8683-48B5-A8F1-39930A491718}"/>
              </a:ext>
            </a:extLst>
          </p:cNvPr>
          <p:cNvSpPr>
            <a:spLocks noGrp="1"/>
          </p:cNvSpPr>
          <p:nvPr>
            <p:ph sz="half" idx="14"/>
          </p:nvPr>
        </p:nvSpPr>
        <p:spPr>
          <a:xfrm>
            <a:off x="848377" y="1393199"/>
            <a:ext cx="6737350" cy="3272930"/>
          </a:xfrm>
        </p:spPr>
        <p:txBody>
          <a:bodyPr>
            <a:noAutofit/>
          </a:bodyPr>
          <a:lstStyle/>
          <a:p>
            <a:r>
              <a:rPr lang="zh-CN" altLang="en-US" dirty="0">
                <a:solidFill>
                  <a:schemeClr val="tx1"/>
                </a:solidFill>
              </a:rPr>
              <a:t>市面上的数据库有很多种，最常见的数据库有如下几个：</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a:solidFill>
                  <a:srgbClr val="FF0000"/>
                </a:solidFill>
              </a:rPr>
              <a:t>MySQL</a:t>
            </a:r>
            <a:r>
              <a:rPr lang="en-US" altLang="zh-CN" dirty="0">
                <a:solidFill>
                  <a:schemeClr val="tx1"/>
                </a:solidFill>
              </a:rPr>
              <a:t> </a:t>
            </a:r>
            <a:r>
              <a:rPr lang="zh-CN" altLang="en-US" dirty="0">
                <a:solidFill>
                  <a:schemeClr val="tx1"/>
                </a:solidFill>
              </a:rPr>
              <a:t>数据库（</a:t>
            </a:r>
            <a:r>
              <a:rPr lang="zh-CN" altLang="en-US" dirty="0"/>
              <a:t>目前</a:t>
            </a:r>
            <a:r>
              <a:rPr lang="zh-CN" altLang="en-US" dirty="0">
                <a:solidFill>
                  <a:srgbClr val="FF0000"/>
                </a:solidFill>
              </a:rPr>
              <a:t>使用最广泛</a:t>
            </a:r>
            <a:r>
              <a:rPr lang="zh-CN" altLang="en-US" dirty="0"/>
              <a:t>、</a:t>
            </a:r>
            <a:r>
              <a:rPr lang="zh-CN" altLang="en-US" dirty="0">
                <a:solidFill>
                  <a:srgbClr val="FF0000"/>
                </a:solidFill>
              </a:rPr>
              <a:t>流行度最高</a:t>
            </a:r>
            <a:r>
              <a:rPr lang="zh-CN" altLang="en-US" dirty="0"/>
              <a:t>的开源免费数据库；</a:t>
            </a:r>
            <a:r>
              <a:rPr lang="en-US" altLang="zh-CN" dirty="0"/>
              <a:t>Community + Enterprise</a:t>
            </a:r>
            <a:r>
              <a:rPr lang="zh-CN" altLang="en-US" dirty="0">
                <a:solidFill>
                  <a:schemeClr val="tx1"/>
                </a:solidFill>
              </a:rPr>
              <a:t>）</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Oracle </a:t>
            </a:r>
            <a:r>
              <a:rPr lang="zh-CN" altLang="en-US" dirty="0">
                <a:solidFill>
                  <a:schemeClr val="tx1"/>
                </a:solidFill>
              </a:rPr>
              <a:t>数据库（收费）</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SQL Server </a:t>
            </a:r>
            <a:r>
              <a:rPr lang="zh-CN" altLang="en-US" dirty="0">
                <a:solidFill>
                  <a:schemeClr val="tx1"/>
                </a:solidFill>
              </a:rPr>
              <a:t>数据库（收费）</a:t>
            </a:r>
            <a:endParaRPr lang="en-US" altLang="zh-CN" dirty="0">
              <a:solidFill>
                <a:schemeClr val="tx1"/>
              </a:solidFill>
            </a:endParaRPr>
          </a:p>
          <a:p>
            <a:pPr marL="171450" indent="-171450">
              <a:buFont typeface="Wingdings" panose="05000000000000000000" pitchFamily="2" charset="2"/>
              <a:buChar char="l"/>
            </a:pPr>
            <a:r>
              <a:rPr lang="en-US" altLang="zh-CN" dirty="0"/>
              <a:t> </a:t>
            </a:r>
            <a:r>
              <a:rPr lang="en-US" altLang="zh-CN" dirty="0" err="1"/>
              <a:t>Mongodb</a:t>
            </a:r>
            <a:r>
              <a:rPr lang="en-US" altLang="zh-CN" dirty="0"/>
              <a:t> </a:t>
            </a:r>
            <a:r>
              <a:rPr lang="zh-CN" altLang="en-US" dirty="0"/>
              <a:t>数据库（</a:t>
            </a:r>
            <a:r>
              <a:rPr lang="en-US" altLang="zh-CN" dirty="0"/>
              <a:t>Community + Enterprise</a:t>
            </a:r>
            <a:r>
              <a:rPr lang="zh-CN" altLang="en-US" dirty="0"/>
              <a:t>）</a:t>
            </a:r>
            <a:endParaRPr lang="en-US" altLang="zh-CN" dirty="0"/>
          </a:p>
          <a:p>
            <a:pPr marL="171450" indent="-171450">
              <a:buFont typeface="Wingdings" panose="05000000000000000000" pitchFamily="2" charset="2"/>
              <a:buChar char="l"/>
            </a:pPr>
            <a:endParaRPr lang="en-US" altLang="zh-CN" dirty="0">
              <a:solidFill>
                <a:schemeClr val="tx1"/>
              </a:solidFill>
            </a:endParaRPr>
          </a:p>
          <a:p>
            <a:r>
              <a:rPr lang="zh-CN" altLang="en-US" dirty="0">
                <a:solidFill>
                  <a:schemeClr val="tx1"/>
                </a:solidFill>
              </a:rPr>
              <a:t>其中，</a:t>
            </a:r>
            <a:r>
              <a:rPr lang="en-US" altLang="zh-CN" dirty="0">
                <a:solidFill>
                  <a:schemeClr val="tx1"/>
                </a:solidFill>
              </a:rPr>
              <a:t>MySQL</a:t>
            </a:r>
            <a:r>
              <a:rPr lang="zh-CN" altLang="en-US" dirty="0">
                <a:solidFill>
                  <a:schemeClr val="tx1"/>
                </a:solidFill>
              </a:rPr>
              <a:t>、</a:t>
            </a:r>
            <a:r>
              <a:rPr lang="en-US" altLang="zh-CN" dirty="0">
                <a:solidFill>
                  <a:schemeClr val="tx1"/>
                </a:solidFill>
              </a:rPr>
              <a:t>Oracle</a:t>
            </a:r>
            <a:r>
              <a:rPr lang="zh-CN" altLang="en-US" dirty="0">
                <a:solidFill>
                  <a:schemeClr val="tx1"/>
                </a:solidFill>
              </a:rPr>
              <a:t>、</a:t>
            </a:r>
            <a:r>
              <a:rPr lang="en-US" altLang="zh-CN" dirty="0">
                <a:solidFill>
                  <a:schemeClr val="tx1"/>
                </a:solidFill>
              </a:rPr>
              <a:t>SQL Server </a:t>
            </a:r>
            <a:r>
              <a:rPr lang="zh-CN" altLang="en-US" dirty="0">
                <a:solidFill>
                  <a:schemeClr val="tx1"/>
                </a:solidFill>
              </a:rPr>
              <a:t>属于</a:t>
            </a:r>
            <a:r>
              <a:rPr lang="zh-CN" altLang="en-US" b="1" dirty="0">
                <a:solidFill>
                  <a:srgbClr val="FF0000"/>
                </a:solidFill>
              </a:rPr>
              <a:t>传统型数据库</a:t>
            </a:r>
            <a:r>
              <a:rPr lang="zh-CN" altLang="en-US" dirty="0">
                <a:solidFill>
                  <a:schemeClr val="tx1"/>
                </a:solidFill>
              </a:rPr>
              <a:t>（又叫做：</a:t>
            </a:r>
            <a:r>
              <a:rPr lang="zh-CN" altLang="en-US" dirty="0">
                <a:solidFill>
                  <a:srgbClr val="047FFD"/>
                </a:solidFill>
              </a:rPr>
              <a:t>关系型数据库</a:t>
            </a:r>
            <a:r>
              <a:rPr lang="zh-CN" altLang="en-US" dirty="0">
                <a:solidFill>
                  <a:schemeClr val="tx1"/>
                </a:solidFill>
              </a:rPr>
              <a:t> 或 </a:t>
            </a:r>
            <a:r>
              <a:rPr lang="en-US" altLang="zh-CN" dirty="0">
                <a:solidFill>
                  <a:srgbClr val="047FFD"/>
                </a:solidFill>
              </a:rPr>
              <a:t>SQL </a:t>
            </a:r>
            <a:r>
              <a:rPr lang="zh-CN" altLang="en-US" dirty="0">
                <a:solidFill>
                  <a:srgbClr val="047FFD"/>
                </a:solidFill>
              </a:rPr>
              <a:t>数据库</a:t>
            </a:r>
            <a:r>
              <a:rPr lang="zh-CN" altLang="en-US" dirty="0">
                <a:solidFill>
                  <a:schemeClr val="tx1"/>
                </a:solidFill>
              </a:rPr>
              <a:t>），这三者的设计理念相同，用法比较类似。</a:t>
            </a:r>
            <a:endParaRPr lang="en-US" altLang="zh-CN" dirty="0">
              <a:solidFill>
                <a:schemeClr val="tx1"/>
              </a:solidFill>
            </a:endParaRPr>
          </a:p>
          <a:p>
            <a:r>
              <a:rPr lang="zh-CN" altLang="en-US" dirty="0">
                <a:solidFill>
                  <a:schemeClr val="tx1"/>
                </a:solidFill>
              </a:rPr>
              <a:t>而 </a:t>
            </a:r>
            <a:r>
              <a:rPr lang="en-US" altLang="zh-CN" dirty="0" err="1">
                <a:solidFill>
                  <a:schemeClr val="tx1"/>
                </a:solidFill>
              </a:rPr>
              <a:t>Mongodb</a:t>
            </a:r>
            <a:r>
              <a:rPr lang="en-US" altLang="zh-CN" dirty="0">
                <a:solidFill>
                  <a:schemeClr val="tx1"/>
                </a:solidFill>
              </a:rPr>
              <a:t> </a:t>
            </a:r>
            <a:r>
              <a:rPr lang="zh-CN" altLang="en-US" dirty="0">
                <a:solidFill>
                  <a:schemeClr val="tx1"/>
                </a:solidFill>
              </a:rPr>
              <a:t>属于</a:t>
            </a:r>
            <a:r>
              <a:rPr lang="zh-CN" altLang="en-US" b="1" dirty="0">
                <a:solidFill>
                  <a:srgbClr val="FF0000"/>
                </a:solidFill>
              </a:rPr>
              <a:t>新型数据库</a:t>
            </a:r>
            <a:r>
              <a:rPr lang="zh-CN" altLang="en-US" dirty="0">
                <a:solidFill>
                  <a:schemeClr val="tx1"/>
                </a:solidFill>
              </a:rPr>
              <a:t>（又叫做：</a:t>
            </a:r>
            <a:r>
              <a:rPr lang="zh-CN" altLang="en-US" dirty="0">
                <a:solidFill>
                  <a:srgbClr val="047FFD"/>
                </a:solidFill>
              </a:rPr>
              <a:t>非关系型数据库 </a:t>
            </a:r>
            <a:r>
              <a:rPr lang="zh-CN" altLang="en-US" dirty="0">
                <a:solidFill>
                  <a:schemeClr val="tx1"/>
                </a:solidFill>
              </a:rPr>
              <a:t>或 </a:t>
            </a:r>
            <a:r>
              <a:rPr lang="en-US" altLang="zh-CN" dirty="0">
                <a:solidFill>
                  <a:srgbClr val="047FFD"/>
                </a:solidFill>
              </a:rPr>
              <a:t>NoSQL </a:t>
            </a:r>
            <a:r>
              <a:rPr lang="zh-CN" altLang="en-US" dirty="0">
                <a:solidFill>
                  <a:srgbClr val="047FFD"/>
                </a:solidFill>
              </a:rPr>
              <a:t>数据库</a:t>
            </a:r>
            <a:r>
              <a:rPr lang="zh-CN" altLang="en-US" dirty="0">
                <a:solidFill>
                  <a:schemeClr val="tx1"/>
                </a:solidFill>
              </a:rPr>
              <a:t>），它在一定程度上弥补了传统型数据库的缺陷。</a:t>
            </a:r>
            <a:endParaRPr lang="en-US" altLang="zh-CN" dirty="0">
              <a:solidFill>
                <a:schemeClr val="tx1"/>
              </a:solidFill>
            </a:endParaRPr>
          </a:p>
        </p:txBody>
      </p:sp>
    </p:spTree>
    <p:extLst>
      <p:ext uri="{BB962C8B-B14F-4D97-AF65-F5344CB8AC3E}">
        <p14:creationId xmlns:p14="http://schemas.microsoft.com/office/powerpoint/2010/main" val="421483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传统型数据库的</a:t>
            </a:r>
            <a:r>
              <a:rPr lang="zh-CN" altLang="en-US" dirty="0">
                <a:solidFill>
                  <a:srgbClr val="FF0000"/>
                </a:solidFill>
                <a:latin typeface="Microsoft YaHei" panose="020B0503020204020204" pitchFamily="34" charset="-122"/>
                <a:ea typeface="Microsoft YaHei" panose="020B0503020204020204" pitchFamily="34" charset="-122"/>
                <a:cs typeface="+mj-cs"/>
              </a:rPr>
              <a:t>数据组织结构</a:t>
            </a:r>
          </a:p>
        </p:txBody>
      </p:sp>
      <p:sp>
        <p:nvSpPr>
          <p:cNvPr id="9" name="内容占位符 5">
            <a:extLst>
              <a:ext uri="{FF2B5EF4-FFF2-40B4-BE49-F238E27FC236}">
                <a16:creationId xmlns:a16="http://schemas.microsoft.com/office/drawing/2014/main" id="{887C2D22-8683-48B5-A8F1-39930A491718}"/>
              </a:ext>
            </a:extLst>
          </p:cNvPr>
          <p:cNvSpPr>
            <a:spLocks noGrp="1"/>
          </p:cNvSpPr>
          <p:nvPr>
            <p:ph sz="half" idx="14"/>
          </p:nvPr>
        </p:nvSpPr>
        <p:spPr>
          <a:xfrm>
            <a:off x="848377" y="1393200"/>
            <a:ext cx="6737350" cy="684371"/>
          </a:xfrm>
        </p:spPr>
        <p:txBody>
          <a:bodyPr>
            <a:noAutofit/>
          </a:bodyPr>
          <a:lstStyle/>
          <a:p>
            <a:r>
              <a:rPr lang="zh-CN" altLang="en-US" dirty="0">
                <a:solidFill>
                  <a:schemeClr val="tx1"/>
                </a:solidFill>
              </a:rPr>
              <a:t>数据的组织结构：指的就是数据以什么样的结构进行存储。</a:t>
            </a:r>
            <a:endParaRPr lang="en-US" altLang="zh-CN" dirty="0">
              <a:solidFill>
                <a:schemeClr val="tx1"/>
              </a:solidFill>
            </a:endParaRPr>
          </a:p>
        </p:txBody>
      </p:sp>
      <p:pic>
        <p:nvPicPr>
          <p:cNvPr id="1026" name="Picture 2">
            <a:extLst>
              <a:ext uri="{FF2B5EF4-FFF2-40B4-BE49-F238E27FC236}">
                <a16:creationId xmlns:a16="http://schemas.microsoft.com/office/drawing/2014/main" id="{DAF637D4-4588-4B1C-9D6A-9B885435D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97" y="1798185"/>
            <a:ext cx="3657393" cy="296591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308EA8C-27FD-4D6D-B95C-B1CB9C21352B}"/>
              </a:ext>
            </a:extLst>
          </p:cNvPr>
          <p:cNvSpPr txBox="1"/>
          <p:nvPr/>
        </p:nvSpPr>
        <p:spPr>
          <a:xfrm>
            <a:off x="4691410" y="1798185"/>
            <a:ext cx="3657392" cy="1375377"/>
          </a:xfrm>
          <a:prstGeom prst="rect">
            <a:avLst/>
          </a:prstGeom>
          <a:noFill/>
        </p:spPr>
        <p:txBody>
          <a:bodyPr wrap="square" rtlCol="0">
            <a:spAutoFit/>
          </a:bodyPr>
          <a:lstStyle/>
          <a:p>
            <a:pPr defTabSz="685800">
              <a:lnSpc>
                <a:spcPct val="150000"/>
              </a:lnSpc>
              <a:spcBef>
                <a:spcPts val="750"/>
              </a:spcBef>
            </a:pPr>
            <a:r>
              <a:rPr lang="zh-CN" altLang="en-US" sz="1050" dirty="0">
                <a:latin typeface="微软雅黑" pitchFamily="34" charset="-122"/>
                <a:ea typeface="微软雅黑" pitchFamily="34" charset="-122"/>
              </a:rPr>
              <a:t>传统型数据库的数据组织结构，与 </a:t>
            </a:r>
            <a:r>
              <a:rPr lang="en-US" altLang="zh-CN" sz="1050" dirty="0">
                <a:latin typeface="微软雅黑" pitchFamily="34" charset="-122"/>
                <a:ea typeface="微软雅黑" pitchFamily="34" charset="-122"/>
              </a:rPr>
              <a:t>Excel </a:t>
            </a:r>
            <a:r>
              <a:rPr lang="zh-CN" altLang="en-US" sz="1050" dirty="0">
                <a:latin typeface="微软雅黑" pitchFamily="34" charset="-122"/>
                <a:ea typeface="微软雅黑" pitchFamily="34" charset="-122"/>
              </a:rPr>
              <a:t>中数据的组织结构比较类似。</a:t>
            </a:r>
            <a:endParaRPr lang="en-US" altLang="zh-CN" sz="1050" dirty="0">
              <a:latin typeface="微软雅黑" pitchFamily="34" charset="-122"/>
              <a:ea typeface="微软雅黑" pitchFamily="34" charset="-122"/>
            </a:endParaRPr>
          </a:p>
          <a:p>
            <a:pPr defTabSz="685800">
              <a:lnSpc>
                <a:spcPct val="150000"/>
              </a:lnSpc>
              <a:spcBef>
                <a:spcPts val="750"/>
              </a:spcBef>
            </a:pPr>
            <a:r>
              <a:rPr lang="zh-CN" altLang="en-US" sz="1050" dirty="0">
                <a:latin typeface="微软雅黑" pitchFamily="34" charset="-122"/>
                <a:ea typeface="微软雅黑" pitchFamily="34" charset="-122"/>
              </a:rPr>
              <a:t>因此，我们可以对比着 </a:t>
            </a:r>
            <a:r>
              <a:rPr lang="en-US" altLang="zh-CN" sz="1050" dirty="0">
                <a:latin typeface="微软雅黑" pitchFamily="34" charset="-122"/>
                <a:ea typeface="微软雅黑" pitchFamily="34" charset="-122"/>
              </a:rPr>
              <a:t>Excel </a:t>
            </a:r>
            <a:r>
              <a:rPr lang="zh-CN" altLang="en-US" sz="1050" dirty="0">
                <a:latin typeface="微软雅黑" pitchFamily="34" charset="-122"/>
                <a:ea typeface="微软雅黑" pitchFamily="34" charset="-122"/>
              </a:rPr>
              <a:t>来了解和学习传统型数据库的数据组织结构。</a:t>
            </a:r>
            <a:endParaRPr lang="en-US" altLang="zh-CN" sz="1050"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7611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传统型数据库的</a:t>
            </a:r>
            <a:r>
              <a:rPr lang="zh-CN" altLang="en-US" dirty="0">
                <a:solidFill>
                  <a:srgbClr val="FF0000"/>
                </a:solidFill>
                <a:latin typeface="Microsoft YaHei" panose="020B0503020204020204" pitchFamily="34" charset="-122"/>
                <a:ea typeface="Microsoft YaHei" panose="020B0503020204020204" pitchFamily="34" charset="-122"/>
                <a:cs typeface="+mj-cs"/>
              </a:rPr>
              <a:t>数据组织结构</a:t>
            </a: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Excel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的数据组织结构</a:t>
            </a:r>
          </a:p>
        </p:txBody>
      </p:sp>
      <p:sp>
        <p:nvSpPr>
          <p:cNvPr id="13" name="内容占位符 5">
            <a:extLst>
              <a:ext uri="{FF2B5EF4-FFF2-40B4-BE49-F238E27FC236}">
                <a16:creationId xmlns:a16="http://schemas.microsoft.com/office/drawing/2014/main" id="{917F70E5-111F-419F-9D28-C8AB8435F7BD}"/>
              </a:ext>
            </a:extLst>
          </p:cNvPr>
          <p:cNvSpPr>
            <a:spLocks noGrp="1"/>
          </p:cNvSpPr>
          <p:nvPr>
            <p:ph sz="half" idx="14"/>
          </p:nvPr>
        </p:nvSpPr>
        <p:spPr>
          <a:xfrm>
            <a:off x="848376" y="2123999"/>
            <a:ext cx="7872042" cy="2827308"/>
          </a:xfrm>
        </p:spPr>
        <p:txBody>
          <a:bodyPr>
            <a:noAutofit/>
          </a:bodyPr>
          <a:lstStyle/>
          <a:p>
            <a:r>
              <a:rPr lang="zh-CN" altLang="en-US" dirty="0">
                <a:solidFill>
                  <a:schemeClr val="tx1"/>
                </a:solidFill>
              </a:rPr>
              <a:t>每个 </a:t>
            </a:r>
            <a:r>
              <a:rPr lang="en-US" altLang="zh-CN" dirty="0">
                <a:solidFill>
                  <a:schemeClr val="tx1"/>
                </a:solidFill>
              </a:rPr>
              <a:t>Excel </a:t>
            </a:r>
            <a:r>
              <a:rPr lang="zh-CN" altLang="en-US" dirty="0">
                <a:solidFill>
                  <a:schemeClr val="tx1"/>
                </a:solidFill>
              </a:rPr>
              <a:t>中，数据的组织结构分别为</a:t>
            </a:r>
            <a:r>
              <a:rPr lang="zh-CN" altLang="en-US" dirty="0">
                <a:solidFill>
                  <a:srgbClr val="FF0000"/>
                </a:solidFill>
              </a:rPr>
              <a:t>工作簿</a:t>
            </a:r>
            <a:r>
              <a:rPr lang="zh-CN" altLang="en-US" dirty="0">
                <a:solidFill>
                  <a:schemeClr val="tx1"/>
                </a:solidFill>
              </a:rPr>
              <a:t>、</a:t>
            </a:r>
            <a:r>
              <a:rPr lang="zh-CN" altLang="en-US" dirty="0">
                <a:solidFill>
                  <a:srgbClr val="FF0000"/>
                </a:solidFill>
              </a:rPr>
              <a:t>工作表</a:t>
            </a:r>
            <a:r>
              <a:rPr lang="zh-CN" altLang="en-US" dirty="0">
                <a:solidFill>
                  <a:schemeClr val="tx1"/>
                </a:solidFill>
              </a:rPr>
              <a:t>、</a:t>
            </a:r>
            <a:r>
              <a:rPr lang="zh-CN" altLang="en-US" dirty="0">
                <a:solidFill>
                  <a:srgbClr val="FF0000"/>
                </a:solidFill>
              </a:rPr>
              <a:t>数据行</a:t>
            </a:r>
            <a:r>
              <a:rPr lang="zh-CN" altLang="en-US" dirty="0">
                <a:solidFill>
                  <a:schemeClr val="tx1"/>
                </a:solidFill>
              </a:rPr>
              <a:t>、</a:t>
            </a:r>
            <a:r>
              <a:rPr lang="zh-CN" altLang="en-US" dirty="0">
                <a:solidFill>
                  <a:srgbClr val="FF0000"/>
                </a:solidFill>
              </a:rPr>
              <a:t>列</a:t>
            </a:r>
            <a:r>
              <a:rPr lang="zh-CN" altLang="en-US" dirty="0">
                <a:solidFill>
                  <a:schemeClr val="tx1"/>
                </a:solidFill>
              </a:rPr>
              <a:t>这 </a:t>
            </a:r>
            <a:r>
              <a:rPr lang="en-US" altLang="zh-CN" dirty="0">
                <a:solidFill>
                  <a:schemeClr val="tx1"/>
                </a:solidFill>
              </a:rPr>
              <a:t>4 </a:t>
            </a:r>
            <a:r>
              <a:rPr lang="zh-CN" altLang="en-US" dirty="0">
                <a:solidFill>
                  <a:schemeClr val="tx1"/>
                </a:solidFill>
              </a:rPr>
              <a:t>大部分组成。</a:t>
            </a:r>
            <a:endParaRPr lang="en-US" altLang="zh-CN" dirty="0">
              <a:solidFill>
                <a:schemeClr val="tx1"/>
              </a:solidFill>
            </a:endParaRPr>
          </a:p>
        </p:txBody>
      </p:sp>
      <p:pic>
        <p:nvPicPr>
          <p:cNvPr id="14" name="图片 13">
            <a:extLst>
              <a:ext uri="{FF2B5EF4-FFF2-40B4-BE49-F238E27FC236}">
                <a16:creationId xmlns:a16="http://schemas.microsoft.com/office/drawing/2014/main" id="{1F798778-C6CC-4CA3-BAAB-DAF67154A2D8}"/>
              </a:ext>
            </a:extLst>
          </p:cNvPr>
          <p:cNvPicPr>
            <a:picLocks noChangeAspect="1"/>
          </p:cNvPicPr>
          <p:nvPr/>
        </p:nvPicPr>
        <p:blipFill>
          <a:blip r:embed="rId2"/>
          <a:stretch>
            <a:fillRect/>
          </a:stretch>
        </p:blipFill>
        <p:spPr>
          <a:xfrm>
            <a:off x="946543" y="2498722"/>
            <a:ext cx="4714670" cy="2521800"/>
          </a:xfrm>
          <a:prstGeom prst="rect">
            <a:avLst/>
          </a:prstGeom>
        </p:spPr>
      </p:pic>
      <p:sp>
        <p:nvSpPr>
          <p:cNvPr id="15" name="内容占位符 5">
            <a:extLst>
              <a:ext uri="{FF2B5EF4-FFF2-40B4-BE49-F238E27FC236}">
                <a16:creationId xmlns:a16="http://schemas.microsoft.com/office/drawing/2014/main" id="{570620FD-3EC0-4E65-83BE-D410D07B2D4B}"/>
              </a:ext>
            </a:extLst>
          </p:cNvPr>
          <p:cNvSpPr txBox="1">
            <a:spLocks/>
          </p:cNvSpPr>
          <p:nvPr/>
        </p:nvSpPr>
        <p:spPr>
          <a:xfrm>
            <a:off x="5759380" y="2809557"/>
            <a:ext cx="2279278" cy="1769168"/>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ea"/>
              <a:buAutoNum type="circleNumDbPlain"/>
            </a:pPr>
            <a:r>
              <a:rPr lang="zh-CN" altLang="en-US" dirty="0">
                <a:solidFill>
                  <a:schemeClr val="tx1"/>
                </a:solidFill>
              </a:rPr>
              <a:t>整个 </a:t>
            </a:r>
            <a:r>
              <a:rPr lang="en-US" altLang="zh-CN" dirty="0">
                <a:solidFill>
                  <a:schemeClr val="tx1"/>
                </a:solidFill>
              </a:rPr>
              <a:t>Excel </a:t>
            </a:r>
            <a:r>
              <a:rPr lang="zh-CN" altLang="en-US" dirty="0">
                <a:solidFill>
                  <a:schemeClr val="tx1"/>
                </a:solidFill>
              </a:rPr>
              <a:t>叫做</a:t>
            </a:r>
            <a:r>
              <a:rPr lang="zh-CN" altLang="en-US" dirty="0">
                <a:solidFill>
                  <a:srgbClr val="047FFD"/>
                </a:solidFill>
              </a:rPr>
              <a:t>工作簿</a:t>
            </a:r>
            <a:endParaRPr lang="en-US" altLang="zh-CN" dirty="0">
              <a:solidFill>
                <a:srgbClr val="047FFD"/>
              </a:solidFill>
            </a:endParaRPr>
          </a:p>
          <a:p>
            <a:pPr marL="228600" indent="-228600">
              <a:buFont typeface="+mj-ea"/>
              <a:buAutoNum type="circleNumDbPlain"/>
            </a:pPr>
            <a:r>
              <a:rPr lang="en-US" altLang="zh-CN" dirty="0">
                <a:solidFill>
                  <a:schemeClr val="tx1"/>
                </a:solidFill>
              </a:rPr>
              <a:t>users </a:t>
            </a:r>
            <a:r>
              <a:rPr lang="zh-CN" altLang="en-US" dirty="0">
                <a:solidFill>
                  <a:schemeClr val="tx1"/>
                </a:solidFill>
              </a:rPr>
              <a:t>和 </a:t>
            </a:r>
            <a:r>
              <a:rPr lang="en-US" altLang="zh-CN" dirty="0">
                <a:solidFill>
                  <a:schemeClr val="tx1"/>
                </a:solidFill>
              </a:rPr>
              <a:t>books </a:t>
            </a:r>
            <a:r>
              <a:rPr lang="zh-CN" altLang="en-US" dirty="0">
                <a:solidFill>
                  <a:schemeClr val="tx1"/>
                </a:solidFill>
              </a:rPr>
              <a:t>是</a:t>
            </a:r>
            <a:r>
              <a:rPr lang="zh-CN" altLang="en-US" dirty="0">
                <a:solidFill>
                  <a:srgbClr val="047FFD"/>
                </a:solidFill>
              </a:rPr>
              <a:t>工作表</a:t>
            </a:r>
            <a:endParaRPr lang="en-US" altLang="zh-CN" dirty="0">
              <a:solidFill>
                <a:srgbClr val="047FFD"/>
              </a:solidFill>
            </a:endParaRPr>
          </a:p>
          <a:p>
            <a:pPr marL="228600" indent="-228600">
              <a:buFont typeface="+mj-ea"/>
              <a:buAutoNum type="circleNumDbPlain"/>
            </a:pPr>
            <a:r>
              <a:rPr lang="en-US" altLang="zh-CN" dirty="0">
                <a:solidFill>
                  <a:schemeClr val="tx1"/>
                </a:solidFill>
              </a:rPr>
              <a:t>users </a:t>
            </a:r>
            <a:r>
              <a:rPr lang="zh-CN" altLang="en-US" dirty="0">
                <a:solidFill>
                  <a:schemeClr val="tx1"/>
                </a:solidFill>
              </a:rPr>
              <a:t>工作表中有 </a:t>
            </a:r>
            <a:r>
              <a:rPr lang="en-US" altLang="zh-CN" dirty="0">
                <a:solidFill>
                  <a:schemeClr val="tx1"/>
                </a:solidFill>
              </a:rPr>
              <a:t>3 </a:t>
            </a:r>
            <a:r>
              <a:rPr lang="zh-CN" altLang="en-US" dirty="0">
                <a:solidFill>
                  <a:schemeClr val="tx1"/>
                </a:solidFill>
              </a:rPr>
              <a:t>行数据</a:t>
            </a:r>
            <a:endParaRPr lang="en-US" altLang="zh-CN" dirty="0">
              <a:solidFill>
                <a:schemeClr val="tx1"/>
              </a:solidFill>
            </a:endParaRPr>
          </a:p>
          <a:p>
            <a:pPr marL="228600" indent="-228600">
              <a:buFont typeface="+mj-ea"/>
              <a:buAutoNum type="circleNumDbPlain"/>
            </a:pPr>
            <a:r>
              <a:rPr lang="zh-CN" altLang="en-US" dirty="0">
                <a:solidFill>
                  <a:schemeClr val="tx1"/>
                </a:solidFill>
              </a:rPr>
              <a:t>每行数据由 </a:t>
            </a:r>
            <a:r>
              <a:rPr lang="en-US" altLang="zh-CN" dirty="0">
                <a:solidFill>
                  <a:schemeClr val="tx1"/>
                </a:solidFill>
              </a:rPr>
              <a:t>6 </a:t>
            </a:r>
            <a:r>
              <a:rPr lang="zh-CN" altLang="en-US" dirty="0">
                <a:solidFill>
                  <a:schemeClr val="tx1"/>
                </a:solidFill>
              </a:rPr>
              <a:t>列信息组成</a:t>
            </a:r>
            <a:endParaRPr lang="en-US" altLang="zh-CN" dirty="0">
              <a:solidFill>
                <a:schemeClr val="tx1"/>
              </a:solidFill>
            </a:endParaRPr>
          </a:p>
          <a:p>
            <a:pPr marL="228600" indent="-228600">
              <a:buFont typeface="+mj-ea"/>
              <a:buAutoNum type="circleNumDbPlain"/>
            </a:pPr>
            <a:r>
              <a:rPr lang="zh-CN" altLang="en-US" dirty="0">
                <a:solidFill>
                  <a:schemeClr val="tx1"/>
                </a:solidFill>
              </a:rPr>
              <a:t>每列信息都有对应的</a:t>
            </a:r>
            <a:r>
              <a:rPr lang="zh-CN" altLang="en-US" dirty="0">
                <a:solidFill>
                  <a:srgbClr val="047FFD"/>
                </a:solidFill>
              </a:rPr>
              <a:t>数据类型</a:t>
            </a:r>
            <a:endParaRPr lang="en-US" altLang="zh-CN" dirty="0">
              <a:solidFill>
                <a:srgbClr val="047FFD"/>
              </a:solidFill>
            </a:endParaRPr>
          </a:p>
        </p:txBody>
      </p:sp>
      <p:sp>
        <p:nvSpPr>
          <p:cNvPr id="2" name="矩形 1">
            <a:extLst>
              <a:ext uri="{FF2B5EF4-FFF2-40B4-BE49-F238E27FC236}">
                <a16:creationId xmlns:a16="http://schemas.microsoft.com/office/drawing/2014/main" id="{101ECB56-DCFA-4EFD-AE20-E85050E15CC1}"/>
              </a:ext>
            </a:extLst>
          </p:cNvPr>
          <p:cNvSpPr/>
          <p:nvPr/>
        </p:nvSpPr>
        <p:spPr>
          <a:xfrm>
            <a:off x="4039437" y="2498722"/>
            <a:ext cx="552659" cy="184188"/>
          </a:xfrm>
          <a:prstGeom prst="rect">
            <a:avLst/>
          </a:prstGeom>
          <a:solidFill>
            <a:srgbClr val="21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2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传统型数据库的</a:t>
            </a:r>
            <a:r>
              <a:rPr lang="zh-CN" altLang="en-US" dirty="0">
                <a:solidFill>
                  <a:srgbClr val="FF0000"/>
                </a:solidFill>
                <a:latin typeface="Microsoft YaHei" panose="020B0503020204020204" pitchFamily="34" charset="-122"/>
                <a:ea typeface="Microsoft YaHei" panose="020B0503020204020204" pitchFamily="34" charset="-122"/>
                <a:cs typeface="+mj-cs"/>
              </a:rPr>
              <a:t>数据组织结构</a:t>
            </a: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传统型数据库的数据组织结构</a:t>
            </a:r>
          </a:p>
        </p:txBody>
      </p:sp>
      <p:sp>
        <p:nvSpPr>
          <p:cNvPr id="13" name="内容占位符 5">
            <a:extLst>
              <a:ext uri="{FF2B5EF4-FFF2-40B4-BE49-F238E27FC236}">
                <a16:creationId xmlns:a16="http://schemas.microsoft.com/office/drawing/2014/main" id="{917F70E5-111F-419F-9D28-C8AB8435F7BD}"/>
              </a:ext>
            </a:extLst>
          </p:cNvPr>
          <p:cNvSpPr>
            <a:spLocks noGrp="1"/>
          </p:cNvSpPr>
          <p:nvPr>
            <p:ph sz="half" idx="14"/>
          </p:nvPr>
        </p:nvSpPr>
        <p:spPr>
          <a:xfrm>
            <a:off x="848376" y="2123999"/>
            <a:ext cx="7190282" cy="374723"/>
          </a:xfrm>
        </p:spPr>
        <p:txBody>
          <a:bodyPr>
            <a:noAutofit/>
          </a:bodyPr>
          <a:lstStyle/>
          <a:p>
            <a:r>
              <a:rPr lang="zh-CN" altLang="en-US" dirty="0">
                <a:solidFill>
                  <a:schemeClr val="tx1"/>
                </a:solidFill>
              </a:rPr>
              <a:t>在传统型数据库中，数据的组织结构分为</a:t>
            </a:r>
            <a:r>
              <a:rPr lang="zh-CN" altLang="en-US" dirty="0">
                <a:solidFill>
                  <a:srgbClr val="FF0000"/>
                </a:solidFill>
              </a:rPr>
              <a:t>数据库</a:t>
            </a:r>
            <a:r>
              <a:rPr lang="en-US" altLang="zh-CN" dirty="0">
                <a:solidFill>
                  <a:srgbClr val="FF0000"/>
                </a:solidFill>
              </a:rPr>
              <a:t>(database)</a:t>
            </a:r>
            <a:r>
              <a:rPr lang="zh-CN" altLang="en-US" dirty="0">
                <a:solidFill>
                  <a:schemeClr val="tx1"/>
                </a:solidFill>
              </a:rPr>
              <a:t>、</a:t>
            </a:r>
            <a:r>
              <a:rPr lang="zh-CN" altLang="en-US" dirty="0">
                <a:solidFill>
                  <a:srgbClr val="FF0000"/>
                </a:solidFill>
              </a:rPr>
              <a:t>数据表</a:t>
            </a:r>
            <a:r>
              <a:rPr lang="en-US" altLang="zh-CN" dirty="0">
                <a:solidFill>
                  <a:srgbClr val="FF0000"/>
                </a:solidFill>
              </a:rPr>
              <a:t>(table)</a:t>
            </a:r>
            <a:r>
              <a:rPr lang="zh-CN" altLang="en-US" dirty="0">
                <a:solidFill>
                  <a:schemeClr val="tx1"/>
                </a:solidFill>
              </a:rPr>
              <a:t>、</a:t>
            </a:r>
            <a:r>
              <a:rPr lang="zh-CN" altLang="en-US" dirty="0">
                <a:solidFill>
                  <a:srgbClr val="FF0000"/>
                </a:solidFill>
              </a:rPr>
              <a:t>数据行</a:t>
            </a:r>
            <a:r>
              <a:rPr lang="en-US" altLang="zh-CN" dirty="0">
                <a:solidFill>
                  <a:srgbClr val="FF0000"/>
                </a:solidFill>
              </a:rPr>
              <a:t>(row)</a:t>
            </a:r>
            <a:r>
              <a:rPr lang="zh-CN" altLang="en-US" dirty="0">
                <a:solidFill>
                  <a:schemeClr val="tx1"/>
                </a:solidFill>
              </a:rPr>
              <a:t>、</a:t>
            </a:r>
            <a:r>
              <a:rPr lang="zh-CN" altLang="en-US" dirty="0">
                <a:solidFill>
                  <a:srgbClr val="FF0000"/>
                </a:solidFill>
              </a:rPr>
              <a:t>字段</a:t>
            </a:r>
            <a:r>
              <a:rPr lang="en-US" altLang="zh-CN" dirty="0">
                <a:solidFill>
                  <a:srgbClr val="FF0000"/>
                </a:solidFill>
              </a:rPr>
              <a:t>(field)</a:t>
            </a:r>
            <a:r>
              <a:rPr lang="zh-CN" altLang="en-US" dirty="0">
                <a:solidFill>
                  <a:schemeClr val="tx1"/>
                </a:solidFill>
              </a:rPr>
              <a:t>这 </a:t>
            </a:r>
            <a:r>
              <a:rPr lang="en-US" altLang="zh-CN" dirty="0">
                <a:solidFill>
                  <a:schemeClr val="tx1"/>
                </a:solidFill>
              </a:rPr>
              <a:t>4 </a:t>
            </a:r>
            <a:r>
              <a:rPr lang="zh-CN" altLang="en-US" dirty="0">
                <a:solidFill>
                  <a:schemeClr val="tx1"/>
                </a:solidFill>
              </a:rPr>
              <a:t>大部分组成。</a:t>
            </a:r>
            <a:endParaRPr lang="en-US" altLang="zh-CN" dirty="0">
              <a:solidFill>
                <a:schemeClr val="tx1"/>
              </a:solidFill>
            </a:endParaRPr>
          </a:p>
        </p:txBody>
      </p:sp>
      <p:pic>
        <p:nvPicPr>
          <p:cNvPr id="14" name="图片 13">
            <a:extLst>
              <a:ext uri="{FF2B5EF4-FFF2-40B4-BE49-F238E27FC236}">
                <a16:creationId xmlns:a16="http://schemas.microsoft.com/office/drawing/2014/main" id="{1F798778-C6CC-4CA3-BAAB-DAF67154A2D8}"/>
              </a:ext>
            </a:extLst>
          </p:cNvPr>
          <p:cNvPicPr>
            <a:picLocks noChangeAspect="1"/>
          </p:cNvPicPr>
          <p:nvPr/>
        </p:nvPicPr>
        <p:blipFill>
          <a:blip r:embed="rId2"/>
          <a:stretch>
            <a:fillRect/>
          </a:stretch>
        </p:blipFill>
        <p:spPr>
          <a:xfrm>
            <a:off x="946543" y="2498722"/>
            <a:ext cx="4714670" cy="2521800"/>
          </a:xfrm>
          <a:prstGeom prst="rect">
            <a:avLst/>
          </a:prstGeom>
        </p:spPr>
      </p:pic>
      <p:sp>
        <p:nvSpPr>
          <p:cNvPr id="15" name="内容占位符 5">
            <a:extLst>
              <a:ext uri="{FF2B5EF4-FFF2-40B4-BE49-F238E27FC236}">
                <a16:creationId xmlns:a16="http://schemas.microsoft.com/office/drawing/2014/main" id="{570620FD-3EC0-4E65-83BE-D410D07B2D4B}"/>
              </a:ext>
            </a:extLst>
          </p:cNvPr>
          <p:cNvSpPr txBox="1">
            <a:spLocks/>
          </p:cNvSpPr>
          <p:nvPr/>
        </p:nvSpPr>
        <p:spPr>
          <a:xfrm>
            <a:off x="5759380" y="2809557"/>
            <a:ext cx="2591244" cy="1769168"/>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buFont typeface="+mj-ea"/>
              <a:buAutoNum type="circleNumDbPlain"/>
            </a:pPr>
            <a:r>
              <a:rPr lang="zh-CN" altLang="en-US" dirty="0">
                <a:solidFill>
                  <a:schemeClr val="tx1"/>
                </a:solidFill>
              </a:rPr>
              <a:t> </a:t>
            </a:r>
            <a:r>
              <a:rPr lang="zh-CN" altLang="en-US" dirty="0">
                <a:solidFill>
                  <a:srgbClr val="FF0000"/>
                </a:solidFill>
              </a:rPr>
              <a:t>数据库</a:t>
            </a:r>
            <a:r>
              <a:rPr lang="zh-CN" altLang="en-US" dirty="0">
                <a:solidFill>
                  <a:schemeClr val="tx1"/>
                </a:solidFill>
              </a:rPr>
              <a:t>类似于 </a:t>
            </a:r>
            <a:r>
              <a:rPr lang="en-US" altLang="zh-CN" dirty="0">
                <a:solidFill>
                  <a:schemeClr val="tx1"/>
                </a:solidFill>
              </a:rPr>
              <a:t>Excel </a:t>
            </a:r>
            <a:r>
              <a:rPr lang="zh-CN" altLang="en-US" dirty="0">
                <a:solidFill>
                  <a:schemeClr val="tx1"/>
                </a:solidFill>
              </a:rPr>
              <a:t>的</a:t>
            </a:r>
            <a:r>
              <a:rPr lang="zh-CN" altLang="en-US" dirty="0">
                <a:solidFill>
                  <a:srgbClr val="047FFD"/>
                </a:solidFill>
              </a:rPr>
              <a:t>工作簿</a:t>
            </a:r>
            <a:endParaRPr lang="en-US" altLang="zh-CN" dirty="0">
              <a:solidFill>
                <a:srgbClr val="047FFD"/>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数据表</a:t>
            </a:r>
            <a:r>
              <a:rPr lang="zh-CN" altLang="en-US" dirty="0">
                <a:solidFill>
                  <a:schemeClr val="tx1"/>
                </a:solidFill>
              </a:rPr>
              <a:t>类似于 </a:t>
            </a:r>
            <a:r>
              <a:rPr lang="en-US" altLang="zh-CN" dirty="0">
                <a:solidFill>
                  <a:schemeClr val="tx1"/>
                </a:solidFill>
              </a:rPr>
              <a:t>Excel </a:t>
            </a:r>
            <a:r>
              <a:rPr lang="zh-CN" altLang="en-US" dirty="0">
                <a:solidFill>
                  <a:schemeClr val="tx1"/>
                </a:solidFill>
              </a:rPr>
              <a:t>的</a:t>
            </a:r>
            <a:r>
              <a:rPr lang="zh-CN" altLang="en-US" dirty="0">
                <a:solidFill>
                  <a:srgbClr val="047FFD"/>
                </a:solidFill>
              </a:rPr>
              <a:t>工作表</a:t>
            </a:r>
            <a:endParaRPr lang="en-US" altLang="zh-CN" dirty="0">
              <a:solidFill>
                <a:srgbClr val="047FFD"/>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数据行</a:t>
            </a:r>
            <a:r>
              <a:rPr lang="zh-CN" altLang="en-US" dirty="0">
                <a:solidFill>
                  <a:schemeClr val="tx1"/>
                </a:solidFill>
              </a:rPr>
              <a:t>类似于 </a:t>
            </a:r>
            <a:r>
              <a:rPr lang="en-US" altLang="zh-CN" dirty="0">
                <a:solidFill>
                  <a:schemeClr val="tx1"/>
                </a:solidFill>
              </a:rPr>
              <a:t>Excel </a:t>
            </a:r>
            <a:r>
              <a:rPr lang="zh-CN" altLang="en-US" dirty="0">
                <a:solidFill>
                  <a:schemeClr val="tx1"/>
                </a:solidFill>
              </a:rPr>
              <a:t>的</a:t>
            </a:r>
            <a:r>
              <a:rPr lang="zh-CN" altLang="en-US" dirty="0">
                <a:solidFill>
                  <a:srgbClr val="047FFD"/>
                </a:solidFill>
              </a:rPr>
              <a:t>每一行数据</a:t>
            </a:r>
            <a:endParaRPr lang="en-US" altLang="zh-CN" dirty="0">
              <a:solidFill>
                <a:srgbClr val="047FFD"/>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字段</a:t>
            </a:r>
            <a:r>
              <a:rPr lang="zh-CN" altLang="en-US" dirty="0">
                <a:solidFill>
                  <a:schemeClr val="tx1"/>
                </a:solidFill>
              </a:rPr>
              <a:t>类似于 </a:t>
            </a:r>
            <a:r>
              <a:rPr lang="en-US" altLang="zh-CN" dirty="0">
                <a:solidFill>
                  <a:schemeClr val="tx1"/>
                </a:solidFill>
              </a:rPr>
              <a:t>Excel </a:t>
            </a:r>
            <a:r>
              <a:rPr lang="zh-CN" altLang="en-US" dirty="0">
                <a:solidFill>
                  <a:schemeClr val="tx1"/>
                </a:solidFill>
              </a:rPr>
              <a:t>的</a:t>
            </a:r>
            <a:r>
              <a:rPr lang="zh-CN" altLang="en-US" dirty="0">
                <a:solidFill>
                  <a:srgbClr val="047FFD"/>
                </a:solidFill>
              </a:rPr>
              <a:t>列</a:t>
            </a:r>
            <a:endParaRPr lang="en-US" altLang="zh-CN" dirty="0">
              <a:solidFill>
                <a:srgbClr val="047FFD"/>
              </a:solidFill>
            </a:endParaRPr>
          </a:p>
          <a:p>
            <a:pPr marL="228600" indent="-228600">
              <a:buFont typeface="+mj-ea"/>
              <a:buAutoNum type="circleNumDbPlain"/>
            </a:pPr>
            <a:r>
              <a:rPr lang="zh-CN" altLang="en-US" dirty="0">
                <a:solidFill>
                  <a:schemeClr val="tx1"/>
                </a:solidFill>
              </a:rPr>
              <a:t> 每个字段都有对应的数据类型</a:t>
            </a:r>
            <a:endParaRPr lang="en-US" altLang="zh-CN" dirty="0">
              <a:solidFill>
                <a:schemeClr val="tx1"/>
              </a:solidFill>
            </a:endParaRPr>
          </a:p>
        </p:txBody>
      </p:sp>
      <p:sp>
        <p:nvSpPr>
          <p:cNvPr id="8" name="矩形 7">
            <a:extLst>
              <a:ext uri="{FF2B5EF4-FFF2-40B4-BE49-F238E27FC236}">
                <a16:creationId xmlns:a16="http://schemas.microsoft.com/office/drawing/2014/main" id="{4C86D9BF-6FAD-4823-B64D-6161C1527951}"/>
              </a:ext>
            </a:extLst>
          </p:cNvPr>
          <p:cNvSpPr/>
          <p:nvPr/>
        </p:nvSpPr>
        <p:spPr>
          <a:xfrm>
            <a:off x="4039437" y="2498722"/>
            <a:ext cx="552659" cy="184188"/>
          </a:xfrm>
          <a:prstGeom prst="rect">
            <a:avLst/>
          </a:prstGeom>
          <a:solidFill>
            <a:srgbClr val="21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013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数据库的基本概念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1.3 </a:t>
            </a:r>
            <a:r>
              <a:rPr lang="zh-CN" altLang="en-US" dirty="0">
                <a:solidFill>
                  <a:srgbClr val="595959"/>
                </a:solidFill>
                <a:latin typeface="Microsoft YaHei" panose="020B0503020204020204" pitchFamily="34" charset="-122"/>
                <a:ea typeface="Microsoft YaHei" panose="020B0503020204020204" pitchFamily="34" charset="-122"/>
                <a:cs typeface="+mj-cs"/>
              </a:rPr>
              <a:t>传统型数据库的</a:t>
            </a:r>
            <a:r>
              <a:rPr lang="zh-CN" altLang="en-US" dirty="0">
                <a:solidFill>
                  <a:srgbClr val="FF0000"/>
                </a:solidFill>
                <a:latin typeface="Microsoft YaHei" panose="020B0503020204020204" pitchFamily="34" charset="-122"/>
                <a:ea typeface="Microsoft YaHei" panose="020B0503020204020204" pitchFamily="34" charset="-122"/>
                <a:cs typeface="+mj-cs"/>
              </a:rPr>
              <a:t>数据组织结构</a:t>
            </a: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实际开发中库、表、行、字段的关系</a:t>
            </a:r>
          </a:p>
        </p:txBody>
      </p:sp>
      <p:sp>
        <p:nvSpPr>
          <p:cNvPr id="13" name="内容占位符 5">
            <a:extLst>
              <a:ext uri="{FF2B5EF4-FFF2-40B4-BE49-F238E27FC236}">
                <a16:creationId xmlns:a16="http://schemas.microsoft.com/office/drawing/2014/main" id="{917F70E5-111F-419F-9D28-C8AB8435F7BD}"/>
              </a:ext>
            </a:extLst>
          </p:cNvPr>
          <p:cNvSpPr>
            <a:spLocks noGrp="1"/>
          </p:cNvSpPr>
          <p:nvPr>
            <p:ph sz="half" idx="14"/>
          </p:nvPr>
        </p:nvSpPr>
        <p:spPr>
          <a:xfrm>
            <a:off x="848376" y="2123998"/>
            <a:ext cx="7190282" cy="1762201"/>
          </a:xfrm>
        </p:spPr>
        <p:txBody>
          <a:bodyPr>
            <a:noAutofit/>
          </a:bodyPr>
          <a:lstStyle/>
          <a:p>
            <a:pPr marL="228600" indent="-228600">
              <a:buFont typeface="+mj-ea"/>
              <a:buAutoNum type="circleNumDbPlain"/>
            </a:pPr>
            <a:r>
              <a:rPr lang="zh-CN" altLang="en-US" dirty="0">
                <a:solidFill>
                  <a:schemeClr val="tx1"/>
                </a:solidFill>
              </a:rPr>
              <a:t>在实际项目开发中，一般情况下，每个项目都对应</a:t>
            </a:r>
            <a:r>
              <a:rPr lang="zh-CN" altLang="en-US" dirty="0">
                <a:solidFill>
                  <a:srgbClr val="FF0000"/>
                </a:solidFill>
              </a:rPr>
              <a:t>独立的数据库</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zh-CN" altLang="en-US" dirty="0">
                <a:solidFill>
                  <a:schemeClr val="tx1"/>
                </a:solidFill>
              </a:rPr>
              <a:t>不同的数据，要存储到数据库的不同表中，例如：用户数据存储到 </a:t>
            </a:r>
            <a:r>
              <a:rPr lang="en-US" altLang="zh-CN" dirty="0">
                <a:solidFill>
                  <a:schemeClr val="tx1"/>
                </a:solidFill>
              </a:rPr>
              <a:t>users </a:t>
            </a:r>
            <a:r>
              <a:rPr lang="zh-CN" altLang="en-US" dirty="0">
                <a:solidFill>
                  <a:schemeClr val="tx1"/>
                </a:solidFill>
              </a:rPr>
              <a:t>表中，图书数据存储到 </a:t>
            </a:r>
            <a:r>
              <a:rPr lang="en-US" altLang="zh-CN" dirty="0">
                <a:solidFill>
                  <a:schemeClr val="tx1"/>
                </a:solidFill>
              </a:rPr>
              <a:t>books </a:t>
            </a:r>
            <a:r>
              <a:rPr lang="zh-CN" altLang="en-US" dirty="0">
                <a:solidFill>
                  <a:schemeClr val="tx1"/>
                </a:solidFill>
              </a:rPr>
              <a:t>表中。</a:t>
            </a:r>
            <a:endParaRPr lang="en-US" altLang="zh-CN" dirty="0">
              <a:solidFill>
                <a:schemeClr val="tx1"/>
              </a:solidFill>
            </a:endParaRPr>
          </a:p>
          <a:p>
            <a:pPr marL="228600" indent="-228600">
              <a:buFont typeface="+mj-ea"/>
              <a:buAutoNum type="circleNumDbPlain"/>
            </a:pPr>
            <a:r>
              <a:rPr lang="zh-CN" altLang="en-US" dirty="0">
                <a:solidFill>
                  <a:schemeClr val="tx1"/>
                </a:solidFill>
              </a:rPr>
              <a:t>每个表中具体存储哪些信息，由字段来决定，例如：我们可以为 </a:t>
            </a:r>
            <a:r>
              <a:rPr lang="en-US" altLang="zh-CN" dirty="0">
                <a:solidFill>
                  <a:schemeClr val="tx1"/>
                </a:solidFill>
              </a:rPr>
              <a:t>users </a:t>
            </a:r>
            <a:r>
              <a:rPr lang="zh-CN" altLang="en-US" dirty="0">
                <a:solidFill>
                  <a:schemeClr val="tx1"/>
                </a:solidFill>
              </a:rPr>
              <a:t>表设计 </a:t>
            </a:r>
            <a:r>
              <a:rPr lang="en-US" altLang="zh-CN" dirty="0">
                <a:solidFill>
                  <a:schemeClr val="tx1"/>
                </a:solidFill>
              </a:rPr>
              <a:t>id</a:t>
            </a:r>
            <a:r>
              <a:rPr lang="zh-CN" altLang="en-US" dirty="0">
                <a:solidFill>
                  <a:schemeClr val="tx1"/>
                </a:solidFill>
              </a:rPr>
              <a:t>、</a:t>
            </a:r>
            <a:r>
              <a:rPr lang="en-US" altLang="zh-CN" dirty="0">
                <a:solidFill>
                  <a:schemeClr val="tx1"/>
                </a:solidFill>
              </a:rPr>
              <a:t>username</a:t>
            </a:r>
            <a:r>
              <a:rPr lang="zh-CN" altLang="en-US" dirty="0">
                <a:solidFill>
                  <a:schemeClr val="tx1"/>
                </a:solidFill>
              </a:rPr>
              <a:t>、</a:t>
            </a:r>
            <a:r>
              <a:rPr lang="en-US" altLang="zh-CN" dirty="0">
                <a:solidFill>
                  <a:schemeClr val="tx1"/>
                </a:solidFill>
              </a:rPr>
              <a:t>password </a:t>
            </a:r>
            <a:r>
              <a:rPr lang="zh-CN" altLang="en-US" dirty="0">
                <a:solidFill>
                  <a:schemeClr val="tx1"/>
                </a:solidFill>
              </a:rPr>
              <a:t>这 </a:t>
            </a:r>
            <a:r>
              <a:rPr lang="en-US" altLang="zh-CN" dirty="0">
                <a:solidFill>
                  <a:schemeClr val="tx1"/>
                </a:solidFill>
              </a:rPr>
              <a:t>3 </a:t>
            </a:r>
            <a:r>
              <a:rPr lang="zh-CN" altLang="en-US" dirty="0">
                <a:solidFill>
                  <a:schemeClr val="tx1"/>
                </a:solidFill>
              </a:rPr>
              <a:t>个字段。</a:t>
            </a:r>
            <a:endParaRPr lang="en-US" altLang="zh-CN" dirty="0">
              <a:solidFill>
                <a:schemeClr val="tx1"/>
              </a:solidFill>
            </a:endParaRPr>
          </a:p>
          <a:p>
            <a:pPr marL="228600" indent="-228600">
              <a:buFont typeface="+mj-ea"/>
              <a:buAutoNum type="circleNumDbPlain"/>
            </a:pPr>
            <a:r>
              <a:rPr lang="zh-CN" altLang="en-US" dirty="0">
                <a:solidFill>
                  <a:schemeClr val="tx1"/>
                </a:solidFill>
              </a:rPr>
              <a:t>表中的行，代表每一条具体的数据。</a:t>
            </a:r>
            <a:endParaRPr lang="en-US" altLang="zh-CN" dirty="0">
              <a:solidFill>
                <a:schemeClr val="tx1"/>
              </a:solidFill>
            </a:endParaRPr>
          </a:p>
        </p:txBody>
      </p:sp>
    </p:spTree>
    <p:extLst>
      <p:ext uri="{BB962C8B-B14F-4D97-AF65-F5344CB8AC3E}">
        <p14:creationId xmlns:p14="http://schemas.microsoft.com/office/powerpoint/2010/main" val="282116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数据库的基本概念</a:t>
            </a:r>
            <a:endParaRPr lang="en-US" altLang="zh-CN" dirty="0">
              <a:solidFill>
                <a:schemeClr val="tx1"/>
              </a:solidFill>
            </a:endParaRPr>
          </a:p>
          <a:p>
            <a:r>
              <a:rPr lang="zh-CN" altLang="en-US" dirty="0">
                <a:solidFill>
                  <a:srgbClr val="FF0000"/>
                </a:solidFill>
              </a:rPr>
              <a:t>安装并配置 </a:t>
            </a:r>
            <a:r>
              <a:rPr lang="en-US" altLang="zh-CN" dirty="0">
                <a:solidFill>
                  <a:srgbClr val="FF0000"/>
                </a:solidFill>
              </a:rPr>
              <a:t>MySQL</a:t>
            </a:r>
          </a:p>
          <a:p>
            <a:r>
              <a:rPr lang="en-US" altLang="zh-CN" dirty="0">
                <a:solidFill>
                  <a:schemeClr val="tx1"/>
                </a:solidFill>
              </a:rPr>
              <a:t>MySQL</a:t>
            </a:r>
            <a:r>
              <a:rPr lang="zh-CN" altLang="en-US" dirty="0">
                <a:solidFill>
                  <a:schemeClr val="tx1"/>
                </a:solidFill>
              </a:rPr>
              <a:t>的基本使用</a:t>
            </a:r>
            <a:endParaRPr lang="en-US" altLang="zh-CN" dirty="0">
              <a:solidFill>
                <a:schemeClr val="tx1"/>
              </a:solidFill>
            </a:endParaRPr>
          </a:p>
          <a:p>
            <a:r>
              <a:rPr lang="zh-CN" altLang="en-US" dirty="0">
                <a:solidFill>
                  <a:schemeClr val="tx1"/>
                </a:solidFill>
              </a:rPr>
              <a:t>在项目中操作 </a:t>
            </a:r>
            <a:r>
              <a:rPr lang="en-US" altLang="zh-CN" dirty="0">
                <a:solidFill>
                  <a:schemeClr val="tx1"/>
                </a:solidFill>
              </a:rPr>
              <a:t>MySQL</a:t>
            </a:r>
          </a:p>
          <a:p>
            <a:r>
              <a:rPr lang="zh-CN" altLang="en-US" dirty="0">
                <a:solidFill>
                  <a:schemeClr val="tx1"/>
                </a:solidFill>
              </a:rPr>
              <a:t>前后端的身份认证</a:t>
            </a:r>
            <a:endParaRPr lang="en-US" altLang="zh-CN" dirty="0">
              <a:solidFill>
                <a:schemeClr val="tx1"/>
              </a:solidFill>
            </a:endParaRPr>
          </a:p>
        </p:txBody>
      </p:sp>
    </p:spTree>
    <p:extLst>
      <p:ext uri="{BB962C8B-B14F-4D97-AF65-F5344CB8AC3E}">
        <p14:creationId xmlns:p14="http://schemas.microsoft.com/office/powerpoint/2010/main" val="254549029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a:t>
            </a:r>
            <a:r>
              <a:rPr lang="zh-CN" altLang="en-US" dirty="0"/>
              <a:t>安装并配置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2.1 </a:t>
            </a:r>
            <a:r>
              <a:rPr lang="zh-CN" altLang="en-US" dirty="0">
                <a:solidFill>
                  <a:srgbClr val="595959"/>
                </a:solidFill>
                <a:latin typeface="Microsoft YaHei" panose="020B0503020204020204" pitchFamily="34" charset="-122"/>
                <a:ea typeface="Microsoft YaHei" panose="020B0503020204020204" pitchFamily="34" charset="-122"/>
                <a:cs typeface="+mj-cs"/>
              </a:rPr>
              <a:t>了解需要安装哪些</a:t>
            </a:r>
            <a:r>
              <a:rPr lang="en-US" altLang="zh-CN" dirty="0">
                <a:solidFill>
                  <a:srgbClr val="595959"/>
                </a:solidFill>
                <a:latin typeface="Microsoft YaHei" panose="020B0503020204020204" pitchFamily="34" charset="-122"/>
                <a:ea typeface="Microsoft YaHei" panose="020B0503020204020204" pitchFamily="34" charset="-122"/>
                <a:cs typeface="+mj-cs"/>
              </a:rPr>
              <a:t>MySQL</a:t>
            </a:r>
            <a:r>
              <a:rPr lang="zh-CN" altLang="en-US" dirty="0">
                <a:solidFill>
                  <a:srgbClr val="595959"/>
                </a:solidFill>
                <a:latin typeface="Microsoft YaHei" panose="020B0503020204020204" pitchFamily="34" charset="-122"/>
                <a:ea typeface="Microsoft YaHei" panose="020B0503020204020204" pitchFamily="34" charset="-122"/>
                <a:cs typeface="+mj-cs"/>
              </a:rPr>
              <a:t>相关的软件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7" name="内容占位符 5">
            <a:extLst>
              <a:ext uri="{FF2B5EF4-FFF2-40B4-BE49-F238E27FC236}">
                <a16:creationId xmlns:a16="http://schemas.microsoft.com/office/drawing/2014/main" id="{39E14F2B-4FC4-4F05-A76F-9260E5C1B44B}"/>
              </a:ext>
            </a:extLst>
          </p:cNvPr>
          <p:cNvSpPr>
            <a:spLocks noGrp="1"/>
          </p:cNvSpPr>
          <p:nvPr>
            <p:ph sz="half" idx="14"/>
          </p:nvPr>
        </p:nvSpPr>
        <p:spPr>
          <a:xfrm>
            <a:off x="848376" y="1393200"/>
            <a:ext cx="7071941" cy="1107953"/>
          </a:xfrm>
        </p:spPr>
        <p:txBody>
          <a:bodyPr>
            <a:noAutofit/>
          </a:bodyPr>
          <a:lstStyle/>
          <a:p>
            <a:r>
              <a:rPr lang="zh-CN" altLang="en-US" dirty="0">
                <a:solidFill>
                  <a:schemeClr val="tx1"/>
                </a:solidFill>
              </a:rPr>
              <a:t>对于开发人员来说，只需要安装 </a:t>
            </a:r>
            <a:r>
              <a:rPr lang="en-US" altLang="zh-CN" dirty="0">
                <a:solidFill>
                  <a:srgbClr val="047FFD"/>
                </a:solidFill>
              </a:rPr>
              <a:t>MySQL Server </a:t>
            </a:r>
            <a:r>
              <a:rPr lang="zh-CN" altLang="en-US" dirty="0">
                <a:solidFill>
                  <a:schemeClr val="tx1"/>
                </a:solidFill>
              </a:rPr>
              <a:t>和 </a:t>
            </a:r>
            <a:r>
              <a:rPr lang="en-US" altLang="zh-CN" dirty="0">
                <a:solidFill>
                  <a:srgbClr val="047FFD"/>
                </a:solidFill>
              </a:rPr>
              <a:t>MySQL Workbench </a:t>
            </a:r>
            <a:r>
              <a:rPr lang="zh-CN" altLang="en-US" dirty="0">
                <a:solidFill>
                  <a:schemeClr val="tx1"/>
                </a:solidFill>
              </a:rPr>
              <a:t>这两个软件，就能满足开发的需要了。</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MySQL Server</a:t>
            </a:r>
            <a:r>
              <a:rPr lang="zh-CN" altLang="en-US" dirty="0">
                <a:solidFill>
                  <a:schemeClr val="tx1"/>
                </a:solidFill>
              </a:rPr>
              <a:t>：</a:t>
            </a:r>
            <a:r>
              <a:rPr lang="zh-CN" altLang="en-US" dirty="0">
                <a:solidFill>
                  <a:srgbClr val="FF0000"/>
                </a:solidFill>
              </a:rPr>
              <a:t>专门用来提供数据存储和服务的软件</a:t>
            </a:r>
            <a:r>
              <a:rPr lang="zh-CN" altLang="en-US" dirty="0">
                <a:solidFill>
                  <a:schemeClr val="tx1"/>
                </a:solidFill>
              </a:rPr>
              <a:t>。</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MySQL Workbench</a:t>
            </a:r>
            <a:r>
              <a:rPr lang="zh-CN" altLang="en-US" dirty="0">
                <a:solidFill>
                  <a:schemeClr val="tx1"/>
                </a:solidFill>
              </a:rPr>
              <a:t>：</a:t>
            </a:r>
            <a:r>
              <a:rPr lang="zh-CN" altLang="en-US" dirty="0">
                <a:solidFill>
                  <a:srgbClr val="FF0000"/>
                </a:solidFill>
              </a:rPr>
              <a:t>可视化的 </a:t>
            </a:r>
            <a:r>
              <a:rPr lang="en-US" altLang="zh-CN" dirty="0">
                <a:solidFill>
                  <a:srgbClr val="FF0000"/>
                </a:solidFill>
              </a:rPr>
              <a:t>MySQL </a:t>
            </a:r>
            <a:r>
              <a:rPr lang="zh-CN" altLang="en-US" dirty="0">
                <a:solidFill>
                  <a:srgbClr val="FF0000"/>
                </a:solidFill>
              </a:rPr>
              <a:t>管理工具</a:t>
            </a:r>
            <a:r>
              <a:rPr lang="zh-CN" altLang="en-US" dirty="0">
                <a:solidFill>
                  <a:schemeClr val="tx1"/>
                </a:solidFill>
              </a:rPr>
              <a:t>，通过它，可以方便的操作存储在 </a:t>
            </a:r>
            <a:r>
              <a:rPr lang="en-US" altLang="zh-CN" dirty="0">
                <a:solidFill>
                  <a:schemeClr val="tx1"/>
                </a:solidFill>
              </a:rPr>
              <a:t>MySQL Server </a:t>
            </a:r>
            <a:r>
              <a:rPr lang="zh-CN" altLang="en-US" dirty="0">
                <a:solidFill>
                  <a:schemeClr val="tx1"/>
                </a:solidFill>
              </a:rPr>
              <a:t>中的数据。</a:t>
            </a:r>
            <a:endParaRPr lang="en-US" altLang="zh-CN" dirty="0">
              <a:solidFill>
                <a:schemeClr val="tx1"/>
              </a:solidFill>
            </a:endParaRPr>
          </a:p>
        </p:txBody>
      </p:sp>
    </p:spTree>
    <p:extLst>
      <p:ext uri="{BB962C8B-B14F-4D97-AF65-F5344CB8AC3E}">
        <p14:creationId xmlns:p14="http://schemas.microsoft.com/office/powerpoint/2010/main" val="35488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a:t>
            </a:r>
            <a:r>
              <a:rPr lang="zh-CN" altLang="en-US" dirty="0"/>
              <a:t>安装并配置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2.2 MySQL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Mac </a:t>
            </a:r>
            <a:r>
              <a:rPr lang="zh-CN" altLang="en-US" dirty="0">
                <a:solidFill>
                  <a:srgbClr val="595959"/>
                </a:solidFill>
                <a:latin typeface="Microsoft YaHei" panose="020B0503020204020204" pitchFamily="34" charset="-122"/>
                <a:ea typeface="Microsoft YaHei" panose="020B0503020204020204" pitchFamily="34" charset="-122"/>
                <a:cs typeface="+mj-cs"/>
              </a:rPr>
              <a:t>环境下的安装</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7" name="内容占位符 5">
            <a:extLst>
              <a:ext uri="{FF2B5EF4-FFF2-40B4-BE49-F238E27FC236}">
                <a16:creationId xmlns:a16="http://schemas.microsoft.com/office/drawing/2014/main" id="{2A2F9A42-31EB-405A-A8B4-11C10061D9D4}"/>
              </a:ext>
            </a:extLst>
          </p:cNvPr>
          <p:cNvSpPr>
            <a:spLocks noGrp="1"/>
          </p:cNvSpPr>
          <p:nvPr>
            <p:ph sz="half" idx="14"/>
          </p:nvPr>
        </p:nvSpPr>
        <p:spPr>
          <a:xfrm>
            <a:off x="848376" y="1393201"/>
            <a:ext cx="7071941" cy="2042524"/>
          </a:xfrm>
        </p:spPr>
        <p:txBody>
          <a:bodyPr>
            <a:noAutofit/>
          </a:bodyPr>
          <a:lstStyle/>
          <a:p>
            <a:r>
              <a:rPr lang="zh-CN" altLang="en-US" dirty="0">
                <a:solidFill>
                  <a:schemeClr val="tx1"/>
                </a:solidFill>
              </a:rPr>
              <a:t>在 </a:t>
            </a:r>
            <a:r>
              <a:rPr lang="en-US" altLang="zh-CN" dirty="0">
                <a:solidFill>
                  <a:schemeClr val="tx1"/>
                </a:solidFill>
              </a:rPr>
              <a:t>Mac </a:t>
            </a:r>
            <a:r>
              <a:rPr lang="zh-CN" altLang="en-US" dirty="0">
                <a:solidFill>
                  <a:schemeClr val="tx1"/>
                </a:solidFill>
              </a:rPr>
              <a:t>环境下安装 </a:t>
            </a:r>
            <a:r>
              <a:rPr lang="en-US" altLang="zh-CN" dirty="0">
                <a:solidFill>
                  <a:schemeClr val="tx1"/>
                </a:solidFill>
              </a:rPr>
              <a:t>MySQL</a:t>
            </a:r>
            <a:r>
              <a:rPr lang="zh-CN" altLang="en-US" dirty="0">
                <a:solidFill>
                  <a:schemeClr val="tx1"/>
                </a:solidFill>
              </a:rPr>
              <a:t> 的过程比 </a:t>
            </a:r>
            <a:r>
              <a:rPr lang="en-US" altLang="zh-CN" dirty="0">
                <a:solidFill>
                  <a:schemeClr val="tx1"/>
                </a:solidFill>
              </a:rPr>
              <a:t>Windows </a:t>
            </a:r>
            <a:r>
              <a:rPr lang="zh-CN" altLang="en-US" dirty="0">
                <a:solidFill>
                  <a:schemeClr val="tx1"/>
                </a:solidFill>
              </a:rPr>
              <a:t>环境下的步骤简单很多：</a:t>
            </a:r>
            <a:endParaRPr lang="en-US" altLang="zh-CN" dirty="0">
              <a:solidFill>
                <a:schemeClr val="tx1"/>
              </a:solidFill>
            </a:endParaRPr>
          </a:p>
          <a:p>
            <a:pPr marL="228600" indent="-228600">
              <a:buFont typeface="+mj-ea"/>
              <a:buAutoNum type="circleNumDbPlain"/>
            </a:pPr>
            <a:r>
              <a:rPr lang="zh-CN" altLang="en-US" dirty="0">
                <a:solidFill>
                  <a:schemeClr val="tx1"/>
                </a:solidFill>
              </a:rPr>
              <a:t>先运行 </a:t>
            </a:r>
            <a:r>
              <a:rPr lang="en-US" altLang="zh-CN" b="1" dirty="0">
                <a:solidFill>
                  <a:srgbClr val="FF0000"/>
                </a:solidFill>
              </a:rPr>
              <a:t>mysql-8.0.19-macos10.15-x86_64.dmg </a:t>
            </a:r>
            <a:r>
              <a:rPr lang="zh-CN" altLang="en-US" dirty="0">
                <a:solidFill>
                  <a:schemeClr val="tx1"/>
                </a:solidFill>
              </a:rPr>
              <a:t>这个安装包，将 </a:t>
            </a:r>
            <a:r>
              <a:rPr lang="en-US" altLang="zh-CN" dirty="0">
                <a:solidFill>
                  <a:schemeClr val="tx1"/>
                </a:solidFill>
              </a:rPr>
              <a:t>MySQL Server </a:t>
            </a:r>
            <a:r>
              <a:rPr lang="zh-CN" altLang="en-US" dirty="0">
                <a:solidFill>
                  <a:schemeClr val="tx1"/>
                </a:solidFill>
              </a:rPr>
              <a:t>安装到 </a:t>
            </a:r>
            <a:r>
              <a:rPr lang="en-US" altLang="zh-CN" dirty="0">
                <a:solidFill>
                  <a:schemeClr val="tx1"/>
                </a:solidFill>
              </a:rPr>
              <a:t>Mac </a:t>
            </a:r>
            <a:r>
              <a:rPr lang="zh-CN" altLang="en-US" dirty="0">
                <a:solidFill>
                  <a:schemeClr val="tx1"/>
                </a:solidFill>
              </a:rPr>
              <a:t>系统</a:t>
            </a:r>
            <a:endParaRPr lang="en-US" altLang="zh-CN" dirty="0">
              <a:solidFill>
                <a:schemeClr val="tx1"/>
              </a:solidFill>
            </a:endParaRPr>
          </a:p>
          <a:p>
            <a:pPr marL="228600" indent="-228600">
              <a:buFont typeface="+mj-ea"/>
              <a:buAutoNum type="circleNumDbPlain"/>
            </a:pPr>
            <a:r>
              <a:rPr lang="zh-CN" altLang="en-US" dirty="0">
                <a:solidFill>
                  <a:schemeClr val="tx1"/>
                </a:solidFill>
              </a:rPr>
              <a:t>再运行 </a:t>
            </a:r>
            <a:r>
              <a:rPr lang="en-US" altLang="zh-CN" b="1" dirty="0">
                <a:solidFill>
                  <a:srgbClr val="FF0000"/>
                </a:solidFill>
              </a:rPr>
              <a:t>mysql-workbench-community-8.0.19-macos-x86_64.dmg </a:t>
            </a:r>
            <a:r>
              <a:rPr lang="zh-CN" altLang="en-US" dirty="0">
                <a:solidFill>
                  <a:schemeClr val="tx1"/>
                </a:solidFill>
              </a:rPr>
              <a:t>这个安装包，将可视化的 </a:t>
            </a:r>
            <a:r>
              <a:rPr lang="en-US" altLang="zh-CN" dirty="0">
                <a:solidFill>
                  <a:schemeClr val="tx1"/>
                </a:solidFill>
              </a:rPr>
              <a:t>MySQL Workbench </a:t>
            </a:r>
            <a:r>
              <a:rPr lang="zh-CN" altLang="en-US" dirty="0">
                <a:solidFill>
                  <a:schemeClr val="tx1"/>
                </a:solidFill>
              </a:rPr>
              <a:t>工具安装到 </a:t>
            </a:r>
            <a:r>
              <a:rPr lang="en-US" altLang="zh-CN" dirty="0">
                <a:solidFill>
                  <a:schemeClr val="tx1"/>
                </a:solidFill>
              </a:rPr>
              <a:t>Mac </a:t>
            </a:r>
            <a:r>
              <a:rPr lang="zh-CN" altLang="en-US" dirty="0">
                <a:solidFill>
                  <a:schemeClr val="tx1"/>
                </a:solidFill>
              </a:rPr>
              <a:t>系统</a:t>
            </a:r>
            <a:endParaRPr lang="en-US" altLang="zh-CN" dirty="0">
              <a:solidFill>
                <a:schemeClr val="tx1"/>
              </a:solidFill>
            </a:endParaRPr>
          </a:p>
          <a:p>
            <a:pPr marL="228600" indent="-228600">
              <a:buFont typeface="+mj-ea"/>
              <a:buAutoNum type="circleNumDbPlain"/>
            </a:pPr>
            <a:endParaRPr lang="en-US" altLang="zh-CN" dirty="0">
              <a:solidFill>
                <a:schemeClr val="tx1"/>
              </a:solidFill>
            </a:endParaRPr>
          </a:p>
          <a:p>
            <a:r>
              <a:rPr lang="zh-CN" altLang="en-US" dirty="0">
                <a:solidFill>
                  <a:schemeClr val="tx1"/>
                </a:solidFill>
              </a:rPr>
              <a:t>具体的安装教程，可以参考 </a:t>
            </a:r>
            <a:r>
              <a:rPr lang="zh-CN" altLang="en-US" dirty="0">
                <a:solidFill>
                  <a:srgbClr val="047FFD"/>
                </a:solidFill>
              </a:rPr>
              <a:t>素材</a:t>
            </a:r>
            <a:r>
              <a:rPr lang="zh-CN" altLang="en-US" dirty="0">
                <a:solidFill>
                  <a:schemeClr val="tx1"/>
                </a:solidFill>
              </a:rPr>
              <a:t> </a:t>
            </a:r>
            <a:r>
              <a:rPr lang="en-US" altLang="zh-CN" dirty="0">
                <a:solidFill>
                  <a:srgbClr val="047FFD"/>
                </a:solidFill>
              </a:rPr>
              <a:t>-&gt; MySQL for Mac </a:t>
            </a:r>
            <a:r>
              <a:rPr lang="en-US" altLang="zh-CN" dirty="0">
                <a:solidFill>
                  <a:schemeClr val="tx1"/>
                </a:solidFill>
              </a:rPr>
              <a:t>-&gt;</a:t>
            </a:r>
            <a:r>
              <a:rPr lang="zh-CN" altLang="en-US" dirty="0">
                <a:solidFill>
                  <a:srgbClr val="047FFD"/>
                </a:solidFill>
              </a:rPr>
              <a:t>安装教程 </a:t>
            </a:r>
            <a:r>
              <a:rPr lang="en-US" altLang="zh-CN" dirty="0">
                <a:solidFill>
                  <a:srgbClr val="047FFD"/>
                </a:solidFill>
              </a:rPr>
              <a:t>- Mac</a:t>
            </a:r>
            <a:r>
              <a:rPr lang="zh-CN" altLang="en-US" dirty="0">
                <a:solidFill>
                  <a:srgbClr val="047FFD"/>
                </a:solidFill>
              </a:rPr>
              <a:t>系统安装</a:t>
            </a:r>
            <a:r>
              <a:rPr lang="en-US" altLang="zh-CN" dirty="0" err="1">
                <a:solidFill>
                  <a:srgbClr val="047FFD"/>
                </a:solidFill>
              </a:rPr>
              <a:t>MySql</a:t>
            </a:r>
            <a:r>
              <a:rPr lang="en-US" altLang="zh-CN" dirty="0">
                <a:solidFill>
                  <a:srgbClr val="047FFD"/>
                </a:solidFill>
              </a:rPr>
              <a:t> </a:t>
            </a:r>
            <a:r>
              <a:rPr lang="en-US" altLang="zh-CN" dirty="0">
                <a:solidFill>
                  <a:schemeClr val="tx1"/>
                </a:solidFill>
              </a:rPr>
              <a:t>-&gt; </a:t>
            </a:r>
            <a:r>
              <a:rPr lang="en-US" altLang="zh-CN" dirty="0">
                <a:solidFill>
                  <a:srgbClr val="047FFD"/>
                </a:solidFill>
              </a:rPr>
              <a:t>README.md</a:t>
            </a:r>
          </a:p>
        </p:txBody>
      </p:sp>
    </p:spTree>
    <p:extLst>
      <p:ext uri="{BB962C8B-B14F-4D97-AF65-F5344CB8AC3E}">
        <p14:creationId xmlns:p14="http://schemas.microsoft.com/office/powerpoint/2010/main" val="40540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a:t>
            </a:r>
            <a:r>
              <a:rPr lang="zh-CN" altLang="en-US" dirty="0"/>
              <a:t>安装并配置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2.3 MySQL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Windows </a:t>
            </a:r>
            <a:r>
              <a:rPr lang="zh-CN" altLang="en-US" dirty="0">
                <a:solidFill>
                  <a:srgbClr val="595959"/>
                </a:solidFill>
                <a:latin typeface="Microsoft YaHei" panose="020B0503020204020204" pitchFamily="34" charset="-122"/>
                <a:ea typeface="Microsoft YaHei" panose="020B0503020204020204" pitchFamily="34" charset="-122"/>
                <a:cs typeface="+mj-cs"/>
              </a:rPr>
              <a:t>环境下的安装</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7" name="内容占位符 5">
            <a:extLst>
              <a:ext uri="{FF2B5EF4-FFF2-40B4-BE49-F238E27FC236}">
                <a16:creationId xmlns:a16="http://schemas.microsoft.com/office/drawing/2014/main" id="{A21AD99C-1A75-4822-9359-580F2B64935F}"/>
              </a:ext>
            </a:extLst>
          </p:cNvPr>
          <p:cNvSpPr>
            <a:spLocks noGrp="1"/>
          </p:cNvSpPr>
          <p:nvPr>
            <p:ph sz="half" idx="14"/>
          </p:nvPr>
        </p:nvSpPr>
        <p:spPr>
          <a:xfrm>
            <a:off x="848376" y="1393200"/>
            <a:ext cx="7071941" cy="1107953"/>
          </a:xfrm>
        </p:spPr>
        <p:txBody>
          <a:bodyPr>
            <a:noAutofit/>
          </a:bodyPr>
          <a:lstStyle/>
          <a:p>
            <a:r>
              <a:rPr lang="zh-CN" altLang="en-US" dirty="0">
                <a:solidFill>
                  <a:schemeClr val="tx1"/>
                </a:solidFill>
              </a:rPr>
              <a:t>在 </a:t>
            </a:r>
            <a:r>
              <a:rPr lang="en-US" altLang="zh-CN" dirty="0">
                <a:solidFill>
                  <a:schemeClr val="tx1"/>
                </a:solidFill>
              </a:rPr>
              <a:t>Windows </a:t>
            </a:r>
            <a:r>
              <a:rPr lang="zh-CN" altLang="en-US" dirty="0">
                <a:solidFill>
                  <a:schemeClr val="tx1"/>
                </a:solidFill>
              </a:rPr>
              <a:t>环境下安装 </a:t>
            </a:r>
            <a:r>
              <a:rPr lang="en-US" altLang="zh-CN" dirty="0">
                <a:solidFill>
                  <a:schemeClr val="tx1"/>
                </a:solidFill>
              </a:rPr>
              <a:t>MySQL</a:t>
            </a:r>
            <a:r>
              <a:rPr lang="zh-CN" altLang="en-US" dirty="0">
                <a:solidFill>
                  <a:schemeClr val="tx1"/>
                </a:solidFill>
              </a:rPr>
              <a:t>，只需要运行 </a:t>
            </a:r>
            <a:r>
              <a:rPr lang="en-US" altLang="zh-CN" b="1" dirty="0">
                <a:solidFill>
                  <a:srgbClr val="FF0000"/>
                </a:solidFill>
              </a:rPr>
              <a:t>mysql-installer-community-8.0.19.0.msi</a:t>
            </a:r>
            <a:r>
              <a:rPr lang="en-US" altLang="zh-CN" dirty="0">
                <a:solidFill>
                  <a:schemeClr val="tx1"/>
                </a:solidFill>
              </a:rPr>
              <a:t> </a:t>
            </a:r>
            <a:r>
              <a:rPr lang="zh-CN" altLang="en-US" dirty="0">
                <a:solidFill>
                  <a:schemeClr val="tx1"/>
                </a:solidFill>
              </a:rPr>
              <a:t>这个安装包，就能一次性将 </a:t>
            </a:r>
            <a:r>
              <a:rPr lang="en-US" altLang="zh-CN" dirty="0">
                <a:solidFill>
                  <a:schemeClr val="tx1"/>
                </a:solidFill>
              </a:rPr>
              <a:t>MySQL Server  </a:t>
            </a:r>
            <a:r>
              <a:rPr lang="zh-CN" altLang="en-US" dirty="0">
                <a:solidFill>
                  <a:schemeClr val="tx1"/>
                </a:solidFill>
              </a:rPr>
              <a:t>和 </a:t>
            </a:r>
            <a:r>
              <a:rPr lang="en-US" altLang="zh-CN" dirty="0">
                <a:solidFill>
                  <a:schemeClr val="tx1"/>
                </a:solidFill>
              </a:rPr>
              <a:t>MySQL Workbench </a:t>
            </a:r>
            <a:r>
              <a:rPr lang="zh-CN" altLang="en-US" dirty="0">
                <a:solidFill>
                  <a:schemeClr val="tx1"/>
                </a:solidFill>
              </a:rPr>
              <a:t>安装到自己的电脑上。</a:t>
            </a:r>
            <a:endParaRPr lang="en-US" altLang="zh-CN" dirty="0">
              <a:solidFill>
                <a:schemeClr val="tx1"/>
              </a:solidFill>
            </a:endParaRPr>
          </a:p>
          <a:p>
            <a:r>
              <a:rPr lang="zh-CN" altLang="en-US" dirty="0">
                <a:solidFill>
                  <a:schemeClr val="tx1"/>
                </a:solidFill>
              </a:rPr>
              <a:t>具体的安装教程，可以参考 </a:t>
            </a:r>
            <a:r>
              <a:rPr lang="zh-CN" altLang="en-US" dirty="0">
                <a:solidFill>
                  <a:srgbClr val="047FFD"/>
                </a:solidFill>
              </a:rPr>
              <a:t>素材</a:t>
            </a:r>
            <a:r>
              <a:rPr lang="zh-CN" altLang="en-US" dirty="0">
                <a:solidFill>
                  <a:schemeClr val="tx1"/>
                </a:solidFill>
              </a:rPr>
              <a:t> </a:t>
            </a:r>
            <a:r>
              <a:rPr lang="en-US" altLang="zh-CN" dirty="0">
                <a:solidFill>
                  <a:schemeClr val="tx1"/>
                </a:solidFill>
              </a:rPr>
              <a:t>-&gt; </a:t>
            </a:r>
            <a:r>
              <a:rPr lang="en-US" altLang="zh-CN" dirty="0">
                <a:solidFill>
                  <a:srgbClr val="047FFD"/>
                </a:solidFill>
              </a:rPr>
              <a:t>MySQL for Windows </a:t>
            </a:r>
            <a:r>
              <a:rPr lang="en-US" altLang="zh-CN" dirty="0">
                <a:solidFill>
                  <a:schemeClr val="tx1"/>
                </a:solidFill>
              </a:rPr>
              <a:t>-&gt;</a:t>
            </a:r>
            <a:r>
              <a:rPr lang="zh-CN" altLang="en-US" dirty="0">
                <a:solidFill>
                  <a:srgbClr val="047FFD"/>
                </a:solidFill>
              </a:rPr>
              <a:t>安装教程 </a:t>
            </a:r>
            <a:r>
              <a:rPr lang="en-US" altLang="zh-CN" dirty="0">
                <a:solidFill>
                  <a:srgbClr val="047FFD"/>
                </a:solidFill>
              </a:rPr>
              <a:t>- Windows</a:t>
            </a:r>
            <a:r>
              <a:rPr lang="zh-CN" altLang="en-US" dirty="0">
                <a:solidFill>
                  <a:srgbClr val="047FFD"/>
                </a:solidFill>
              </a:rPr>
              <a:t>系统安装</a:t>
            </a:r>
            <a:r>
              <a:rPr lang="en-US" altLang="zh-CN" dirty="0" err="1">
                <a:solidFill>
                  <a:srgbClr val="047FFD"/>
                </a:solidFill>
              </a:rPr>
              <a:t>MySql</a:t>
            </a:r>
            <a:r>
              <a:rPr lang="en-US" altLang="zh-CN" dirty="0">
                <a:solidFill>
                  <a:srgbClr val="047FFD"/>
                </a:solidFill>
              </a:rPr>
              <a:t> </a:t>
            </a:r>
            <a:r>
              <a:rPr lang="en-US" altLang="zh-CN" dirty="0">
                <a:solidFill>
                  <a:schemeClr val="tx1"/>
                </a:solidFill>
              </a:rPr>
              <a:t>-&gt; </a:t>
            </a:r>
            <a:r>
              <a:rPr lang="en-US" altLang="zh-CN" dirty="0">
                <a:solidFill>
                  <a:srgbClr val="047FFD"/>
                </a:solidFill>
              </a:rPr>
              <a:t>README.md </a:t>
            </a:r>
          </a:p>
        </p:txBody>
      </p:sp>
    </p:spTree>
    <p:extLst>
      <p:ext uri="{BB962C8B-B14F-4D97-AF65-F5344CB8AC3E}">
        <p14:creationId xmlns:p14="http://schemas.microsoft.com/office/powerpoint/2010/main" val="30360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2.2 </a:t>
            </a:r>
            <a:r>
              <a:rPr lang="zh-CN" altLang="en-US" dirty="0">
                <a:solidFill>
                  <a:srgbClr val="FF0000"/>
                </a:solidFill>
              </a:rPr>
              <a:t>读取</a:t>
            </a:r>
            <a:r>
              <a:rPr lang="zh-CN" altLang="en-US" dirty="0"/>
              <a:t>指定文件中的内容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en-US" altLang="zh-CN" sz="1400" b="1" dirty="0" err="1">
                <a:latin typeface="微软雅黑" panose="020B0503020204020204" pitchFamily="34" charset="-122"/>
                <a:ea typeface="微软雅黑" panose="020B0503020204020204" pitchFamily="34" charset="-122"/>
              </a:rPr>
              <a:t>fs.readFile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的示例代码</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以 </a:t>
            </a:r>
            <a:r>
              <a:rPr lang="en-US" altLang="zh-CN" dirty="0">
                <a:solidFill>
                  <a:schemeClr val="tx1"/>
                </a:solidFill>
              </a:rPr>
              <a:t>utf8 </a:t>
            </a:r>
            <a:r>
              <a:rPr lang="zh-CN" altLang="en-US" dirty="0">
                <a:solidFill>
                  <a:schemeClr val="tx1"/>
                </a:solidFill>
              </a:rPr>
              <a:t>的编码格式，读取指定文件的内容，并打印 </a:t>
            </a:r>
            <a:r>
              <a:rPr lang="en-US" altLang="zh-CN" dirty="0">
                <a:solidFill>
                  <a:schemeClr val="tx1"/>
                </a:solidFill>
              </a:rPr>
              <a:t>err </a:t>
            </a:r>
            <a:r>
              <a:rPr lang="zh-CN" altLang="en-US" dirty="0">
                <a:solidFill>
                  <a:schemeClr val="tx1"/>
                </a:solidFill>
              </a:rPr>
              <a:t>和 </a:t>
            </a:r>
            <a:r>
              <a:rPr lang="en-US" altLang="zh-CN" dirty="0" err="1">
                <a:solidFill>
                  <a:schemeClr val="tx1"/>
                </a:solidFill>
              </a:rPr>
              <a:t>dataStr</a:t>
            </a:r>
            <a:r>
              <a:rPr lang="en-US" altLang="zh-CN" dirty="0">
                <a:solidFill>
                  <a:schemeClr val="tx1"/>
                </a:solidFill>
              </a:rPr>
              <a:t> </a:t>
            </a:r>
            <a:r>
              <a:rPr lang="zh-CN" altLang="en-US" dirty="0">
                <a:solidFill>
                  <a:schemeClr val="tx1"/>
                </a:solidFill>
              </a:rPr>
              <a:t>的值：</a:t>
            </a:r>
            <a:endParaRPr lang="en-US" altLang="zh-CN" dirty="0">
              <a:solidFill>
                <a:schemeClr val="tx1"/>
              </a:solidFill>
            </a:endParaRPr>
          </a:p>
        </p:txBody>
      </p:sp>
      <p:pic>
        <p:nvPicPr>
          <p:cNvPr id="2" name="图片 1">
            <a:extLst>
              <a:ext uri="{FF2B5EF4-FFF2-40B4-BE49-F238E27FC236}">
                <a16:creationId xmlns:a16="http://schemas.microsoft.com/office/drawing/2014/main" id="{75701CAD-5B69-400D-BE7F-0C0A6AD4767D}"/>
              </a:ext>
            </a:extLst>
          </p:cNvPr>
          <p:cNvPicPr>
            <a:picLocks noChangeAspect="1"/>
          </p:cNvPicPr>
          <p:nvPr/>
        </p:nvPicPr>
        <p:blipFill>
          <a:blip r:embed="rId2"/>
          <a:stretch>
            <a:fillRect/>
          </a:stretch>
        </p:blipFill>
        <p:spPr>
          <a:xfrm>
            <a:off x="947432" y="2543993"/>
            <a:ext cx="5544000" cy="2054541"/>
          </a:xfrm>
          <a:prstGeom prst="rect">
            <a:avLst/>
          </a:prstGeom>
        </p:spPr>
      </p:pic>
    </p:spTree>
    <p:extLst>
      <p:ext uri="{BB962C8B-B14F-4D97-AF65-F5344CB8AC3E}">
        <p14:creationId xmlns:p14="http://schemas.microsoft.com/office/powerpoint/2010/main" val="286668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数据库的基本概念</a:t>
            </a:r>
            <a:endParaRPr lang="en-US" altLang="zh-CN" dirty="0">
              <a:solidFill>
                <a:schemeClr val="tx1"/>
              </a:solidFill>
            </a:endParaRPr>
          </a:p>
          <a:p>
            <a:r>
              <a:rPr lang="zh-CN" altLang="en-US" dirty="0">
                <a:solidFill>
                  <a:schemeClr val="tx1"/>
                </a:solidFill>
              </a:rPr>
              <a:t>安装并配置 </a:t>
            </a:r>
            <a:r>
              <a:rPr lang="en-US" altLang="zh-CN" dirty="0">
                <a:solidFill>
                  <a:schemeClr val="tx1"/>
                </a:solidFill>
              </a:rPr>
              <a:t>MySQL</a:t>
            </a:r>
          </a:p>
          <a:p>
            <a:r>
              <a:rPr lang="en-US" altLang="zh-CN" dirty="0">
                <a:solidFill>
                  <a:srgbClr val="FF0000"/>
                </a:solidFill>
              </a:rPr>
              <a:t>MySQL</a:t>
            </a:r>
            <a:r>
              <a:rPr lang="zh-CN" altLang="en-US" dirty="0">
                <a:solidFill>
                  <a:srgbClr val="FF0000"/>
                </a:solidFill>
              </a:rPr>
              <a:t>的基本使用</a:t>
            </a:r>
            <a:endParaRPr lang="en-US" altLang="zh-CN" dirty="0">
              <a:solidFill>
                <a:srgbClr val="FF0000"/>
              </a:solidFill>
            </a:endParaRPr>
          </a:p>
          <a:p>
            <a:r>
              <a:rPr lang="zh-CN" altLang="en-US" dirty="0">
                <a:solidFill>
                  <a:schemeClr val="tx1"/>
                </a:solidFill>
              </a:rPr>
              <a:t>在项目中操作 </a:t>
            </a:r>
            <a:r>
              <a:rPr lang="en-US" altLang="zh-CN" dirty="0">
                <a:solidFill>
                  <a:schemeClr val="tx1"/>
                </a:solidFill>
              </a:rPr>
              <a:t>MySQL</a:t>
            </a:r>
          </a:p>
          <a:p>
            <a:r>
              <a:rPr lang="zh-CN" altLang="en-US" dirty="0">
                <a:solidFill>
                  <a:schemeClr val="tx1"/>
                </a:solidFill>
              </a:rPr>
              <a:t>前后端的身份认证</a:t>
            </a:r>
            <a:endParaRPr lang="en-US" altLang="zh-CN" dirty="0">
              <a:solidFill>
                <a:schemeClr val="tx1"/>
              </a:solidFill>
            </a:endParaRPr>
          </a:p>
        </p:txBody>
      </p:sp>
    </p:spTree>
    <p:extLst>
      <p:ext uri="{BB962C8B-B14F-4D97-AF65-F5344CB8AC3E}">
        <p14:creationId xmlns:p14="http://schemas.microsoft.com/office/powerpoint/2010/main" val="26320977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MySQL Workbench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连接</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数据库</a:t>
            </a:r>
          </a:p>
        </p:txBody>
      </p:sp>
      <p:pic>
        <p:nvPicPr>
          <p:cNvPr id="4" name="图片 3">
            <a:extLst>
              <a:ext uri="{FF2B5EF4-FFF2-40B4-BE49-F238E27FC236}">
                <a16:creationId xmlns:a16="http://schemas.microsoft.com/office/drawing/2014/main" id="{E8131689-C3BD-490C-AB5A-D8764292FD88}"/>
              </a:ext>
            </a:extLst>
          </p:cNvPr>
          <p:cNvPicPr>
            <a:picLocks noChangeAspect="1"/>
          </p:cNvPicPr>
          <p:nvPr/>
        </p:nvPicPr>
        <p:blipFill>
          <a:blip r:embed="rId2"/>
          <a:stretch>
            <a:fillRect/>
          </a:stretch>
        </p:blipFill>
        <p:spPr>
          <a:xfrm>
            <a:off x="974310" y="2018308"/>
            <a:ext cx="5949004" cy="3019646"/>
          </a:xfrm>
          <a:prstGeom prst="rect">
            <a:avLst/>
          </a:prstGeom>
        </p:spPr>
      </p:pic>
    </p:spTree>
    <p:extLst>
      <p:ext uri="{BB962C8B-B14F-4D97-AF65-F5344CB8AC3E}">
        <p14:creationId xmlns:p14="http://schemas.microsoft.com/office/powerpoint/2010/main" val="20083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MySQL Workbench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了解主界面的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组成部分</a:t>
            </a:r>
          </a:p>
        </p:txBody>
      </p:sp>
      <p:pic>
        <p:nvPicPr>
          <p:cNvPr id="6" name="图片 5">
            <a:extLst>
              <a:ext uri="{FF2B5EF4-FFF2-40B4-BE49-F238E27FC236}">
                <a16:creationId xmlns:a16="http://schemas.microsoft.com/office/drawing/2014/main" id="{5A41AA95-10F0-4AE1-98B7-06AC5028CB05}"/>
              </a:ext>
            </a:extLst>
          </p:cNvPr>
          <p:cNvPicPr>
            <a:picLocks noChangeAspect="1"/>
          </p:cNvPicPr>
          <p:nvPr/>
        </p:nvPicPr>
        <p:blipFill>
          <a:blip r:embed="rId2"/>
          <a:stretch>
            <a:fillRect/>
          </a:stretch>
        </p:blipFill>
        <p:spPr>
          <a:xfrm>
            <a:off x="954610" y="2043953"/>
            <a:ext cx="5257932" cy="2992709"/>
          </a:xfrm>
          <a:prstGeom prst="rect">
            <a:avLst/>
          </a:prstGeom>
        </p:spPr>
      </p:pic>
    </p:spTree>
    <p:extLst>
      <p:ext uri="{BB962C8B-B14F-4D97-AF65-F5344CB8AC3E}">
        <p14:creationId xmlns:p14="http://schemas.microsoft.com/office/powerpoint/2010/main" val="180223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MySQL Workbench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创建数据库</a:t>
            </a:r>
          </a:p>
        </p:txBody>
      </p:sp>
      <p:pic>
        <p:nvPicPr>
          <p:cNvPr id="2" name="图片 1">
            <a:extLst>
              <a:ext uri="{FF2B5EF4-FFF2-40B4-BE49-F238E27FC236}">
                <a16:creationId xmlns:a16="http://schemas.microsoft.com/office/drawing/2014/main" id="{917876ED-35CD-40F3-B4F9-8FA3A008B4B9}"/>
              </a:ext>
            </a:extLst>
          </p:cNvPr>
          <p:cNvPicPr>
            <a:picLocks noChangeAspect="1"/>
          </p:cNvPicPr>
          <p:nvPr/>
        </p:nvPicPr>
        <p:blipFill>
          <a:blip r:embed="rId2"/>
          <a:stretch>
            <a:fillRect/>
          </a:stretch>
        </p:blipFill>
        <p:spPr>
          <a:xfrm>
            <a:off x="954610" y="2044800"/>
            <a:ext cx="5259600" cy="2993658"/>
          </a:xfrm>
          <a:prstGeom prst="rect">
            <a:avLst/>
          </a:prstGeom>
        </p:spPr>
      </p:pic>
    </p:spTree>
    <p:extLst>
      <p:ext uri="{BB962C8B-B14F-4D97-AF65-F5344CB8AC3E}">
        <p14:creationId xmlns:p14="http://schemas.microsoft.com/office/powerpoint/2010/main" val="18577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MySQL Workbench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创建数据表</a:t>
            </a:r>
          </a:p>
        </p:txBody>
      </p:sp>
      <p:pic>
        <p:nvPicPr>
          <p:cNvPr id="4" name="图片 3">
            <a:extLst>
              <a:ext uri="{FF2B5EF4-FFF2-40B4-BE49-F238E27FC236}">
                <a16:creationId xmlns:a16="http://schemas.microsoft.com/office/drawing/2014/main" id="{5CB8F39B-F5B9-4E6E-AC75-826C98208A45}"/>
              </a:ext>
            </a:extLst>
          </p:cNvPr>
          <p:cNvPicPr>
            <a:picLocks noChangeAspect="1"/>
          </p:cNvPicPr>
          <p:nvPr/>
        </p:nvPicPr>
        <p:blipFill>
          <a:blip r:embed="rId2"/>
          <a:stretch>
            <a:fillRect/>
          </a:stretch>
        </p:blipFill>
        <p:spPr>
          <a:xfrm>
            <a:off x="962496" y="2035056"/>
            <a:ext cx="4805788" cy="3006106"/>
          </a:xfrm>
          <a:prstGeom prst="rect">
            <a:avLst/>
          </a:prstGeom>
        </p:spPr>
      </p:pic>
      <p:sp>
        <p:nvSpPr>
          <p:cNvPr id="8" name="内容占位符 5">
            <a:extLst>
              <a:ext uri="{FF2B5EF4-FFF2-40B4-BE49-F238E27FC236}">
                <a16:creationId xmlns:a16="http://schemas.microsoft.com/office/drawing/2014/main" id="{24EA2833-B690-41BF-8E09-FEB52F965FDA}"/>
              </a:ext>
            </a:extLst>
          </p:cNvPr>
          <p:cNvSpPr>
            <a:spLocks noGrp="1"/>
          </p:cNvSpPr>
          <p:nvPr>
            <p:ph sz="half" idx="14"/>
          </p:nvPr>
        </p:nvSpPr>
        <p:spPr>
          <a:xfrm>
            <a:off x="5815852" y="1991584"/>
            <a:ext cx="2702860" cy="2995785"/>
          </a:xfrm>
        </p:spPr>
        <p:txBody>
          <a:bodyPr>
            <a:noAutofit/>
          </a:bodyPr>
          <a:lstStyle/>
          <a:p>
            <a:r>
              <a:rPr lang="en-US" altLang="zh-CN" dirty="0" err="1">
                <a:solidFill>
                  <a:schemeClr val="tx1"/>
                </a:solidFill>
              </a:rPr>
              <a:t>DataType</a:t>
            </a:r>
            <a:r>
              <a:rPr lang="en-US" altLang="zh-CN" dirty="0">
                <a:solidFill>
                  <a:schemeClr val="tx1"/>
                </a:solidFill>
              </a:rPr>
              <a:t> </a:t>
            </a:r>
            <a:r>
              <a:rPr lang="zh-CN" altLang="en-US" dirty="0">
                <a:solidFill>
                  <a:schemeClr val="tx1"/>
                </a:solidFill>
              </a:rPr>
              <a:t>数据类型：</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int</a:t>
            </a:r>
            <a:r>
              <a:rPr lang="en-US" altLang="zh-CN" dirty="0">
                <a:solidFill>
                  <a:schemeClr val="tx1"/>
                </a:solidFill>
              </a:rPr>
              <a:t> </a:t>
            </a:r>
            <a:r>
              <a:rPr lang="zh-CN" altLang="en-US" dirty="0">
                <a:solidFill>
                  <a:schemeClr val="tx1"/>
                </a:solidFill>
              </a:rPr>
              <a:t>整数</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varchar</a:t>
            </a:r>
            <a:r>
              <a:rPr lang="en-US" altLang="zh-CN" dirty="0">
                <a:solidFill>
                  <a:schemeClr val="tx1"/>
                </a:solidFill>
              </a:rPr>
              <a:t>(</a:t>
            </a:r>
            <a:r>
              <a:rPr lang="en-US" altLang="zh-CN" dirty="0" err="1">
                <a:solidFill>
                  <a:srgbClr val="047FFD"/>
                </a:solidFill>
              </a:rPr>
              <a:t>len</a:t>
            </a:r>
            <a:r>
              <a:rPr lang="en-US" altLang="zh-CN" dirty="0">
                <a:solidFill>
                  <a:schemeClr val="tx1"/>
                </a:solidFill>
              </a:rPr>
              <a:t>) </a:t>
            </a:r>
            <a:r>
              <a:rPr lang="zh-CN" altLang="en-US" dirty="0">
                <a:solidFill>
                  <a:schemeClr val="tx1"/>
                </a:solidFill>
              </a:rPr>
              <a:t>字符串</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err="1">
                <a:solidFill>
                  <a:srgbClr val="FF0000"/>
                </a:solidFill>
              </a:rPr>
              <a:t>tinyint</a:t>
            </a:r>
            <a:r>
              <a:rPr lang="en-US" altLang="zh-CN" dirty="0">
                <a:solidFill>
                  <a:schemeClr val="tx1"/>
                </a:solidFill>
              </a:rPr>
              <a:t>(</a:t>
            </a:r>
            <a:r>
              <a:rPr lang="en-US" altLang="zh-CN" dirty="0">
                <a:solidFill>
                  <a:srgbClr val="047FFD"/>
                </a:solidFill>
              </a:rPr>
              <a:t>1</a:t>
            </a:r>
            <a:r>
              <a:rPr lang="en-US" altLang="zh-CN" dirty="0">
                <a:solidFill>
                  <a:schemeClr val="tx1"/>
                </a:solidFill>
              </a:rPr>
              <a:t>) </a:t>
            </a:r>
            <a:r>
              <a:rPr lang="zh-CN" altLang="en-US" dirty="0">
                <a:solidFill>
                  <a:schemeClr val="tx1"/>
                </a:solidFill>
              </a:rPr>
              <a:t>布尔值</a:t>
            </a:r>
            <a:endParaRPr lang="en-US" altLang="zh-CN" dirty="0">
              <a:solidFill>
                <a:schemeClr val="tx1"/>
              </a:solidFill>
            </a:endParaRPr>
          </a:p>
          <a:p>
            <a:r>
              <a:rPr lang="zh-CN" altLang="en-US" dirty="0">
                <a:solidFill>
                  <a:schemeClr val="tx1"/>
                </a:solidFill>
              </a:rPr>
              <a:t>字段的特殊标识：</a:t>
            </a:r>
            <a:endParaRPr lang="en-US" altLang="zh-CN" dirty="0">
              <a:solidFill>
                <a:schemeClr val="tx1"/>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PK</a:t>
            </a:r>
            <a:r>
              <a:rPr lang="zh-CN" altLang="en-US" dirty="0">
                <a:solidFill>
                  <a:schemeClr val="tx1"/>
                </a:solidFill>
              </a:rPr>
              <a:t>（</a:t>
            </a:r>
            <a:r>
              <a:rPr lang="en-US" altLang="zh-CN" dirty="0">
                <a:solidFill>
                  <a:schemeClr val="tx1"/>
                </a:solidFill>
              </a:rPr>
              <a:t>Primary Key</a:t>
            </a:r>
            <a:r>
              <a:rPr lang="zh-CN" altLang="en-US" dirty="0">
                <a:solidFill>
                  <a:schemeClr val="tx1"/>
                </a:solidFill>
              </a:rPr>
              <a:t>）</a:t>
            </a:r>
            <a:r>
              <a:rPr lang="zh-CN" altLang="en-US" dirty="0">
                <a:solidFill>
                  <a:srgbClr val="047FFD"/>
                </a:solidFill>
              </a:rPr>
              <a:t>主键、唯一标识</a:t>
            </a:r>
            <a:endParaRPr lang="en-US" altLang="zh-CN" dirty="0">
              <a:solidFill>
                <a:srgbClr val="047FFD"/>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NN</a:t>
            </a:r>
            <a:r>
              <a:rPr lang="zh-CN" altLang="en-US" dirty="0">
                <a:solidFill>
                  <a:schemeClr val="tx1"/>
                </a:solidFill>
              </a:rPr>
              <a:t>（</a:t>
            </a:r>
            <a:r>
              <a:rPr lang="en-US" altLang="zh-CN" dirty="0">
                <a:solidFill>
                  <a:schemeClr val="tx1"/>
                </a:solidFill>
              </a:rPr>
              <a:t>Not Null</a:t>
            </a:r>
            <a:r>
              <a:rPr lang="zh-CN" altLang="en-US" dirty="0">
                <a:solidFill>
                  <a:schemeClr val="tx1"/>
                </a:solidFill>
              </a:rPr>
              <a:t>）</a:t>
            </a:r>
            <a:r>
              <a:rPr lang="zh-CN" altLang="en-US" dirty="0">
                <a:solidFill>
                  <a:srgbClr val="047FFD"/>
                </a:solidFill>
              </a:rPr>
              <a:t>值不允许为空</a:t>
            </a:r>
            <a:endParaRPr lang="en-US" altLang="zh-CN" dirty="0">
              <a:solidFill>
                <a:srgbClr val="047FFD"/>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UQ</a:t>
            </a:r>
            <a:r>
              <a:rPr lang="zh-CN" altLang="en-US" dirty="0">
                <a:solidFill>
                  <a:schemeClr val="tx1"/>
                </a:solidFill>
              </a:rPr>
              <a:t>（</a:t>
            </a:r>
            <a:r>
              <a:rPr lang="en-US" altLang="zh-CN" dirty="0">
                <a:solidFill>
                  <a:schemeClr val="tx1"/>
                </a:solidFill>
              </a:rPr>
              <a:t>Unique</a:t>
            </a:r>
            <a:r>
              <a:rPr lang="zh-CN" altLang="en-US" dirty="0">
                <a:solidFill>
                  <a:schemeClr val="tx1"/>
                </a:solidFill>
              </a:rPr>
              <a:t>）</a:t>
            </a:r>
            <a:r>
              <a:rPr lang="zh-CN" altLang="en-US" dirty="0">
                <a:solidFill>
                  <a:srgbClr val="047FFD"/>
                </a:solidFill>
              </a:rPr>
              <a:t>值唯一</a:t>
            </a:r>
            <a:endParaRPr lang="en-US" altLang="zh-CN" dirty="0">
              <a:solidFill>
                <a:srgbClr val="047FFD"/>
              </a:solidFill>
            </a:endParaRPr>
          </a:p>
          <a:p>
            <a:pPr marL="228600" indent="-228600">
              <a:buFont typeface="+mj-ea"/>
              <a:buAutoNum type="circleNumDbPlain"/>
            </a:pPr>
            <a:r>
              <a:rPr lang="en-US" altLang="zh-CN" dirty="0">
                <a:solidFill>
                  <a:schemeClr val="tx1"/>
                </a:solidFill>
              </a:rPr>
              <a:t> </a:t>
            </a:r>
            <a:r>
              <a:rPr lang="en-US" altLang="zh-CN" dirty="0">
                <a:solidFill>
                  <a:srgbClr val="FF0000"/>
                </a:solidFill>
              </a:rPr>
              <a:t>AI</a:t>
            </a:r>
            <a:r>
              <a:rPr lang="zh-CN" altLang="en-US" dirty="0">
                <a:solidFill>
                  <a:schemeClr val="tx1"/>
                </a:solidFill>
              </a:rPr>
              <a:t>（</a:t>
            </a:r>
            <a:r>
              <a:rPr lang="en-US" altLang="zh-CN" dirty="0">
                <a:solidFill>
                  <a:schemeClr val="tx1"/>
                </a:solidFill>
              </a:rPr>
              <a:t>Auto Increment</a:t>
            </a:r>
            <a:r>
              <a:rPr lang="zh-CN" altLang="en-US" dirty="0">
                <a:solidFill>
                  <a:schemeClr val="tx1"/>
                </a:solidFill>
              </a:rPr>
              <a:t>）</a:t>
            </a:r>
            <a:r>
              <a:rPr lang="zh-CN" altLang="en-US" dirty="0">
                <a:solidFill>
                  <a:srgbClr val="047FFD"/>
                </a:solidFill>
              </a:rPr>
              <a:t>值自动增长</a:t>
            </a:r>
            <a:endParaRPr lang="en-US" altLang="zh-CN" dirty="0">
              <a:solidFill>
                <a:srgbClr val="047FFD"/>
              </a:solidFill>
            </a:endParaRPr>
          </a:p>
        </p:txBody>
      </p:sp>
    </p:spTree>
    <p:extLst>
      <p:ext uri="{BB962C8B-B14F-4D97-AF65-F5344CB8AC3E}">
        <p14:creationId xmlns:p14="http://schemas.microsoft.com/office/powerpoint/2010/main" val="313589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MySQL Workbench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向表中</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写入数据</a:t>
            </a:r>
          </a:p>
        </p:txBody>
      </p:sp>
      <p:pic>
        <p:nvPicPr>
          <p:cNvPr id="2" name="图片 1">
            <a:extLst>
              <a:ext uri="{FF2B5EF4-FFF2-40B4-BE49-F238E27FC236}">
                <a16:creationId xmlns:a16="http://schemas.microsoft.com/office/drawing/2014/main" id="{26E86E70-B1CB-4A81-8003-6AF5657F6E09}"/>
              </a:ext>
            </a:extLst>
          </p:cNvPr>
          <p:cNvPicPr>
            <a:picLocks noChangeAspect="1"/>
          </p:cNvPicPr>
          <p:nvPr/>
        </p:nvPicPr>
        <p:blipFill>
          <a:blip r:embed="rId2"/>
          <a:stretch>
            <a:fillRect/>
          </a:stretch>
        </p:blipFill>
        <p:spPr>
          <a:xfrm>
            <a:off x="954609" y="2018427"/>
            <a:ext cx="5298273" cy="3015670"/>
          </a:xfrm>
          <a:prstGeom prst="rect">
            <a:avLst/>
          </a:prstGeom>
        </p:spPr>
      </p:pic>
    </p:spTree>
    <p:extLst>
      <p:ext uri="{BB962C8B-B14F-4D97-AF65-F5344CB8AC3E}">
        <p14:creationId xmlns:p14="http://schemas.microsoft.com/office/powerpoint/2010/main" val="60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SQL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SQL</a:t>
            </a:r>
            <a:endParaRPr lang="zh-CN" altLang="en-US" sz="1400" b="1" dirty="0">
              <a:solidFill>
                <a:srgbClr val="595959"/>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190282" cy="2757284"/>
          </a:xfrm>
        </p:spPr>
        <p:txBody>
          <a:bodyPr>
            <a:noAutofit/>
          </a:bodyPr>
          <a:lstStyle/>
          <a:p>
            <a:r>
              <a:rPr lang="en-US" altLang="zh-CN" dirty="0">
                <a:solidFill>
                  <a:schemeClr val="tx1"/>
                </a:solidFill>
              </a:rPr>
              <a:t>SQL</a:t>
            </a:r>
            <a:r>
              <a:rPr lang="zh-CN" altLang="en-US" dirty="0">
                <a:solidFill>
                  <a:schemeClr val="tx1"/>
                </a:solidFill>
              </a:rPr>
              <a:t>（英文全称：</a:t>
            </a:r>
            <a:r>
              <a:rPr lang="en-US" altLang="zh-CN" dirty="0">
                <a:solidFill>
                  <a:schemeClr val="tx1"/>
                </a:solidFill>
              </a:rPr>
              <a:t>Structured Query Language</a:t>
            </a:r>
            <a:r>
              <a:rPr lang="zh-CN" altLang="en-US" dirty="0">
                <a:solidFill>
                  <a:schemeClr val="tx1"/>
                </a:solidFill>
              </a:rPr>
              <a:t>）是</a:t>
            </a:r>
            <a:r>
              <a:rPr lang="zh-CN" altLang="en-US" dirty="0">
                <a:solidFill>
                  <a:srgbClr val="FF0000"/>
                </a:solidFill>
              </a:rPr>
              <a:t>结构化查询语言</a:t>
            </a:r>
            <a:r>
              <a:rPr lang="zh-CN" altLang="en-US" dirty="0">
                <a:solidFill>
                  <a:schemeClr val="tx1"/>
                </a:solidFill>
              </a:rPr>
              <a:t>，专门用来</a:t>
            </a:r>
            <a:r>
              <a:rPr lang="zh-CN" altLang="en-US" dirty="0">
                <a:solidFill>
                  <a:srgbClr val="FF0000"/>
                </a:solidFill>
              </a:rPr>
              <a:t>访问和处理数据库</a:t>
            </a:r>
            <a:r>
              <a:rPr lang="zh-CN" altLang="en-US" dirty="0">
                <a:solidFill>
                  <a:schemeClr val="tx1"/>
                </a:solidFill>
              </a:rPr>
              <a:t>的编程语言。能够让我们</a:t>
            </a:r>
            <a:r>
              <a:rPr lang="zh-CN" altLang="en-US" b="1" dirty="0">
                <a:solidFill>
                  <a:srgbClr val="FF0000"/>
                </a:solidFill>
              </a:rPr>
              <a:t>以编程的形式</a:t>
            </a:r>
            <a:r>
              <a:rPr lang="zh-CN" altLang="en-US" dirty="0">
                <a:solidFill>
                  <a:schemeClr val="tx1"/>
                </a:solidFill>
              </a:rPr>
              <a:t>，</a:t>
            </a:r>
            <a:r>
              <a:rPr lang="zh-CN" altLang="en-US" b="1" dirty="0">
                <a:solidFill>
                  <a:srgbClr val="FF0000"/>
                </a:solidFill>
              </a:rPr>
              <a:t>操作数据库里面的数据</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三个关键点：</a:t>
            </a:r>
            <a:endParaRPr lang="en-US" altLang="zh-CN" dirty="0">
              <a:solidFill>
                <a:schemeClr val="tx1"/>
              </a:solidFill>
            </a:endParaRPr>
          </a:p>
          <a:p>
            <a:pPr marL="228600" indent="-228600">
              <a:buFont typeface="+mj-ea"/>
              <a:buAutoNum type="circleNumDbPlain"/>
            </a:pPr>
            <a:r>
              <a:rPr lang="en-US" altLang="zh-CN" dirty="0">
                <a:solidFill>
                  <a:schemeClr val="tx1"/>
                </a:solidFill>
              </a:rPr>
              <a:t>SQL </a:t>
            </a:r>
            <a:r>
              <a:rPr lang="zh-CN" altLang="en-US" dirty="0">
                <a:solidFill>
                  <a:schemeClr val="tx1"/>
                </a:solidFill>
              </a:rPr>
              <a:t>是一门</a:t>
            </a:r>
            <a:r>
              <a:rPr lang="zh-CN" altLang="en-US" dirty="0">
                <a:solidFill>
                  <a:srgbClr val="FF0000"/>
                </a:solidFill>
              </a:rPr>
              <a:t>数据库编程语言</a:t>
            </a:r>
            <a:endParaRPr lang="en-US" altLang="zh-CN" dirty="0">
              <a:solidFill>
                <a:srgbClr val="FF0000"/>
              </a:solidFill>
            </a:endParaRPr>
          </a:p>
          <a:p>
            <a:pPr marL="228600" indent="-228600">
              <a:buFont typeface="+mj-ea"/>
              <a:buAutoNum type="circleNumDbPlain"/>
            </a:pPr>
            <a:r>
              <a:rPr lang="zh-CN" altLang="en-US" dirty="0">
                <a:solidFill>
                  <a:schemeClr val="tx1"/>
                </a:solidFill>
              </a:rPr>
              <a:t>使用 </a:t>
            </a:r>
            <a:r>
              <a:rPr lang="en-US" altLang="zh-CN" dirty="0">
                <a:solidFill>
                  <a:schemeClr val="tx1"/>
                </a:solidFill>
              </a:rPr>
              <a:t>SQL </a:t>
            </a:r>
            <a:r>
              <a:rPr lang="zh-CN" altLang="en-US" dirty="0">
                <a:solidFill>
                  <a:schemeClr val="tx1"/>
                </a:solidFill>
              </a:rPr>
              <a:t>语言编写出来的代码，叫做 </a:t>
            </a:r>
            <a:r>
              <a:rPr lang="en-US" altLang="zh-CN" dirty="0">
                <a:solidFill>
                  <a:srgbClr val="FF0000"/>
                </a:solidFill>
              </a:rPr>
              <a:t>SQL </a:t>
            </a:r>
            <a:r>
              <a:rPr lang="zh-CN" altLang="en-US" dirty="0">
                <a:solidFill>
                  <a:srgbClr val="FF0000"/>
                </a:solidFill>
              </a:rPr>
              <a:t>语句</a:t>
            </a:r>
            <a:endParaRPr lang="en-US" altLang="zh-CN" dirty="0">
              <a:solidFill>
                <a:srgbClr val="FF0000"/>
              </a:solidFill>
            </a:endParaRPr>
          </a:p>
          <a:p>
            <a:pPr marL="228600" indent="-228600">
              <a:buFont typeface="+mj-ea"/>
              <a:buAutoNum type="circleNumDbPlain"/>
            </a:pPr>
            <a:r>
              <a:rPr lang="en-US" altLang="zh-CN" dirty="0">
                <a:solidFill>
                  <a:schemeClr val="tx1"/>
                </a:solidFill>
              </a:rPr>
              <a:t>SQL </a:t>
            </a:r>
            <a:r>
              <a:rPr lang="zh-CN" altLang="en-US" dirty="0">
                <a:solidFill>
                  <a:schemeClr val="tx1"/>
                </a:solidFill>
              </a:rPr>
              <a:t>语言</a:t>
            </a:r>
            <a:r>
              <a:rPr lang="zh-CN" altLang="en-US" dirty="0">
                <a:solidFill>
                  <a:srgbClr val="FF0000"/>
                </a:solidFill>
              </a:rPr>
              <a:t>只能在关系型数据库中使用</a:t>
            </a:r>
            <a:r>
              <a:rPr lang="zh-CN" altLang="en-US" dirty="0">
                <a:solidFill>
                  <a:schemeClr val="tx1"/>
                </a:solidFill>
              </a:rPr>
              <a:t>（例如 </a:t>
            </a:r>
            <a:r>
              <a:rPr lang="en-US" altLang="zh-CN" dirty="0">
                <a:solidFill>
                  <a:schemeClr val="tx1"/>
                </a:solidFill>
              </a:rPr>
              <a:t>MySQL</a:t>
            </a:r>
            <a:r>
              <a:rPr lang="zh-CN" altLang="en-US" dirty="0">
                <a:solidFill>
                  <a:schemeClr val="tx1"/>
                </a:solidFill>
              </a:rPr>
              <a:t>、</a:t>
            </a:r>
            <a:r>
              <a:rPr lang="en-US" altLang="zh-CN" dirty="0">
                <a:solidFill>
                  <a:schemeClr val="tx1"/>
                </a:solidFill>
              </a:rPr>
              <a:t>Oracle</a:t>
            </a:r>
            <a:r>
              <a:rPr lang="zh-CN" altLang="en-US" dirty="0">
                <a:solidFill>
                  <a:schemeClr val="tx1"/>
                </a:solidFill>
              </a:rPr>
              <a:t>、</a:t>
            </a:r>
            <a:r>
              <a:rPr lang="en-US" altLang="zh-CN" dirty="0">
                <a:solidFill>
                  <a:schemeClr val="tx1"/>
                </a:solidFill>
              </a:rPr>
              <a:t>SQL Server</a:t>
            </a:r>
            <a:r>
              <a:rPr lang="zh-CN" altLang="en-US" dirty="0">
                <a:solidFill>
                  <a:schemeClr val="tx1"/>
                </a:solidFill>
              </a:rPr>
              <a:t>）。非关系型数据库（例如 </a:t>
            </a:r>
            <a:r>
              <a:rPr lang="en-US" altLang="zh-CN" dirty="0" err="1">
                <a:solidFill>
                  <a:schemeClr val="tx1"/>
                </a:solidFill>
              </a:rPr>
              <a:t>Mongodb</a:t>
            </a:r>
            <a:r>
              <a:rPr lang="zh-CN" altLang="en-US" dirty="0">
                <a:solidFill>
                  <a:schemeClr val="tx1"/>
                </a:solidFill>
              </a:rPr>
              <a:t>）不支持 </a:t>
            </a:r>
            <a:r>
              <a:rPr lang="en-US" altLang="zh-CN" dirty="0">
                <a:solidFill>
                  <a:schemeClr val="tx1"/>
                </a:solidFill>
              </a:rPr>
              <a:t>SQL </a:t>
            </a:r>
            <a:r>
              <a:rPr lang="zh-CN" altLang="en-US" dirty="0">
                <a:solidFill>
                  <a:schemeClr val="tx1"/>
                </a:solidFill>
              </a:rPr>
              <a:t>语言</a:t>
            </a:r>
            <a:endParaRPr lang="en-US" altLang="zh-CN" dirty="0">
              <a:solidFill>
                <a:schemeClr val="tx1"/>
              </a:solidFill>
            </a:endParaRPr>
          </a:p>
        </p:txBody>
      </p:sp>
    </p:spTree>
    <p:extLst>
      <p:ext uri="{BB962C8B-B14F-4D97-AF65-F5344CB8AC3E}">
        <p14:creationId xmlns:p14="http://schemas.microsoft.com/office/powerpoint/2010/main" val="119300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SQL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SQL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能做什么</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190282" cy="2757284"/>
          </a:xfrm>
        </p:spPr>
        <p:txBody>
          <a:bodyPr>
            <a:noAutofit/>
          </a:bodyPr>
          <a:lstStyle/>
          <a:p>
            <a:pPr marL="228600" indent="-228600">
              <a:buFont typeface="+mj-ea"/>
              <a:buAutoNum type="circleNumDbPlain"/>
            </a:pPr>
            <a:r>
              <a:rPr lang="zh-CN" altLang="en-US" dirty="0">
                <a:solidFill>
                  <a:schemeClr val="tx1"/>
                </a:solidFill>
              </a:rPr>
              <a:t> 从数据库中</a:t>
            </a:r>
            <a:r>
              <a:rPr lang="zh-CN" altLang="en-US" dirty="0">
                <a:solidFill>
                  <a:srgbClr val="FF0000"/>
                </a:solidFill>
              </a:rPr>
              <a:t>查询数据</a:t>
            </a:r>
          </a:p>
          <a:p>
            <a:pPr marL="228600" indent="-228600">
              <a:buFont typeface="+mj-ea"/>
              <a:buAutoNum type="circleNumDbPlain"/>
            </a:pPr>
            <a:r>
              <a:rPr lang="zh-CN" altLang="en-US" dirty="0">
                <a:solidFill>
                  <a:schemeClr val="tx1"/>
                </a:solidFill>
              </a:rPr>
              <a:t> 向数据库中</a:t>
            </a:r>
            <a:r>
              <a:rPr lang="zh-CN" altLang="en-US" dirty="0">
                <a:solidFill>
                  <a:srgbClr val="FF0000"/>
                </a:solidFill>
              </a:rPr>
              <a:t>插入新的数据</a:t>
            </a:r>
          </a:p>
          <a:p>
            <a:pPr marL="228600" indent="-228600">
              <a:buFont typeface="+mj-ea"/>
              <a:buAutoNum type="circleNumDbPlain"/>
            </a:pPr>
            <a:r>
              <a:rPr lang="zh-CN" altLang="en-US" dirty="0">
                <a:solidFill>
                  <a:schemeClr val="tx1"/>
                </a:solidFill>
              </a:rPr>
              <a:t> </a:t>
            </a:r>
            <a:r>
              <a:rPr lang="zh-CN" altLang="en-US" dirty="0">
                <a:solidFill>
                  <a:srgbClr val="FF0000"/>
                </a:solidFill>
              </a:rPr>
              <a:t>更新</a:t>
            </a:r>
            <a:r>
              <a:rPr lang="zh-CN" altLang="en-US" dirty="0">
                <a:solidFill>
                  <a:schemeClr val="tx1"/>
                </a:solidFill>
              </a:rPr>
              <a:t>数据库中的</a:t>
            </a:r>
            <a:r>
              <a:rPr lang="zh-CN" altLang="en-US" dirty="0">
                <a:solidFill>
                  <a:srgbClr val="FF0000"/>
                </a:solidFill>
              </a:rPr>
              <a:t>数据</a:t>
            </a:r>
          </a:p>
          <a:p>
            <a:pPr marL="228600" indent="-228600">
              <a:buFont typeface="+mj-ea"/>
              <a:buAutoNum type="circleNumDbPlain"/>
            </a:pPr>
            <a:r>
              <a:rPr lang="zh-CN" altLang="en-US" dirty="0">
                <a:solidFill>
                  <a:schemeClr val="tx1"/>
                </a:solidFill>
              </a:rPr>
              <a:t> 从数据库</a:t>
            </a:r>
            <a:r>
              <a:rPr lang="zh-CN" altLang="en-US" dirty="0">
                <a:solidFill>
                  <a:srgbClr val="FF0000"/>
                </a:solidFill>
              </a:rPr>
              <a:t>删除数据</a:t>
            </a:r>
          </a:p>
          <a:p>
            <a:pPr marL="228600" indent="-228600">
              <a:buFont typeface="+mj-ea"/>
              <a:buAutoNum type="circleNumDbPlain"/>
            </a:pPr>
            <a:r>
              <a:rPr lang="zh-CN" altLang="en-US" dirty="0">
                <a:solidFill>
                  <a:schemeClr val="tx1"/>
                </a:solidFill>
              </a:rPr>
              <a:t> 可以创建新数据库</a:t>
            </a:r>
          </a:p>
          <a:p>
            <a:pPr marL="228600" indent="-228600">
              <a:buFont typeface="+mj-ea"/>
              <a:buAutoNum type="circleNumDbPlain"/>
            </a:pPr>
            <a:r>
              <a:rPr lang="zh-CN" altLang="en-US" dirty="0">
                <a:solidFill>
                  <a:schemeClr val="tx1"/>
                </a:solidFill>
              </a:rPr>
              <a:t> 可在数据库中创建新表</a:t>
            </a:r>
          </a:p>
          <a:p>
            <a:pPr marL="228600" indent="-228600">
              <a:buFont typeface="+mj-ea"/>
              <a:buAutoNum type="circleNumDbPlain"/>
            </a:pPr>
            <a:r>
              <a:rPr lang="zh-CN" altLang="en-US" dirty="0">
                <a:solidFill>
                  <a:schemeClr val="tx1"/>
                </a:solidFill>
              </a:rPr>
              <a:t> 可在数据库中创建存储过程、视图</a:t>
            </a:r>
          </a:p>
          <a:p>
            <a:pPr marL="228600" indent="-228600">
              <a:buFont typeface="+mj-ea"/>
              <a:buAutoNum type="circleNumDbPlain"/>
            </a:pPr>
            <a:r>
              <a:rPr lang="en-US" altLang="zh-CN" dirty="0">
                <a:solidFill>
                  <a:schemeClr val="tx1"/>
                </a:solidFill>
              </a:rPr>
              <a:t> etc…</a:t>
            </a:r>
            <a:endParaRPr lang="zh-CN" altLang="en-US" dirty="0">
              <a:solidFill>
                <a:schemeClr val="tx1"/>
              </a:solidFill>
            </a:endParaRPr>
          </a:p>
        </p:txBody>
      </p:sp>
    </p:spTree>
    <p:extLst>
      <p:ext uri="{BB962C8B-B14F-4D97-AF65-F5344CB8AC3E}">
        <p14:creationId xmlns:p14="http://schemas.microsoft.com/office/powerpoint/2010/main" val="3550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3.2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a:solidFill>
                  <a:srgbClr val="595959"/>
                </a:solidFill>
                <a:latin typeface="Microsoft YaHei" panose="020B0503020204020204" pitchFamily="34" charset="-122"/>
                <a:ea typeface="Microsoft YaHei" panose="020B0503020204020204" pitchFamily="34" charset="-122"/>
                <a:cs typeface="+mj-cs"/>
              </a:rPr>
              <a:t>SQL </a:t>
            </a:r>
            <a:r>
              <a:rPr lang="zh-CN" altLang="en-US" dirty="0">
                <a:solidFill>
                  <a:srgbClr val="595959"/>
                </a:solidFill>
                <a:latin typeface="Microsoft YaHei" panose="020B0503020204020204" pitchFamily="34" charset="-122"/>
                <a:ea typeface="Microsoft YaHei" panose="020B0503020204020204" pitchFamily="34" charset="-122"/>
                <a:cs typeface="+mj-cs"/>
              </a:rPr>
              <a:t>管理数据库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SQL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的学习目标</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717400" cy="2757284"/>
          </a:xfrm>
        </p:spPr>
        <p:txBody>
          <a:bodyPr>
            <a:noAutofit/>
          </a:bodyPr>
          <a:lstStyle/>
          <a:p>
            <a:r>
              <a:rPr lang="zh-CN" altLang="en-US" dirty="0">
                <a:solidFill>
                  <a:schemeClr val="tx1"/>
                </a:solidFill>
              </a:rPr>
              <a:t>重点掌握如何使用 </a:t>
            </a:r>
            <a:r>
              <a:rPr lang="en-US" altLang="zh-CN" dirty="0">
                <a:solidFill>
                  <a:schemeClr val="tx1"/>
                </a:solidFill>
              </a:rPr>
              <a:t>SQL </a:t>
            </a:r>
            <a:r>
              <a:rPr lang="zh-CN" altLang="en-US" dirty="0">
                <a:solidFill>
                  <a:schemeClr val="tx1"/>
                </a:solidFill>
              </a:rPr>
              <a:t>从数据表中：</a:t>
            </a:r>
            <a:endParaRPr lang="en-US" altLang="zh-CN" dirty="0">
              <a:solidFill>
                <a:schemeClr val="tx1"/>
              </a:solidFill>
            </a:endParaRPr>
          </a:p>
          <a:p>
            <a:r>
              <a:rPr lang="zh-CN" altLang="en-US" dirty="0">
                <a:solidFill>
                  <a:srgbClr val="FF0000"/>
                </a:solidFill>
              </a:rPr>
              <a:t>查询数据</a:t>
            </a:r>
            <a:r>
              <a:rPr lang="zh-CN" altLang="en-US" dirty="0">
                <a:solidFill>
                  <a:schemeClr val="tx1"/>
                </a:solidFill>
              </a:rPr>
              <a:t>（</a:t>
            </a:r>
            <a:r>
              <a:rPr lang="en-US" altLang="zh-CN" dirty="0">
                <a:solidFill>
                  <a:schemeClr val="tx1"/>
                </a:solidFill>
              </a:rPr>
              <a:t>select</a:t>
            </a:r>
            <a:r>
              <a:rPr lang="zh-CN" altLang="en-US" dirty="0">
                <a:solidFill>
                  <a:schemeClr val="tx1"/>
                </a:solidFill>
              </a:rPr>
              <a:t>） 、</a:t>
            </a:r>
            <a:r>
              <a:rPr lang="zh-CN" altLang="en-US" dirty="0">
                <a:solidFill>
                  <a:srgbClr val="FF0000"/>
                </a:solidFill>
              </a:rPr>
              <a:t>插入数据</a:t>
            </a:r>
            <a:r>
              <a:rPr lang="zh-CN" altLang="en-US" dirty="0">
                <a:solidFill>
                  <a:schemeClr val="tx1"/>
                </a:solidFill>
              </a:rPr>
              <a:t>（</a:t>
            </a:r>
            <a:r>
              <a:rPr lang="en-US" altLang="zh-CN" dirty="0">
                <a:solidFill>
                  <a:schemeClr val="tx1"/>
                </a:solidFill>
              </a:rPr>
              <a:t>insert into</a:t>
            </a:r>
            <a:r>
              <a:rPr lang="zh-CN" altLang="en-US" dirty="0">
                <a:solidFill>
                  <a:schemeClr val="tx1"/>
                </a:solidFill>
              </a:rPr>
              <a:t>） 、</a:t>
            </a:r>
            <a:r>
              <a:rPr lang="zh-CN" altLang="en-US" dirty="0">
                <a:solidFill>
                  <a:srgbClr val="FF0000"/>
                </a:solidFill>
              </a:rPr>
              <a:t>更新数据</a:t>
            </a:r>
            <a:r>
              <a:rPr lang="zh-CN" altLang="en-US" dirty="0">
                <a:solidFill>
                  <a:schemeClr val="tx1"/>
                </a:solidFill>
              </a:rPr>
              <a:t>（</a:t>
            </a:r>
            <a:r>
              <a:rPr lang="en-US" altLang="zh-CN" dirty="0">
                <a:solidFill>
                  <a:schemeClr val="tx1"/>
                </a:solidFill>
              </a:rPr>
              <a:t>update</a:t>
            </a:r>
            <a:r>
              <a:rPr lang="zh-CN" altLang="en-US" dirty="0">
                <a:solidFill>
                  <a:schemeClr val="tx1"/>
                </a:solidFill>
              </a:rPr>
              <a:t>） 、</a:t>
            </a:r>
            <a:r>
              <a:rPr lang="zh-CN" altLang="en-US" dirty="0">
                <a:solidFill>
                  <a:srgbClr val="FF0000"/>
                </a:solidFill>
              </a:rPr>
              <a:t>删除数据</a:t>
            </a:r>
            <a:r>
              <a:rPr lang="zh-CN" altLang="en-US" dirty="0">
                <a:solidFill>
                  <a:schemeClr val="tx1"/>
                </a:solidFill>
              </a:rPr>
              <a:t>（</a:t>
            </a:r>
            <a:r>
              <a:rPr lang="en-US" altLang="zh-CN" dirty="0">
                <a:solidFill>
                  <a:schemeClr val="tx1"/>
                </a:solidFill>
              </a:rPr>
              <a:t>delete</a:t>
            </a:r>
            <a:r>
              <a:rPr lang="zh-CN" altLang="en-US" dirty="0">
                <a:solidFill>
                  <a:schemeClr val="tx1"/>
                </a:solidFill>
              </a:rPr>
              <a:t>） </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额外需要掌握的 </a:t>
            </a:r>
            <a:r>
              <a:rPr lang="en-US" altLang="zh-CN" dirty="0">
                <a:solidFill>
                  <a:schemeClr val="tx1"/>
                </a:solidFill>
              </a:rPr>
              <a:t>4 </a:t>
            </a:r>
            <a:r>
              <a:rPr lang="zh-CN" altLang="en-US" dirty="0">
                <a:solidFill>
                  <a:schemeClr val="tx1"/>
                </a:solidFill>
              </a:rPr>
              <a:t>种 </a:t>
            </a:r>
            <a:r>
              <a:rPr lang="en-US" altLang="zh-CN" dirty="0">
                <a:solidFill>
                  <a:schemeClr val="tx1"/>
                </a:solidFill>
              </a:rPr>
              <a:t>SQL </a:t>
            </a:r>
            <a:r>
              <a:rPr lang="zh-CN" altLang="en-US" dirty="0">
                <a:solidFill>
                  <a:schemeClr val="tx1"/>
                </a:solidFill>
              </a:rPr>
              <a:t>语法：</a:t>
            </a:r>
            <a:endParaRPr lang="en-US" altLang="zh-CN" dirty="0">
              <a:solidFill>
                <a:schemeClr val="tx1"/>
              </a:solidFill>
            </a:endParaRPr>
          </a:p>
          <a:p>
            <a:r>
              <a:rPr lang="en-US" altLang="zh-CN" dirty="0">
                <a:solidFill>
                  <a:srgbClr val="047FFD"/>
                </a:solidFill>
              </a:rPr>
              <a:t>where </a:t>
            </a:r>
            <a:r>
              <a:rPr lang="zh-CN" altLang="en-US" dirty="0">
                <a:solidFill>
                  <a:srgbClr val="047FFD"/>
                </a:solidFill>
              </a:rPr>
              <a:t>条件</a:t>
            </a:r>
            <a:r>
              <a:rPr lang="zh-CN" altLang="en-US" dirty="0">
                <a:solidFill>
                  <a:schemeClr val="tx1"/>
                </a:solidFill>
              </a:rPr>
              <a:t>、</a:t>
            </a:r>
            <a:r>
              <a:rPr lang="en-US" altLang="zh-CN" dirty="0">
                <a:solidFill>
                  <a:srgbClr val="047FFD"/>
                </a:solidFill>
              </a:rPr>
              <a:t>and </a:t>
            </a:r>
            <a:r>
              <a:rPr lang="zh-CN" altLang="en-US" dirty="0">
                <a:solidFill>
                  <a:srgbClr val="047FFD"/>
                </a:solidFill>
              </a:rPr>
              <a:t>和 </a:t>
            </a:r>
            <a:r>
              <a:rPr lang="en-US" altLang="zh-CN" dirty="0">
                <a:solidFill>
                  <a:srgbClr val="047FFD"/>
                </a:solidFill>
              </a:rPr>
              <a:t>or </a:t>
            </a:r>
            <a:r>
              <a:rPr lang="zh-CN" altLang="en-US" dirty="0">
                <a:solidFill>
                  <a:srgbClr val="047FFD"/>
                </a:solidFill>
              </a:rPr>
              <a:t>运算符</a:t>
            </a:r>
            <a:r>
              <a:rPr lang="zh-CN" altLang="en-US" dirty="0">
                <a:solidFill>
                  <a:schemeClr val="tx1"/>
                </a:solidFill>
              </a:rPr>
              <a:t>、</a:t>
            </a:r>
            <a:r>
              <a:rPr lang="en-US" altLang="zh-CN" dirty="0">
                <a:solidFill>
                  <a:srgbClr val="047FFD"/>
                </a:solidFill>
              </a:rPr>
              <a:t>order by </a:t>
            </a:r>
            <a:r>
              <a:rPr lang="zh-CN" altLang="en-US" dirty="0">
                <a:solidFill>
                  <a:srgbClr val="047FFD"/>
                </a:solidFill>
              </a:rPr>
              <a:t>排序</a:t>
            </a:r>
            <a:r>
              <a:rPr lang="zh-CN" altLang="en-US" dirty="0">
                <a:solidFill>
                  <a:schemeClr val="tx1"/>
                </a:solidFill>
              </a:rPr>
              <a:t>、</a:t>
            </a:r>
            <a:r>
              <a:rPr lang="en-US" altLang="zh-CN" dirty="0">
                <a:solidFill>
                  <a:srgbClr val="047FFD"/>
                </a:solidFill>
              </a:rPr>
              <a:t>count(*) </a:t>
            </a:r>
            <a:r>
              <a:rPr lang="zh-CN" altLang="en-US" dirty="0">
                <a:solidFill>
                  <a:srgbClr val="047FFD"/>
                </a:solidFill>
              </a:rPr>
              <a:t>函数</a:t>
            </a:r>
          </a:p>
        </p:txBody>
      </p:sp>
    </p:spTree>
    <p:extLst>
      <p:ext uri="{BB962C8B-B14F-4D97-AF65-F5344CB8AC3E}">
        <p14:creationId xmlns:p14="http://schemas.microsoft.com/office/powerpoint/2010/main" val="40525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3.3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SELECT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en-US" altLang="zh-CN" dirty="0">
                <a:solidFill>
                  <a:schemeClr val="tx1"/>
                </a:solidFill>
              </a:rPr>
              <a:t>SELECT </a:t>
            </a:r>
            <a:r>
              <a:rPr lang="zh-CN" altLang="en-US" dirty="0">
                <a:solidFill>
                  <a:schemeClr val="tx1"/>
                </a:solidFill>
              </a:rPr>
              <a:t>语句用于</a:t>
            </a:r>
            <a:r>
              <a:rPr lang="zh-CN" altLang="en-US" dirty="0">
                <a:solidFill>
                  <a:srgbClr val="FF0000"/>
                </a:solidFill>
              </a:rPr>
              <a:t>从表中查询数据</a:t>
            </a:r>
            <a:r>
              <a:rPr lang="zh-CN" altLang="en-US" dirty="0">
                <a:solidFill>
                  <a:schemeClr val="tx1"/>
                </a:solidFill>
              </a:rPr>
              <a:t>。执行的结果被存储在一个</a:t>
            </a:r>
            <a:r>
              <a:rPr lang="zh-CN" altLang="en-US" dirty="0">
                <a:solidFill>
                  <a:srgbClr val="FF0000"/>
                </a:solidFill>
              </a:rPr>
              <a:t>结果表</a:t>
            </a:r>
            <a:r>
              <a:rPr lang="zh-CN" altLang="en-US" dirty="0">
                <a:solidFill>
                  <a:schemeClr val="tx1"/>
                </a:solidFill>
              </a:rPr>
              <a:t>中（称为</a:t>
            </a:r>
            <a:r>
              <a:rPr lang="zh-CN" altLang="en-US" dirty="0">
                <a:solidFill>
                  <a:srgbClr val="047FFD"/>
                </a:solidFill>
              </a:rPr>
              <a:t>结果集</a:t>
            </a:r>
            <a:r>
              <a:rPr lang="zh-CN" altLang="en-US" dirty="0">
                <a:solidFill>
                  <a:schemeClr val="tx1"/>
                </a:solidFill>
              </a:rPr>
              <a:t>）。语法格式如下：</a:t>
            </a:r>
            <a:endParaRPr lang="zh-CN" altLang="en-US" dirty="0">
              <a:solidFill>
                <a:srgbClr val="047FFD"/>
              </a:solidFill>
            </a:endParaRPr>
          </a:p>
        </p:txBody>
      </p:sp>
      <p:pic>
        <p:nvPicPr>
          <p:cNvPr id="2" name="图片 1">
            <a:extLst>
              <a:ext uri="{FF2B5EF4-FFF2-40B4-BE49-F238E27FC236}">
                <a16:creationId xmlns:a16="http://schemas.microsoft.com/office/drawing/2014/main" id="{F7FDC2CD-A93C-49D7-B7AE-E81EC8BAFB47}"/>
              </a:ext>
            </a:extLst>
          </p:cNvPr>
          <p:cNvPicPr>
            <a:picLocks noChangeAspect="1"/>
          </p:cNvPicPr>
          <p:nvPr/>
        </p:nvPicPr>
        <p:blipFill>
          <a:blip r:embed="rId2"/>
          <a:stretch>
            <a:fillRect/>
          </a:stretch>
        </p:blipFill>
        <p:spPr>
          <a:xfrm>
            <a:off x="943254" y="2501153"/>
            <a:ext cx="5544000" cy="2061064"/>
          </a:xfrm>
          <a:prstGeom prst="rect">
            <a:avLst/>
          </a:prstGeom>
        </p:spPr>
      </p:pic>
      <p:sp>
        <p:nvSpPr>
          <p:cNvPr id="7" name="内容占位符 5">
            <a:extLst>
              <a:ext uri="{FF2B5EF4-FFF2-40B4-BE49-F238E27FC236}">
                <a16:creationId xmlns:a16="http://schemas.microsoft.com/office/drawing/2014/main" id="{9E06D6E8-6BC4-464C-B980-46966D129ACA}"/>
              </a:ext>
            </a:extLst>
          </p:cNvPr>
          <p:cNvSpPr txBox="1">
            <a:spLocks/>
          </p:cNvSpPr>
          <p:nvPr/>
        </p:nvSpPr>
        <p:spPr>
          <a:xfrm>
            <a:off x="848378" y="4634588"/>
            <a:ext cx="7260200" cy="377155"/>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a:t>
            </a:r>
            <a:r>
              <a:rPr lang="en-US" altLang="zh-CN" dirty="0">
                <a:solidFill>
                  <a:schemeClr val="tx1"/>
                </a:solidFill>
              </a:rPr>
              <a:t>SQL </a:t>
            </a:r>
            <a:r>
              <a:rPr lang="zh-CN" altLang="en-US" dirty="0">
                <a:solidFill>
                  <a:schemeClr val="tx1"/>
                </a:solidFill>
              </a:rPr>
              <a:t>语句中的</a:t>
            </a:r>
            <a:r>
              <a:rPr lang="zh-CN" altLang="en-US" dirty="0">
                <a:solidFill>
                  <a:srgbClr val="047FFD"/>
                </a:solidFill>
              </a:rPr>
              <a:t>关键字</a:t>
            </a:r>
            <a:r>
              <a:rPr lang="zh-CN" altLang="en-US" dirty="0">
                <a:solidFill>
                  <a:schemeClr val="tx1"/>
                </a:solidFill>
              </a:rPr>
              <a:t>对</a:t>
            </a:r>
            <a:r>
              <a:rPr lang="zh-CN" altLang="en-US" b="1" dirty="0">
                <a:solidFill>
                  <a:srgbClr val="FF0000"/>
                </a:solidFill>
              </a:rPr>
              <a:t>大小写不敏感</a:t>
            </a:r>
            <a:r>
              <a:rPr lang="zh-CN" altLang="en-US" dirty="0">
                <a:solidFill>
                  <a:schemeClr val="tx1"/>
                </a:solidFill>
              </a:rPr>
              <a:t>。</a:t>
            </a:r>
            <a:r>
              <a:rPr lang="en-US" altLang="zh-CN" dirty="0">
                <a:solidFill>
                  <a:schemeClr val="tx1"/>
                </a:solidFill>
              </a:rPr>
              <a:t>SELECT </a:t>
            </a:r>
            <a:r>
              <a:rPr lang="zh-CN" altLang="en-US" dirty="0">
                <a:solidFill>
                  <a:schemeClr val="tx1"/>
                </a:solidFill>
              </a:rPr>
              <a:t>等效于 </a:t>
            </a:r>
            <a:r>
              <a:rPr lang="en-US" altLang="zh-CN" dirty="0">
                <a:solidFill>
                  <a:schemeClr val="tx1"/>
                </a:solidFill>
              </a:rPr>
              <a:t>select</a:t>
            </a:r>
            <a:r>
              <a:rPr lang="zh-CN" altLang="en-US" dirty="0">
                <a:solidFill>
                  <a:schemeClr val="tx1"/>
                </a:solidFill>
              </a:rPr>
              <a:t>，</a:t>
            </a:r>
            <a:r>
              <a:rPr lang="en-US" altLang="zh-CN" dirty="0">
                <a:solidFill>
                  <a:schemeClr val="tx1"/>
                </a:solidFill>
              </a:rPr>
              <a:t>FROM </a:t>
            </a:r>
            <a:r>
              <a:rPr lang="zh-CN" altLang="en-US" dirty="0">
                <a:solidFill>
                  <a:schemeClr val="tx1"/>
                </a:solidFill>
              </a:rPr>
              <a:t>等效于 </a:t>
            </a:r>
            <a:r>
              <a:rPr lang="en-US" altLang="zh-CN" dirty="0">
                <a:solidFill>
                  <a:schemeClr val="tx1"/>
                </a:solidFill>
              </a:rPr>
              <a:t>from</a:t>
            </a:r>
            <a:r>
              <a:rPr lang="zh-CN" altLang="en-US" dirty="0">
                <a:solidFill>
                  <a:schemeClr val="tx1"/>
                </a:solidFill>
              </a:rPr>
              <a:t>。</a:t>
            </a:r>
            <a:endParaRPr lang="zh-CN" altLang="en-US" dirty="0">
              <a:solidFill>
                <a:srgbClr val="047FFD"/>
              </a:solidFill>
            </a:endParaRPr>
          </a:p>
        </p:txBody>
      </p:sp>
    </p:spTree>
    <p:extLst>
      <p:ext uri="{BB962C8B-B14F-4D97-AF65-F5344CB8AC3E}">
        <p14:creationId xmlns:p14="http://schemas.microsoft.com/office/powerpoint/2010/main" val="426230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2.2 </a:t>
            </a:r>
            <a:r>
              <a:rPr lang="zh-CN" altLang="en-US" dirty="0">
                <a:solidFill>
                  <a:srgbClr val="FF0000"/>
                </a:solidFill>
              </a:rPr>
              <a:t>读取</a:t>
            </a:r>
            <a:r>
              <a:rPr lang="zh-CN" altLang="en-US" dirty="0"/>
              <a:t>指定文件中的内容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判断文件是否读取成功</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可以判断 </a:t>
            </a:r>
            <a:r>
              <a:rPr lang="en-US" altLang="zh-CN" dirty="0">
                <a:solidFill>
                  <a:schemeClr val="tx1"/>
                </a:solidFill>
              </a:rPr>
              <a:t>err </a:t>
            </a:r>
            <a:r>
              <a:rPr lang="zh-CN" altLang="en-US" dirty="0">
                <a:solidFill>
                  <a:schemeClr val="tx1"/>
                </a:solidFill>
              </a:rPr>
              <a:t>对象是否为 </a:t>
            </a:r>
            <a:r>
              <a:rPr lang="en-US" altLang="zh-CN" dirty="0">
                <a:solidFill>
                  <a:schemeClr val="tx1"/>
                </a:solidFill>
              </a:rPr>
              <a:t>null</a:t>
            </a:r>
            <a:r>
              <a:rPr lang="zh-CN" altLang="en-US" dirty="0">
                <a:solidFill>
                  <a:schemeClr val="tx1"/>
                </a:solidFill>
              </a:rPr>
              <a:t>，从而知晓文件读取的结果：</a:t>
            </a:r>
            <a:endParaRPr lang="en-US" altLang="zh-CN" dirty="0">
              <a:solidFill>
                <a:schemeClr val="tx1"/>
              </a:solidFill>
            </a:endParaRPr>
          </a:p>
        </p:txBody>
      </p:sp>
      <p:pic>
        <p:nvPicPr>
          <p:cNvPr id="2" name="图片 1">
            <a:extLst>
              <a:ext uri="{FF2B5EF4-FFF2-40B4-BE49-F238E27FC236}">
                <a16:creationId xmlns:a16="http://schemas.microsoft.com/office/drawing/2014/main" id="{E01DBF97-F8C1-4D00-9FAD-64589EC722BF}"/>
              </a:ext>
            </a:extLst>
          </p:cNvPr>
          <p:cNvPicPr>
            <a:picLocks noChangeAspect="1"/>
          </p:cNvPicPr>
          <p:nvPr/>
        </p:nvPicPr>
        <p:blipFill>
          <a:blip r:embed="rId2"/>
          <a:stretch>
            <a:fillRect/>
          </a:stretch>
        </p:blipFill>
        <p:spPr>
          <a:xfrm>
            <a:off x="953839" y="2520266"/>
            <a:ext cx="5544000" cy="2289346"/>
          </a:xfrm>
          <a:prstGeom prst="rect">
            <a:avLst/>
          </a:prstGeom>
        </p:spPr>
      </p:pic>
    </p:spTree>
    <p:extLst>
      <p:ext uri="{BB962C8B-B14F-4D97-AF65-F5344CB8AC3E}">
        <p14:creationId xmlns:p14="http://schemas.microsoft.com/office/powerpoint/2010/main" val="367697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3.3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SELECT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SELECT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我们希望从 </a:t>
            </a:r>
            <a:r>
              <a:rPr lang="en-US" altLang="zh-CN" dirty="0">
                <a:solidFill>
                  <a:schemeClr val="tx1"/>
                </a:solidFill>
              </a:rPr>
              <a:t>users </a:t>
            </a:r>
            <a:r>
              <a:rPr lang="zh-CN" altLang="en-US" dirty="0">
                <a:solidFill>
                  <a:schemeClr val="tx1"/>
                </a:solidFill>
              </a:rPr>
              <a:t>表中选取所有的列，可以使用</a:t>
            </a:r>
            <a:r>
              <a:rPr lang="zh-CN" altLang="en-US" dirty="0">
                <a:solidFill>
                  <a:srgbClr val="FF0000"/>
                </a:solidFill>
              </a:rPr>
              <a:t>符号 * </a:t>
            </a:r>
            <a:r>
              <a:rPr lang="zh-CN" altLang="en-US" dirty="0">
                <a:solidFill>
                  <a:schemeClr val="tx1"/>
                </a:solidFill>
              </a:rPr>
              <a:t>取代列的名称，示例如下：</a:t>
            </a:r>
          </a:p>
        </p:txBody>
      </p:sp>
      <p:pic>
        <p:nvPicPr>
          <p:cNvPr id="8" name="图片 7">
            <a:extLst>
              <a:ext uri="{FF2B5EF4-FFF2-40B4-BE49-F238E27FC236}">
                <a16:creationId xmlns:a16="http://schemas.microsoft.com/office/drawing/2014/main" id="{3E0B55ED-69D3-47A7-8C62-B1B44AADAF1B}"/>
              </a:ext>
            </a:extLst>
          </p:cNvPr>
          <p:cNvPicPr>
            <a:picLocks noChangeAspect="1"/>
          </p:cNvPicPr>
          <p:nvPr/>
        </p:nvPicPr>
        <p:blipFill>
          <a:blip r:embed="rId2"/>
          <a:stretch>
            <a:fillRect/>
          </a:stretch>
        </p:blipFill>
        <p:spPr>
          <a:xfrm>
            <a:off x="945251" y="2501153"/>
            <a:ext cx="5544000" cy="2410699"/>
          </a:xfrm>
          <a:prstGeom prst="rect">
            <a:avLst/>
          </a:prstGeom>
        </p:spPr>
      </p:pic>
    </p:spTree>
    <p:extLst>
      <p:ext uri="{BB962C8B-B14F-4D97-AF65-F5344CB8AC3E}">
        <p14:creationId xmlns:p14="http://schemas.microsoft.com/office/powerpoint/2010/main" val="144903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3.3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SELECT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SELECT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列名称</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如需获取名为 </a:t>
            </a:r>
            <a:r>
              <a:rPr lang="en-US" altLang="zh-CN" dirty="0">
                <a:solidFill>
                  <a:schemeClr val="tx1"/>
                </a:solidFill>
              </a:rPr>
              <a:t>"</a:t>
            </a:r>
            <a:r>
              <a:rPr lang="en-US" altLang="zh-CN" dirty="0">
                <a:solidFill>
                  <a:srgbClr val="FF0000"/>
                </a:solidFill>
              </a:rPr>
              <a:t>username</a:t>
            </a:r>
            <a:r>
              <a:rPr lang="en-US" altLang="zh-CN" dirty="0">
                <a:solidFill>
                  <a:schemeClr val="tx1"/>
                </a:solidFill>
              </a:rPr>
              <a:t>" </a:t>
            </a:r>
            <a:r>
              <a:rPr lang="zh-CN" altLang="en-US" dirty="0">
                <a:solidFill>
                  <a:schemeClr val="tx1"/>
                </a:solidFill>
              </a:rPr>
              <a:t>和 </a:t>
            </a:r>
            <a:r>
              <a:rPr lang="en-US" altLang="zh-CN" dirty="0">
                <a:solidFill>
                  <a:schemeClr val="tx1"/>
                </a:solidFill>
              </a:rPr>
              <a:t>"</a:t>
            </a:r>
            <a:r>
              <a:rPr lang="en-US" altLang="zh-CN" dirty="0">
                <a:solidFill>
                  <a:srgbClr val="FF0000"/>
                </a:solidFill>
              </a:rPr>
              <a:t>password</a:t>
            </a:r>
            <a:r>
              <a:rPr lang="en-US" altLang="zh-CN" dirty="0">
                <a:solidFill>
                  <a:schemeClr val="tx1"/>
                </a:solidFill>
              </a:rPr>
              <a:t>" </a:t>
            </a:r>
            <a:r>
              <a:rPr lang="zh-CN" altLang="en-US" dirty="0">
                <a:solidFill>
                  <a:schemeClr val="tx1"/>
                </a:solidFill>
              </a:rPr>
              <a:t>的列的内容（从名为 </a:t>
            </a:r>
            <a:r>
              <a:rPr lang="en-US" altLang="zh-CN" dirty="0">
                <a:solidFill>
                  <a:schemeClr val="tx1"/>
                </a:solidFill>
              </a:rPr>
              <a:t>"users" </a:t>
            </a:r>
            <a:r>
              <a:rPr lang="zh-CN" altLang="en-US" dirty="0">
                <a:solidFill>
                  <a:schemeClr val="tx1"/>
                </a:solidFill>
              </a:rPr>
              <a:t>的数据库表），请使用下面的 </a:t>
            </a:r>
            <a:r>
              <a:rPr lang="en-US" altLang="zh-CN" dirty="0">
                <a:solidFill>
                  <a:schemeClr val="tx1"/>
                </a:solidFill>
              </a:rPr>
              <a:t>SELECT </a:t>
            </a:r>
            <a:r>
              <a:rPr lang="zh-CN" altLang="en-US" dirty="0">
                <a:solidFill>
                  <a:schemeClr val="tx1"/>
                </a:solidFill>
              </a:rPr>
              <a:t>语句：</a:t>
            </a:r>
          </a:p>
        </p:txBody>
      </p:sp>
      <p:pic>
        <p:nvPicPr>
          <p:cNvPr id="3" name="图片 2">
            <a:extLst>
              <a:ext uri="{FF2B5EF4-FFF2-40B4-BE49-F238E27FC236}">
                <a16:creationId xmlns:a16="http://schemas.microsoft.com/office/drawing/2014/main" id="{0C08C6B6-0DB8-48C1-BC5F-38DACF72B5D3}"/>
              </a:ext>
            </a:extLst>
          </p:cNvPr>
          <p:cNvPicPr>
            <a:picLocks noChangeAspect="1"/>
          </p:cNvPicPr>
          <p:nvPr/>
        </p:nvPicPr>
        <p:blipFill>
          <a:blip r:embed="rId2"/>
          <a:stretch>
            <a:fillRect/>
          </a:stretch>
        </p:blipFill>
        <p:spPr>
          <a:xfrm>
            <a:off x="945252" y="2501153"/>
            <a:ext cx="5544000" cy="2307470"/>
          </a:xfrm>
          <a:prstGeom prst="rect">
            <a:avLst/>
          </a:prstGeom>
        </p:spPr>
      </p:pic>
    </p:spTree>
    <p:extLst>
      <p:ext uri="{BB962C8B-B14F-4D97-AF65-F5344CB8AC3E}">
        <p14:creationId xmlns:p14="http://schemas.microsoft.com/office/powerpoint/2010/main" val="155447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3.4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INSERT INTO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en-US" altLang="zh-CN" dirty="0">
                <a:solidFill>
                  <a:srgbClr val="FF0000"/>
                </a:solidFill>
              </a:rPr>
              <a:t>INSERT INTO </a:t>
            </a:r>
            <a:r>
              <a:rPr lang="zh-CN" altLang="en-US" dirty="0">
                <a:solidFill>
                  <a:schemeClr val="tx1"/>
                </a:solidFill>
              </a:rPr>
              <a:t>语句用于</a:t>
            </a:r>
            <a:r>
              <a:rPr lang="zh-CN" altLang="en-US" dirty="0">
                <a:solidFill>
                  <a:srgbClr val="047FFD"/>
                </a:solidFill>
              </a:rPr>
              <a:t>向数据表中</a:t>
            </a:r>
            <a:r>
              <a:rPr lang="zh-CN" altLang="en-US" dirty="0">
                <a:solidFill>
                  <a:srgbClr val="FF0000"/>
                </a:solidFill>
              </a:rPr>
              <a:t>插入新的数据行</a:t>
            </a:r>
            <a:r>
              <a:rPr lang="zh-CN" altLang="en-US" dirty="0">
                <a:solidFill>
                  <a:schemeClr val="tx1"/>
                </a:solidFill>
              </a:rPr>
              <a:t>，语法格式如下：</a:t>
            </a:r>
            <a:endParaRPr lang="zh-CN" altLang="en-US" dirty="0">
              <a:solidFill>
                <a:srgbClr val="047FFD"/>
              </a:solidFill>
            </a:endParaRPr>
          </a:p>
        </p:txBody>
      </p:sp>
      <p:pic>
        <p:nvPicPr>
          <p:cNvPr id="4" name="图片 3">
            <a:extLst>
              <a:ext uri="{FF2B5EF4-FFF2-40B4-BE49-F238E27FC236}">
                <a16:creationId xmlns:a16="http://schemas.microsoft.com/office/drawing/2014/main" id="{8532CA5A-FAA7-4A01-AD67-ADEEB72CD368}"/>
              </a:ext>
            </a:extLst>
          </p:cNvPr>
          <p:cNvPicPr>
            <a:picLocks noChangeAspect="1"/>
          </p:cNvPicPr>
          <p:nvPr/>
        </p:nvPicPr>
        <p:blipFill>
          <a:blip r:embed="rId2"/>
          <a:stretch>
            <a:fillRect/>
          </a:stretch>
        </p:blipFill>
        <p:spPr>
          <a:xfrm>
            <a:off x="943255" y="2501153"/>
            <a:ext cx="5544000" cy="1330560"/>
          </a:xfrm>
          <a:prstGeom prst="rect">
            <a:avLst/>
          </a:prstGeom>
        </p:spPr>
      </p:pic>
    </p:spTree>
    <p:extLst>
      <p:ext uri="{BB962C8B-B14F-4D97-AF65-F5344CB8AC3E}">
        <p14:creationId xmlns:p14="http://schemas.microsoft.com/office/powerpoint/2010/main" val="271384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3.4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INSERT INTO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INSERT INTO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向 </a:t>
            </a:r>
            <a:r>
              <a:rPr lang="en-US" altLang="zh-CN" dirty="0">
                <a:solidFill>
                  <a:schemeClr val="tx1"/>
                </a:solidFill>
              </a:rPr>
              <a:t>users </a:t>
            </a:r>
            <a:r>
              <a:rPr lang="zh-CN" altLang="en-US" dirty="0">
                <a:solidFill>
                  <a:schemeClr val="tx1"/>
                </a:solidFill>
              </a:rPr>
              <a:t>表中，插入一条 </a:t>
            </a:r>
            <a:r>
              <a:rPr lang="en-US" altLang="zh-CN" dirty="0">
                <a:solidFill>
                  <a:srgbClr val="FF0000"/>
                </a:solidFill>
              </a:rPr>
              <a:t>username </a:t>
            </a:r>
            <a:r>
              <a:rPr lang="zh-CN" altLang="en-US" dirty="0">
                <a:solidFill>
                  <a:schemeClr val="tx1"/>
                </a:solidFill>
              </a:rPr>
              <a:t>为 </a:t>
            </a:r>
            <a:r>
              <a:rPr lang="en-US" altLang="zh-CN" dirty="0">
                <a:solidFill>
                  <a:srgbClr val="047FFD"/>
                </a:solidFill>
              </a:rPr>
              <a:t>tony stark</a:t>
            </a:r>
            <a:r>
              <a:rPr lang="zh-CN" altLang="en-US" dirty="0">
                <a:solidFill>
                  <a:schemeClr val="tx1"/>
                </a:solidFill>
              </a:rPr>
              <a:t>，</a:t>
            </a:r>
            <a:r>
              <a:rPr lang="en-US" altLang="zh-CN" dirty="0">
                <a:solidFill>
                  <a:srgbClr val="FF0000"/>
                </a:solidFill>
              </a:rPr>
              <a:t>password</a:t>
            </a:r>
            <a:r>
              <a:rPr lang="en-US" altLang="zh-CN" dirty="0">
                <a:solidFill>
                  <a:schemeClr val="tx1"/>
                </a:solidFill>
              </a:rPr>
              <a:t> </a:t>
            </a:r>
            <a:r>
              <a:rPr lang="zh-CN" altLang="en-US" dirty="0">
                <a:solidFill>
                  <a:schemeClr val="tx1"/>
                </a:solidFill>
              </a:rPr>
              <a:t>为 </a:t>
            </a:r>
            <a:r>
              <a:rPr lang="en-US" altLang="zh-CN" dirty="0">
                <a:solidFill>
                  <a:srgbClr val="047FFD"/>
                </a:solidFill>
              </a:rPr>
              <a:t>098123</a:t>
            </a:r>
            <a:r>
              <a:rPr lang="en-US" altLang="zh-CN" dirty="0">
                <a:solidFill>
                  <a:schemeClr val="tx1"/>
                </a:solidFill>
              </a:rPr>
              <a:t> </a:t>
            </a:r>
            <a:r>
              <a:rPr lang="zh-CN" altLang="en-US" dirty="0">
                <a:solidFill>
                  <a:schemeClr val="tx1"/>
                </a:solidFill>
              </a:rPr>
              <a:t>的用户数据，示例如下：</a:t>
            </a:r>
          </a:p>
        </p:txBody>
      </p:sp>
      <p:pic>
        <p:nvPicPr>
          <p:cNvPr id="2" name="图片 1">
            <a:extLst>
              <a:ext uri="{FF2B5EF4-FFF2-40B4-BE49-F238E27FC236}">
                <a16:creationId xmlns:a16="http://schemas.microsoft.com/office/drawing/2014/main" id="{281C3D5A-D764-4F73-AD81-1455F7F11FE1}"/>
              </a:ext>
            </a:extLst>
          </p:cNvPr>
          <p:cNvPicPr>
            <a:picLocks noChangeAspect="1"/>
          </p:cNvPicPr>
          <p:nvPr/>
        </p:nvPicPr>
        <p:blipFill>
          <a:blip r:embed="rId2"/>
          <a:stretch>
            <a:fillRect/>
          </a:stretch>
        </p:blipFill>
        <p:spPr>
          <a:xfrm>
            <a:off x="941294" y="2501153"/>
            <a:ext cx="5520018" cy="2524091"/>
          </a:xfrm>
          <a:prstGeom prst="rect">
            <a:avLst/>
          </a:prstGeom>
        </p:spPr>
      </p:pic>
    </p:spTree>
    <p:extLst>
      <p:ext uri="{BB962C8B-B14F-4D97-AF65-F5344CB8AC3E}">
        <p14:creationId xmlns:p14="http://schemas.microsoft.com/office/powerpoint/2010/main" val="15294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3.5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UPDATE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en-US" altLang="zh-CN" dirty="0">
                <a:solidFill>
                  <a:srgbClr val="FF0000"/>
                </a:solidFill>
              </a:rPr>
              <a:t>Update </a:t>
            </a:r>
            <a:r>
              <a:rPr lang="zh-CN" altLang="en-US" dirty="0">
                <a:solidFill>
                  <a:schemeClr val="tx1"/>
                </a:solidFill>
              </a:rPr>
              <a:t>语句用于</a:t>
            </a:r>
            <a:r>
              <a:rPr lang="zh-CN" altLang="en-US" dirty="0">
                <a:solidFill>
                  <a:srgbClr val="FF0000"/>
                </a:solidFill>
              </a:rPr>
              <a:t>修改表中的数据</a:t>
            </a:r>
            <a:r>
              <a:rPr lang="zh-CN" altLang="en-US" dirty="0">
                <a:solidFill>
                  <a:schemeClr val="tx1"/>
                </a:solidFill>
              </a:rPr>
              <a:t>。语法格式如下：</a:t>
            </a:r>
            <a:endParaRPr lang="zh-CN" altLang="en-US" dirty="0">
              <a:solidFill>
                <a:srgbClr val="047FFD"/>
              </a:solidFill>
            </a:endParaRPr>
          </a:p>
        </p:txBody>
      </p:sp>
      <p:pic>
        <p:nvPicPr>
          <p:cNvPr id="2" name="图片 1">
            <a:extLst>
              <a:ext uri="{FF2B5EF4-FFF2-40B4-BE49-F238E27FC236}">
                <a16:creationId xmlns:a16="http://schemas.microsoft.com/office/drawing/2014/main" id="{574DE1C2-7682-4CEE-A2DE-A0E026C13D39}"/>
              </a:ext>
            </a:extLst>
          </p:cNvPr>
          <p:cNvPicPr>
            <a:picLocks noChangeAspect="1"/>
          </p:cNvPicPr>
          <p:nvPr/>
        </p:nvPicPr>
        <p:blipFill>
          <a:blip r:embed="rId2"/>
          <a:stretch>
            <a:fillRect/>
          </a:stretch>
        </p:blipFill>
        <p:spPr>
          <a:xfrm>
            <a:off x="956701" y="2501153"/>
            <a:ext cx="5544000" cy="1819736"/>
          </a:xfrm>
          <a:prstGeom prst="rect">
            <a:avLst/>
          </a:prstGeom>
        </p:spPr>
      </p:pic>
    </p:spTree>
    <p:extLst>
      <p:ext uri="{BB962C8B-B14F-4D97-AF65-F5344CB8AC3E}">
        <p14:creationId xmlns:p14="http://schemas.microsoft.com/office/powerpoint/2010/main" val="184317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3.5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UPDATE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UPDATE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更新某一行中的一个列</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把 </a:t>
            </a:r>
            <a:r>
              <a:rPr lang="en-US" altLang="zh-CN" dirty="0">
                <a:solidFill>
                  <a:schemeClr val="tx1"/>
                </a:solidFill>
              </a:rPr>
              <a:t>users </a:t>
            </a:r>
            <a:r>
              <a:rPr lang="zh-CN" altLang="en-US" dirty="0">
                <a:solidFill>
                  <a:schemeClr val="tx1"/>
                </a:solidFill>
              </a:rPr>
              <a:t>表中 </a:t>
            </a:r>
            <a:r>
              <a:rPr lang="en-US" altLang="zh-CN" dirty="0">
                <a:solidFill>
                  <a:srgbClr val="FF0000"/>
                </a:solidFill>
              </a:rPr>
              <a:t>id</a:t>
            </a:r>
            <a:r>
              <a:rPr lang="en-US" altLang="zh-CN" dirty="0">
                <a:solidFill>
                  <a:schemeClr val="tx1"/>
                </a:solidFill>
              </a:rPr>
              <a:t> </a:t>
            </a:r>
            <a:r>
              <a:rPr lang="zh-CN" altLang="en-US" dirty="0">
                <a:solidFill>
                  <a:schemeClr val="tx1"/>
                </a:solidFill>
              </a:rPr>
              <a:t>为 </a:t>
            </a:r>
            <a:r>
              <a:rPr lang="en-US" altLang="zh-CN" dirty="0">
                <a:solidFill>
                  <a:srgbClr val="047FFD"/>
                </a:solidFill>
              </a:rPr>
              <a:t>7</a:t>
            </a:r>
            <a:r>
              <a:rPr lang="en-US" altLang="zh-CN" dirty="0">
                <a:solidFill>
                  <a:schemeClr val="tx1"/>
                </a:solidFill>
              </a:rPr>
              <a:t> </a:t>
            </a:r>
            <a:r>
              <a:rPr lang="zh-CN" altLang="en-US" dirty="0">
                <a:solidFill>
                  <a:schemeClr val="tx1"/>
                </a:solidFill>
              </a:rPr>
              <a:t>的用户密码，更新为 </a:t>
            </a:r>
            <a:r>
              <a:rPr lang="en-US" altLang="zh-CN" dirty="0">
                <a:solidFill>
                  <a:srgbClr val="FF0000"/>
                </a:solidFill>
              </a:rPr>
              <a:t>888888</a:t>
            </a:r>
            <a:r>
              <a:rPr lang="zh-CN" altLang="en-US" dirty="0">
                <a:solidFill>
                  <a:schemeClr val="tx1"/>
                </a:solidFill>
              </a:rPr>
              <a:t>。示例如下：</a:t>
            </a:r>
          </a:p>
        </p:txBody>
      </p:sp>
      <p:pic>
        <p:nvPicPr>
          <p:cNvPr id="4" name="图片 3">
            <a:extLst>
              <a:ext uri="{FF2B5EF4-FFF2-40B4-BE49-F238E27FC236}">
                <a16:creationId xmlns:a16="http://schemas.microsoft.com/office/drawing/2014/main" id="{2DA56149-1257-4030-BFA1-D211BA84B378}"/>
              </a:ext>
            </a:extLst>
          </p:cNvPr>
          <p:cNvPicPr>
            <a:picLocks noChangeAspect="1"/>
          </p:cNvPicPr>
          <p:nvPr/>
        </p:nvPicPr>
        <p:blipFill>
          <a:blip r:embed="rId2"/>
          <a:stretch>
            <a:fillRect/>
          </a:stretch>
        </p:blipFill>
        <p:spPr>
          <a:xfrm>
            <a:off x="948018" y="2484766"/>
            <a:ext cx="5587253" cy="2554835"/>
          </a:xfrm>
          <a:prstGeom prst="rect">
            <a:avLst/>
          </a:prstGeom>
        </p:spPr>
      </p:pic>
    </p:spTree>
    <p:extLst>
      <p:ext uri="{BB962C8B-B14F-4D97-AF65-F5344CB8AC3E}">
        <p14:creationId xmlns:p14="http://schemas.microsoft.com/office/powerpoint/2010/main" val="24954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3.5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UPDATE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UPDATE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更新某一行中的若干列</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把 </a:t>
            </a:r>
            <a:r>
              <a:rPr lang="en-US" altLang="zh-CN" dirty="0">
                <a:solidFill>
                  <a:schemeClr val="tx1"/>
                </a:solidFill>
              </a:rPr>
              <a:t>users </a:t>
            </a:r>
            <a:r>
              <a:rPr lang="zh-CN" altLang="en-US" dirty="0">
                <a:solidFill>
                  <a:schemeClr val="tx1"/>
                </a:solidFill>
              </a:rPr>
              <a:t>表中 </a:t>
            </a:r>
            <a:r>
              <a:rPr lang="en-US" altLang="zh-CN" dirty="0">
                <a:solidFill>
                  <a:srgbClr val="FF0000"/>
                </a:solidFill>
              </a:rPr>
              <a:t>id</a:t>
            </a:r>
            <a:r>
              <a:rPr lang="en-US" altLang="zh-CN" dirty="0">
                <a:solidFill>
                  <a:schemeClr val="tx1"/>
                </a:solidFill>
              </a:rPr>
              <a:t> </a:t>
            </a:r>
            <a:r>
              <a:rPr lang="zh-CN" altLang="en-US" dirty="0">
                <a:solidFill>
                  <a:schemeClr val="tx1"/>
                </a:solidFill>
              </a:rPr>
              <a:t>为 </a:t>
            </a:r>
            <a:r>
              <a:rPr lang="en-US" altLang="zh-CN" dirty="0">
                <a:solidFill>
                  <a:srgbClr val="047FFD"/>
                </a:solidFill>
              </a:rPr>
              <a:t>2</a:t>
            </a:r>
            <a:r>
              <a:rPr lang="en-US" altLang="zh-CN" dirty="0">
                <a:solidFill>
                  <a:schemeClr val="tx1"/>
                </a:solidFill>
              </a:rPr>
              <a:t> </a:t>
            </a:r>
            <a:r>
              <a:rPr lang="zh-CN" altLang="en-US" dirty="0">
                <a:solidFill>
                  <a:schemeClr val="tx1"/>
                </a:solidFill>
              </a:rPr>
              <a:t>的</a:t>
            </a:r>
            <a:r>
              <a:rPr lang="zh-CN" altLang="en-US" dirty="0">
                <a:solidFill>
                  <a:srgbClr val="047FFD"/>
                </a:solidFill>
              </a:rPr>
              <a:t>用户密码</a:t>
            </a:r>
            <a:r>
              <a:rPr lang="zh-CN" altLang="en-US" dirty="0">
                <a:solidFill>
                  <a:schemeClr val="tx1"/>
                </a:solidFill>
              </a:rPr>
              <a:t>和</a:t>
            </a:r>
            <a:r>
              <a:rPr lang="zh-CN" altLang="en-US" dirty="0">
                <a:solidFill>
                  <a:srgbClr val="047FFD"/>
                </a:solidFill>
              </a:rPr>
              <a:t>用户状态</a:t>
            </a:r>
            <a:r>
              <a:rPr lang="zh-CN" altLang="en-US" dirty="0">
                <a:solidFill>
                  <a:schemeClr val="tx1"/>
                </a:solidFill>
              </a:rPr>
              <a:t>，分别更新为 </a:t>
            </a:r>
            <a:r>
              <a:rPr lang="en-US" altLang="zh-CN" dirty="0">
                <a:solidFill>
                  <a:srgbClr val="FF0000"/>
                </a:solidFill>
              </a:rPr>
              <a:t>admin123 </a:t>
            </a:r>
            <a:r>
              <a:rPr lang="zh-CN" altLang="en-US" dirty="0">
                <a:solidFill>
                  <a:schemeClr val="tx1"/>
                </a:solidFill>
              </a:rPr>
              <a:t>和 </a:t>
            </a:r>
            <a:r>
              <a:rPr lang="en-US" altLang="zh-CN" dirty="0">
                <a:solidFill>
                  <a:srgbClr val="FF0000"/>
                </a:solidFill>
              </a:rPr>
              <a:t>1</a:t>
            </a:r>
            <a:r>
              <a:rPr lang="zh-CN" altLang="en-US" dirty="0">
                <a:solidFill>
                  <a:schemeClr val="tx1"/>
                </a:solidFill>
              </a:rPr>
              <a:t>。示例如下：</a:t>
            </a:r>
          </a:p>
        </p:txBody>
      </p:sp>
      <p:pic>
        <p:nvPicPr>
          <p:cNvPr id="3" name="图片 2">
            <a:extLst>
              <a:ext uri="{FF2B5EF4-FFF2-40B4-BE49-F238E27FC236}">
                <a16:creationId xmlns:a16="http://schemas.microsoft.com/office/drawing/2014/main" id="{96766506-DF35-4612-A924-C8D5C4099E5F}"/>
              </a:ext>
            </a:extLst>
          </p:cNvPr>
          <p:cNvPicPr>
            <a:picLocks noChangeAspect="1"/>
          </p:cNvPicPr>
          <p:nvPr/>
        </p:nvPicPr>
        <p:blipFill>
          <a:blip r:embed="rId2"/>
          <a:stretch>
            <a:fillRect/>
          </a:stretch>
        </p:blipFill>
        <p:spPr>
          <a:xfrm>
            <a:off x="941294" y="2501153"/>
            <a:ext cx="5543375" cy="2534771"/>
          </a:xfrm>
          <a:prstGeom prst="rect">
            <a:avLst/>
          </a:prstGeom>
        </p:spPr>
      </p:pic>
    </p:spTree>
    <p:extLst>
      <p:ext uri="{BB962C8B-B14F-4D97-AF65-F5344CB8AC3E}">
        <p14:creationId xmlns:p14="http://schemas.microsoft.com/office/powerpoint/2010/main" val="289776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3.6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DELETE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en-US" altLang="zh-CN" dirty="0">
                <a:solidFill>
                  <a:srgbClr val="FF0000"/>
                </a:solidFill>
              </a:rPr>
              <a:t>DELETE </a:t>
            </a:r>
            <a:r>
              <a:rPr lang="zh-CN" altLang="en-US" dirty="0">
                <a:solidFill>
                  <a:schemeClr val="tx1"/>
                </a:solidFill>
              </a:rPr>
              <a:t>语句用于删除表中的行。语法格式如下：</a:t>
            </a:r>
          </a:p>
        </p:txBody>
      </p:sp>
      <p:pic>
        <p:nvPicPr>
          <p:cNvPr id="3" name="图片 2">
            <a:extLst>
              <a:ext uri="{FF2B5EF4-FFF2-40B4-BE49-F238E27FC236}">
                <a16:creationId xmlns:a16="http://schemas.microsoft.com/office/drawing/2014/main" id="{871A4709-0190-4CA4-B395-AB268435FADE}"/>
              </a:ext>
            </a:extLst>
          </p:cNvPr>
          <p:cNvPicPr>
            <a:picLocks noChangeAspect="1"/>
          </p:cNvPicPr>
          <p:nvPr/>
        </p:nvPicPr>
        <p:blipFill>
          <a:blip r:embed="rId2"/>
          <a:stretch>
            <a:fillRect/>
          </a:stretch>
        </p:blipFill>
        <p:spPr>
          <a:xfrm>
            <a:off x="956702" y="2501153"/>
            <a:ext cx="5544000" cy="1330560"/>
          </a:xfrm>
          <a:prstGeom prst="rect">
            <a:avLst/>
          </a:prstGeom>
        </p:spPr>
      </p:pic>
    </p:spTree>
    <p:extLst>
      <p:ext uri="{BB962C8B-B14F-4D97-AF65-F5344CB8AC3E}">
        <p14:creationId xmlns:p14="http://schemas.microsoft.com/office/powerpoint/2010/main" val="288522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3.6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DELETE </a:t>
            </a:r>
            <a:r>
              <a:rPr lang="zh-CN" altLang="en-US" dirty="0">
                <a:solidFill>
                  <a:srgbClr val="595959"/>
                </a:solidFill>
                <a:latin typeface="Microsoft YaHei" panose="020B0503020204020204" pitchFamily="34" charset="-122"/>
                <a:ea typeface="Microsoft YaHei" panose="020B0503020204020204" pitchFamily="34" charset="-122"/>
                <a:cs typeface="+mj-cs"/>
              </a:rPr>
              <a:t>语句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DELETE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从 </a:t>
            </a:r>
            <a:r>
              <a:rPr lang="en-US" altLang="zh-CN" dirty="0">
                <a:solidFill>
                  <a:schemeClr val="tx1"/>
                </a:solidFill>
              </a:rPr>
              <a:t>users </a:t>
            </a:r>
            <a:r>
              <a:rPr lang="zh-CN" altLang="en-US" dirty="0">
                <a:solidFill>
                  <a:schemeClr val="tx1"/>
                </a:solidFill>
              </a:rPr>
              <a:t>表中，删除 </a:t>
            </a:r>
            <a:r>
              <a:rPr lang="en-US" altLang="zh-CN" dirty="0">
                <a:solidFill>
                  <a:srgbClr val="FF0000"/>
                </a:solidFill>
              </a:rPr>
              <a:t>id </a:t>
            </a:r>
            <a:r>
              <a:rPr lang="zh-CN" altLang="en-US" dirty="0">
                <a:solidFill>
                  <a:schemeClr val="tx1"/>
                </a:solidFill>
              </a:rPr>
              <a:t>为 </a:t>
            </a:r>
            <a:r>
              <a:rPr lang="en-US" altLang="zh-CN" dirty="0">
                <a:solidFill>
                  <a:srgbClr val="047FFD"/>
                </a:solidFill>
              </a:rPr>
              <a:t>4</a:t>
            </a:r>
            <a:r>
              <a:rPr lang="en-US" altLang="zh-CN" dirty="0">
                <a:solidFill>
                  <a:schemeClr val="tx1"/>
                </a:solidFill>
              </a:rPr>
              <a:t> </a:t>
            </a:r>
            <a:r>
              <a:rPr lang="zh-CN" altLang="en-US" dirty="0">
                <a:solidFill>
                  <a:schemeClr val="tx1"/>
                </a:solidFill>
              </a:rPr>
              <a:t>的用户，示例如下：</a:t>
            </a:r>
          </a:p>
        </p:txBody>
      </p:sp>
      <p:pic>
        <p:nvPicPr>
          <p:cNvPr id="2" name="图片 1">
            <a:extLst>
              <a:ext uri="{FF2B5EF4-FFF2-40B4-BE49-F238E27FC236}">
                <a16:creationId xmlns:a16="http://schemas.microsoft.com/office/drawing/2014/main" id="{23FBB755-093E-4182-9EBA-FEC9E918FC69}"/>
              </a:ext>
            </a:extLst>
          </p:cNvPr>
          <p:cNvPicPr>
            <a:picLocks noChangeAspect="1"/>
          </p:cNvPicPr>
          <p:nvPr/>
        </p:nvPicPr>
        <p:blipFill>
          <a:blip r:embed="rId2"/>
          <a:stretch>
            <a:fillRect/>
          </a:stretch>
        </p:blipFill>
        <p:spPr>
          <a:xfrm>
            <a:off x="941294" y="2501153"/>
            <a:ext cx="5543374" cy="2534771"/>
          </a:xfrm>
          <a:prstGeom prst="rect">
            <a:avLst/>
          </a:prstGeom>
        </p:spPr>
      </p:pic>
    </p:spTree>
    <p:extLst>
      <p:ext uri="{BB962C8B-B14F-4D97-AF65-F5344CB8AC3E}">
        <p14:creationId xmlns:p14="http://schemas.microsoft.com/office/powerpoint/2010/main" val="275372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3.7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FF0000"/>
                </a:solidFill>
                <a:latin typeface="Microsoft YaHei" panose="020B0503020204020204" pitchFamily="34" charset="-122"/>
                <a:ea typeface="Microsoft YaHei" panose="020B0503020204020204" pitchFamily="34" charset="-122"/>
                <a:cs typeface="+mj-cs"/>
              </a:rPr>
              <a:t>WHERE </a:t>
            </a:r>
            <a:r>
              <a:rPr lang="zh-CN" altLang="en-US" dirty="0">
                <a:solidFill>
                  <a:srgbClr val="FF0000"/>
                </a:solidFill>
                <a:latin typeface="Microsoft YaHei" panose="020B0503020204020204" pitchFamily="34" charset="-122"/>
                <a:ea typeface="Microsoft YaHei" panose="020B0503020204020204" pitchFamily="34" charset="-122"/>
                <a:cs typeface="+mj-cs"/>
              </a:rPr>
              <a:t>子句</a:t>
            </a: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en-US" altLang="zh-CN" dirty="0">
                <a:solidFill>
                  <a:schemeClr val="tx1"/>
                </a:solidFill>
              </a:rPr>
              <a:t>WHERE </a:t>
            </a:r>
            <a:r>
              <a:rPr lang="zh-CN" altLang="en-US" dirty="0">
                <a:solidFill>
                  <a:schemeClr val="tx1"/>
                </a:solidFill>
              </a:rPr>
              <a:t>子句用于</a:t>
            </a:r>
            <a:r>
              <a:rPr lang="zh-CN" altLang="en-US" dirty="0">
                <a:solidFill>
                  <a:srgbClr val="FF0000"/>
                </a:solidFill>
              </a:rPr>
              <a:t>限定选择的标准</a:t>
            </a:r>
            <a:r>
              <a:rPr lang="zh-CN" altLang="en-US" dirty="0">
                <a:solidFill>
                  <a:schemeClr val="tx1"/>
                </a:solidFill>
              </a:rPr>
              <a:t>。在 </a:t>
            </a:r>
            <a:r>
              <a:rPr lang="en-US" altLang="zh-CN" dirty="0">
                <a:solidFill>
                  <a:srgbClr val="047FFD"/>
                </a:solidFill>
              </a:rPr>
              <a:t>SELECT</a:t>
            </a:r>
            <a:r>
              <a:rPr lang="zh-CN" altLang="en-US" dirty="0">
                <a:solidFill>
                  <a:schemeClr val="tx1"/>
                </a:solidFill>
              </a:rPr>
              <a:t>、</a:t>
            </a:r>
            <a:r>
              <a:rPr lang="en-US" altLang="zh-CN" dirty="0">
                <a:solidFill>
                  <a:srgbClr val="047FFD"/>
                </a:solidFill>
              </a:rPr>
              <a:t>UPDATE</a:t>
            </a:r>
            <a:r>
              <a:rPr lang="zh-CN" altLang="en-US" dirty="0">
                <a:solidFill>
                  <a:schemeClr val="tx1"/>
                </a:solidFill>
              </a:rPr>
              <a:t>、</a:t>
            </a:r>
            <a:r>
              <a:rPr lang="en-US" altLang="zh-CN" dirty="0">
                <a:solidFill>
                  <a:srgbClr val="047FFD"/>
                </a:solidFill>
              </a:rPr>
              <a:t>DELETE</a:t>
            </a:r>
            <a:r>
              <a:rPr lang="en-US" altLang="zh-CN" dirty="0">
                <a:solidFill>
                  <a:schemeClr val="tx1"/>
                </a:solidFill>
              </a:rPr>
              <a:t> </a:t>
            </a:r>
            <a:r>
              <a:rPr lang="zh-CN" altLang="en-US" dirty="0">
                <a:solidFill>
                  <a:schemeClr val="tx1"/>
                </a:solidFill>
              </a:rPr>
              <a:t>语句中，</a:t>
            </a:r>
            <a:r>
              <a:rPr lang="zh-CN" altLang="en-US" dirty="0">
                <a:solidFill>
                  <a:srgbClr val="FF0000"/>
                </a:solidFill>
              </a:rPr>
              <a:t>皆可使用 </a:t>
            </a:r>
            <a:r>
              <a:rPr lang="en-US" altLang="zh-CN" dirty="0">
                <a:solidFill>
                  <a:schemeClr val="tx1"/>
                </a:solidFill>
              </a:rPr>
              <a:t>WHERE </a:t>
            </a:r>
            <a:r>
              <a:rPr lang="zh-CN" altLang="en-US" dirty="0">
                <a:solidFill>
                  <a:schemeClr val="tx1"/>
                </a:solidFill>
              </a:rPr>
              <a:t>子句来限定选择的标准。</a:t>
            </a:r>
          </a:p>
        </p:txBody>
      </p:sp>
      <p:pic>
        <p:nvPicPr>
          <p:cNvPr id="4" name="图片 3">
            <a:extLst>
              <a:ext uri="{FF2B5EF4-FFF2-40B4-BE49-F238E27FC236}">
                <a16:creationId xmlns:a16="http://schemas.microsoft.com/office/drawing/2014/main" id="{DAA4A5D1-9765-445D-BA9B-33EB619EB6E2}"/>
              </a:ext>
            </a:extLst>
          </p:cNvPr>
          <p:cNvPicPr>
            <a:picLocks noChangeAspect="1"/>
          </p:cNvPicPr>
          <p:nvPr/>
        </p:nvPicPr>
        <p:blipFill>
          <a:blip r:embed="rId2"/>
          <a:stretch>
            <a:fillRect/>
          </a:stretch>
        </p:blipFill>
        <p:spPr>
          <a:xfrm>
            <a:off x="948208" y="2501153"/>
            <a:ext cx="5544000" cy="2061064"/>
          </a:xfrm>
          <a:prstGeom prst="rect">
            <a:avLst/>
          </a:prstGeom>
        </p:spPr>
      </p:pic>
    </p:spTree>
    <p:extLst>
      <p:ext uri="{BB962C8B-B14F-4D97-AF65-F5344CB8AC3E}">
        <p14:creationId xmlns:p14="http://schemas.microsoft.com/office/powerpoint/2010/main" val="228161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2.3 </a:t>
            </a:r>
            <a:r>
              <a:rPr lang="zh-CN" altLang="en-US" dirty="0"/>
              <a:t>向指定的文件中</a:t>
            </a:r>
            <a:r>
              <a:rPr lang="zh-CN" altLang="en-US" dirty="0">
                <a:solidFill>
                  <a:srgbClr val="FF0000"/>
                </a:solidFill>
              </a:rPr>
              <a:t>写入内容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en-US" altLang="zh-CN" sz="1400" b="1" dirty="0" err="1">
                <a:latin typeface="微软雅黑" panose="020B0503020204020204" pitchFamily="34" charset="-122"/>
                <a:ea typeface="微软雅黑" panose="020B0503020204020204" pitchFamily="34" charset="-122"/>
              </a:rPr>
              <a:t>fs.writeFile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的语法格式</a:t>
            </a:r>
          </a:p>
        </p:txBody>
      </p:sp>
      <p:sp>
        <p:nvSpPr>
          <p:cNvPr id="12" name="内容占位符 5">
            <a:extLst>
              <a:ext uri="{FF2B5EF4-FFF2-40B4-BE49-F238E27FC236}">
                <a16:creationId xmlns:a16="http://schemas.microsoft.com/office/drawing/2014/main" id="{F3A298D6-0EF9-4469-BE57-ECC81830C4B9}"/>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fs.writeFile</a:t>
            </a:r>
            <a:r>
              <a:rPr lang="en-US" altLang="zh-CN" dirty="0">
                <a:solidFill>
                  <a:schemeClr val="tx1"/>
                </a:solidFill>
              </a:rPr>
              <a:t>() </a:t>
            </a:r>
            <a:r>
              <a:rPr lang="zh-CN" altLang="en-US" dirty="0">
                <a:solidFill>
                  <a:schemeClr val="tx1"/>
                </a:solidFill>
              </a:rPr>
              <a:t>方法，可以向指定的文件中写入内容，语法格式如下：</a:t>
            </a:r>
            <a:endParaRPr lang="en-US" altLang="zh-CN" dirty="0">
              <a:solidFill>
                <a:schemeClr val="tx1"/>
              </a:solidFill>
            </a:endParaRPr>
          </a:p>
        </p:txBody>
      </p:sp>
      <p:sp>
        <p:nvSpPr>
          <p:cNvPr id="15" name="内容占位符 5">
            <a:extLst>
              <a:ext uri="{FF2B5EF4-FFF2-40B4-BE49-F238E27FC236}">
                <a16:creationId xmlns:a16="http://schemas.microsoft.com/office/drawing/2014/main" id="{44D673F6-E594-4BA3-98FF-E9CB7B7AEFD6}"/>
              </a:ext>
            </a:extLst>
          </p:cNvPr>
          <p:cNvSpPr txBox="1">
            <a:spLocks/>
          </p:cNvSpPr>
          <p:nvPr/>
        </p:nvSpPr>
        <p:spPr>
          <a:xfrm>
            <a:off x="848378" y="3358646"/>
            <a:ext cx="7327036" cy="1641057"/>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参数解读：</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1</a:t>
            </a:r>
            <a:r>
              <a:rPr lang="zh-CN" altLang="en-US" dirty="0">
                <a:solidFill>
                  <a:schemeClr val="tx1"/>
                </a:solidFill>
              </a:rPr>
              <a:t>：</a:t>
            </a:r>
            <a:r>
              <a:rPr lang="zh-CN" altLang="en-US" dirty="0">
                <a:solidFill>
                  <a:srgbClr val="FF0000"/>
                </a:solidFill>
              </a:rPr>
              <a:t>必选</a:t>
            </a:r>
            <a:r>
              <a:rPr lang="zh-CN" altLang="en-US" dirty="0">
                <a:solidFill>
                  <a:schemeClr val="tx1"/>
                </a:solidFill>
              </a:rPr>
              <a:t>参数，需要指定一个</a:t>
            </a:r>
            <a:r>
              <a:rPr lang="zh-CN" altLang="en-US" dirty="0">
                <a:solidFill>
                  <a:srgbClr val="FF0000"/>
                </a:solidFill>
              </a:rPr>
              <a:t>文件路径的字符串</a:t>
            </a:r>
            <a:r>
              <a:rPr lang="zh-CN" altLang="en-US" dirty="0">
                <a:solidFill>
                  <a:schemeClr val="tx1"/>
                </a:solidFill>
              </a:rPr>
              <a:t>，表示文件的存放路径。</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2</a:t>
            </a:r>
            <a:r>
              <a:rPr lang="zh-CN" altLang="en-US" dirty="0">
                <a:solidFill>
                  <a:schemeClr val="tx1"/>
                </a:solidFill>
              </a:rPr>
              <a:t>：</a:t>
            </a:r>
            <a:r>
              <a:rPr lang="zh-CN" altLang="en-US" dirty="0">
                <a:solidFill>
                  <a:srgbClr val="FF0000"/>
                </a:solidFill>
              </a:rPr>
              <a:t>必选</a:t>
            </a:r>
            <a:r>
              <a:rPr lang="zh-CN" altLang="en-US" dirty="0">
                <a:solidFill>
                  <a:schemeClr val="tx1"/>
                </a:solidFill>
              </a:rPr>
              <a:t>参数，表示要写入的内容。</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3</a:t>
            </a:r>
            <a:r>
              <a:rPr lang="zh-CN" altLang="en-US" dirty="0">
                <a:solidFill>
                  <a:schemeClr val="tx1"/>
                </a:solidFill>
              </a:rPr>
              <a:t>：可选参数，表示以什么格式写入文件内容，默认值是 </a:t>
            </a:r>
            <a:r>
              <a:rPr lang="en-US" altLang="zh-CN" dirty="0">
                <a:solidFill>
                  <a:schemeClr val="tx1"/>
                </a:solidFill>
              </a:rPr>
              <a:t>utf8</a:t>
            </a:r>
            <a:r>
              <a:rPr lang="zh-CN" altLang="en-US" dirty="0">
                <a:solidFill>
                  <a:schemeClr val="tx1"/>
                </a:solidFill>
              </a:rPr>
              <a:t>。</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参数</a:t>
            </a:r>
            <a:r>
              <a:rPr lang="en-US" altLang="zh-CN" dirty="0">
                <a:solidFill>
                  <a:schemeClr val="tx1"/>
                </a:solidFill>
              </a:rPr>
              <a:t>4</a:t>
            </a:r>
            <a:r>
              <a:rPr lang="zh-CN" altLang="en-US" dirty="0">
                <a:solidFill>
                  <a:schemeClr val="tx1"/>
                </a:solidFill>
              </a:rPr>
              <a:t>：</a:t>
            </a:r>
            <a:r>
              <a:rPr lang="zh-CN" altLang="en-US" dirty="0">
                <a:solidFill>
                  <a:srgbClr val="FF0000"/>
                </a:solidFill>
              </a:rPr>
              <a:t>必选</a:t>
            </a:r>
            <a:r>
              <a:rPr lang="zh-CN" altLang="en-US" dirty="0">
                <a:solidFill>
                  <a:schemeClr val="tx1"/>
                </a:solidFill>
              </a:rPr>
              <a:t>参数，文件写入完成后的回调函数。</a:t>
            </a:r>
            <a:endParaRPr lang="en-US" altLang="zh-CN" dirty="0">
              <a:solidFill>
                <a:schemeClr val="tx1"/>
              </a:solidFill>
            </a:endParaRPr>
          </a:p>
        </p:txBody>
      </p:sp>
      <p:pic>
        <p:nvPicPr>
          <p:cNvPr id="2" name="图片 1">
            <a:extLst>
              <a:ext uri="{FF2B5EF4-FFF2-40B4-BE49-F238E27FC236}">
                <a16:creationId xmlns:a16="http://schemas.microsoft.com/office/drawing/2014/main" id="{4F8483E6-EBD5-4D08-B8E3-DC3475F033F4}"/>
              </a:ext>
            </a:extLst>
          </p:cNvPr>
          <p:cNvPicPr>
            <a:picLocks noChangeAspect="1"/>
          </p:cNvPicPr>
          <p:nvPr/>
        </p:nvPicPr>
        <p:blipFill>
          <a:blip r:embed="rId2"/>
          <a:stretch>
            <a:fillRect/>
          </a:stretch>
        </p:blipFill>
        <p:spPr>
          <a:xfrm>
            <a:off x="946464" y="2500360"/>
            <a:ext cx="5544000" cy="847906"/>
          </a:xfrm>
          <a:prstGeom prst="rect">
            <a:avLst/>
          </a:prstGeom>
        </p:spPr>
      </p:pic>
    </p:spTree>
    <p:extLst>
      <p:ext uri="{BB962C8B-B14F-4D97-AF65-F5344CB8AC3E}">
        <p14:creationId xmlns:p14="http://schemas.microsoft.com/office/powerpoint/2010/main" val="2342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3.7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WHERE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可在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WHERE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子句中使用的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运算符</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下面的运算符可在 </a:t>
            </a:r>
            <a:r>
              <a:rPr lang="en-US" altLang="zh-CN" dirty="0">
                <a:solidFill>
                  <a:schemeClr val="tx1"/>
                </a:solidFill>
              </a:rPr>
              <a:t>WHERE </a:t>
            </a:r>
            <a:r>
              <a:rPr lang="zh-CN" altLang="en-US" dirty="0">
                <a:solidFill>
                  <a:schemeClr val="tx1"/>
                </a:solidFill>
              </a:rPr>
              <a:t>子句中使用，用来限定选择的标准：</a:t>
            </a:r>
          </a:p>
        </p:txBody>
      </p:sp>
      <p:pic>
        <p:nvPicPr>
          <p:cNvPr id="2" name="图片 1">
            <a:extLst>
              <a:ext uri="{FF2B5EF4-FFF2-40B4-BE49-F238E27FC236}">
                <a16:creationId xmlns:a16="http://schemas.microsoft.com/office/drawing/2014/main" id="{3C27F59B-CC92-4651-8F85-67C9D34DCF75}"/>
              </a:ext>
            </a:extLst>
          </p:cNvPr>
          <p:cNvPicPr>
            <a:picLocks noChangeAspect="1"/>
          </p:cNvPicPr>
          <p:nvPr/>
        </p:nvPicPr>
        <p:blipFill>
          <a:blip r:embed="rId2"/>
          <a:stretch>
            <a:fillRect/>
          </a:stretch>
        </p:blipFill>
        <p:spPr>
          <a:xfrm>
            <a:off x="977204" y="2501154"/>
            <a:ext cx="5210466" cy="2193338"/>
          </a:xfrm>
          <a:prstGeom prst="rect">
            <a:avLst/>
          </a:prstGeom>
        </p:spPr>
      </p:pic>
      <p:sp>
        <p:nvSpPr>
          <p:cNvPr id="8" name="内容占位符 5">
            <a:extLst>
              <a:ext uri="{FF2B5EF4-FFF2-40B4-BE49-F238E27FC236}">
                <a16:creationId xmlns:a16="http://schemas.microsoft.com/office/drawing/2014/main" id="{EF21D0C9-75B2-42EB-BEC7-6FB0AA8858D2}"/>
              </a:ext>
            </a:extLst>
          </p:cNvPr>
          <p:cNvSpPr txBox="1">
            <a:spLocks/>
          </p:cNvSpPr>
          <p:nvPr/>
        </p:nvSpPr>
        <p:spPr>
          <a:xfrm>
            <a:off x="881996" y="4695203"/>
            <a:ext cx="7260200" cy="377155"/>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注意：在某些版本的 </a:t>
            </a:r>
            <a:r>
              <a:rPr lang="en-US" altLang="zh-CN" dirty="0">
                <a:solidFill>
                  <a:schemeClr val="tx1"/>
                </a:solidFill>
              </a:rPr>
              <a:t>SQL </a:t>
            </a:r>
            <a:r>
              <a:rPr lang="zh-CN" altLang="en-US" dirty="0">
                <a:solidFill>
                  <a:schemeClr val="tx1"/>
                </a:solidFill>
              </a:rPr>
              <a:t>中，操作符 </a:t>
            </a:r>
            <a:r>
              <a:rPr lang="en-US" altLang="zh-CN" dirty="0">
                <a:solidFill>
                  <a:schemeClr val="tx1"/>
                </a:solidFill>
              </a:rPr>
              <a:t>&lt;&gt; </a:t>
            </a:r>
            <a:r>
              <a:rPr lang="zh-CN" altLang="en-US" dirty="0">
                <a:solidFill>
                  <a:schemeClr val="tx1"/>
                </a:solidFill>
              </a:rPr>
              <a:t>可以写为 </a:t>
            </a: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172412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3.7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WHERE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WHERE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子句示例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可以通过 </a:t>
            </a:r>
            <a:r>
              <a:rPr lang="en-US" altLang="zh-CN" dirty="0">
                <a:solidFill>
                  <a:schemeClr val="tx1"/>
                </a:solidFill>
              </a:rPr>
              <a:t>WHERE </a:t>
            </a:r>
            <a:r>
              <a:rPr lang="zh-CN" altLang="en-US" dirty="0">
                <a:solidFill>
                  <a:schemeClr val="tx1"/>
                </a:solidFill>
              </a:rPr>
              <a:t>子句来限定 </a:t>
            </a:r>
            <a:r>
              <a:rPr lang="en-US" altLang="zh-CN" dirty="0">
                <a:solidFill>
                  <a:schemeClr val="tx1"/>
                </a:solidFill>
              </a:rPr>
              <a:t>SELECT </a:t>
            </a:r>
            <a:r>
              <a:rPr lang="zh-CN" altLang="en-US" dirty="0">
                <a:solidFill>
                  <a:schemeClr val="tx1"/>
                </a:solidFill>
              </a:rPr>
              <a:t>的查询条件：</a:t>
            </a:r>
          </a:p>
        </p:txBody>
      </p:sp>
      <p:pic>
        <p:nvPicPr>
          <p:cNvPr id="3" name="图片 2">
            <a:extLst>
              <a:ext uri="{FF2B5EF4-FFF2-40B4-BE49-F238E27FC236}">
                <a16:creationId xmlns:a16="http://schemas.microsoft.com/office/drawing/2014/main" id="{9C5B6DC7-0E79-445E-91B3-2B13EB4891AB}"/>
              </a:ext>
            </a:extLst>
          </p:cNvPr>
          <p:cNvPicPr>
            <a:picLocks noChangeAspect="1"/>
          </p:cNvPicPr>
          <p:nvPr/>
        </p:nvPicPr>
        <p:blipFill>
          <a:blip r:embed="rId2"/>
          <a:stretch>
            <a:fillRect/>
          </a:stretch>
        </p:blipFill>
        <p:spPr>
          <a:xfrm>
            <a:off x="976872" y="2501153"/>
            <a:ext cx="5544000" cy="2061064"/>
          </a:xfrm>
          <a:prstGeom prst="rect">
            <a:avLst/>
          </a:prstGeom>
        </p:spPr>
      </p:pic>
    </p:spTree>
    <p:extLst>
      <p:ext uri="{BB962C8B-B14F-4D97-AF65-F5344CB8AC3E}">
        <p14:creationId xmlns:p14="http://schemas.microsoft.com/office/powerpoint/2010/main" val="264918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3.8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FF0000"/>
                </a:solidFill>
                <a:latin typeface="Microsoft YaHei" panose="020B0503020204020204" pitchFamily="34" charset="-122"/>
                <a:ea typeface="Microsoft YaHei" panose="020B0503020204020204" pitchFamily="34" charset="-122"/>
                <a:cs typeface="+mj-cs"/>
              </a:rPr>
              <a:t>AND</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和</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en-US" altLang="zh-CN" dirty="0">
                <a:solidFill>
                  <a:srgbClr val="FF0000"/>
                </a:solidFill>
                <a:latin typeface="Microsoft YaHei" panose="020B0503020204020204" pitchFamily="34" charset="-122"/>
                <a:ea typeface="Microsoft YaHei" panose="020B0503020204020204" pitchFamily="34" charset="-122"/>
                <a:cs typeface="+mj-cs"/>
              </a:rPr>
              <a:t>OR</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运算符</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1066471"/>
          </a:xfrm>
        </p:spPr>
        <p:txBody>
          <a:bodyPr>
            <a:noAutofit/>
          </a:bodyPr>
          <a:lstStyle/>
          <a:p>
            <a:r>
              <a:rPr lang="en-US" altLang="zh-CN" dirty="0">
                <a:solidFill>
                  <a:schemeClr val="tx1"/>
                </a:solidFill>
              </a:rPr>
              <a:t>AND </a:t>
            </a:r>
            <a:r>
              <a:rPr lang="zh-CN" altLang="en-US" dirty="0">
                <a:solidFill>
                  <a:schemeClr val="tx1"/>
                </a:solidFill>
              </a:rPr>
              <a:t>和 </a:t>
            </a:r>
            <a:r>
              <a:rPr lang="en-US" altLang="zh-CN" dirty="0">
                <a:solidFill>
                  <a:schemeClr val="tx1"/>
                </a:solidFill>
              </a:rPr>
              <a:t>OR </a:t>
            </a:r>
            <a:r>
              <a:rPr lang="zh-CN" altLang="en-US" dirty="0">
                <a:solidFill>
                  <a:schemeClr val="tx1"/>
                </a:solidFill>
              </a:rPr>
              <a:t>可</a:t>
            </a:r>
            <a:r>
              <a:rPr lang="zh-CN" altLang="en-US" dirty="0">
                <a:solidFill>
                  <a:srgbClr val="047FFD"/>
                </a:solidFill>
              </a:rPr>
              <a:t>在 </a:t>
            </a:r>
            <a:r>
              <a:rPr lang="en-US" altLang="zh-CN" dirty="0">
                <a:solidFill>
                  <a:srgbClr val="047FFD"/>
                </a:solidFill>
              </a:rPr>
              <a:t>WHERE </a:t>
            </a:r>
            <a:r>
              <a:rPr lang="zh-CN" altLang="en-US" dirty="0">
                <a:solidFill>
                  <a:srgbClr val="047FFD"/>
                </a:solidFill>
              </a:rPr>
              <a:t>子语句</a:t>
            </a:r>
            <a:r>
              <a:rPr lang="zh-CN" altLang="en-US" dirty="0">
                <a:solidFill>
                  <a:schemeClr val="tx1"/>
                </a:solidFill>
              </a:rPr>
              <a:t>中</a:t>
            </a:r>
            <a:r>
              <a:rPr lang="zh-CN" altLang="en-US" dirty="0">
                <a:solidFill>
                  <a:srgbClr val="FF0000"/>
                </a:solidFill>
              </a:rPr>
              <a:t>把两个或多个条件结合起来</a:t>
            </a:r>
            <a:r>
              <a:rPr lang="zh-CN" altLang="en-US" dirty="0">
                <a:solidFill>
                  <a:schemeClr val="tx1"/>
                </a:solidFill>
              </a:rPr>
              <a:t>。</a:t>
            </a:r>
            <a:endParaRPr lang="en-US" altLang="zh-CN" dirty="0">
              <a:solidFill>
                <a:schemeClr val="tx1"/>
              </a:solidFill>
            </a:endParaRPr>
          </a:p>
          <a:p>
            <a:r>
              <a:rPr lang="en-US" altLang="zh-CN" dirty="0">
                <a:solidFill>
                  <a:schemeClr val="tx1"/>
                </a:solidFill>
              </a:rPr>
              <a:t>AND </a:t>
            </a:r>
            <a:r>
              <a:rPr lang="zh-CN" altLang="en-US" dirty="0">
                <a:solidFill>
                  <a:schemeClr val="tx1"/>
                </a:solidFill>
              </a:rPr>
              <a:t>表示</a:t>
            </a:r>
            <a:r>
              <a:rPr lang="zh-CN" altLang="en-US" dirty="0">
                <a:solidFill>
                  <a:srgbClr val="FF0000"/>
                </a:solidFill>
              </a:rPr>
              <a:t>必须同时满足多个条件</a:t>
            </a:r>
            <a:r>
              <a:rPr lang="zh-CN" altLang="en-US" dirty="0">
                <a:solidFill>
                  <a:schemeClr val="tx1"/>
                </a:solidFill>
              </a:rPr>
              <a:t>，相当于 </a:t>
            </a:r>
            <a:r>
              <a:rPr lang="en-US" altLang="zh-CN" dirty="0">
                <a:solidFill>
                  <a:schemeClr val="tx1"/>
                </a:solidFill>
              </a:rPr>
              <a:t>JavaScript </a:t>
            </a:r>
            <a:r>
              <a:rPr lang="zh-CN" altLang="en-US" dirty="0">
                <a:solidFill>
                  <a:schemeClr val="tx1"/>
                </a:solidFill>
              </a:rPr>
              <a:t>中的 </a:t>
            </a:r>
            <a:r>
              <a:rPr lang="en-US" altLang="zh-CN" dirty="0">
                <a:solidFill>
                  <a:schemeClr val="tx1"/>
                </a:solidFill>
              </a:rPr>
              <a:t>&amp;&amp; </a:t>
            </a:r>
            <a:r>
              <a:rPr lang="zh-CN" altLang="en-US" dirty="0">
                <a:solidFill>
                  <a:schemeClr val="tx1"/>
                </a:solidFill>
              </a:rPr>
              <a:t>运算符，例如 </a:t>
            </a:r>
            <a:r>
              <a:rPr lang="en-US" altLang="zh-CN" dirty="0">
                <a:solidFill>
                  <a:srgbClr val="047FFD"/>
                </a:solidFill>
              </a:rPr>
              <a:t>if (a !== 10 </a:t>
            </a:r>
            <a:r>
              <a:rPr lang="en-US" altLang="zh-CN" dirty="0">
                <a:solidFill>
                  <a:srgbClr val="FF0000"/>
                </a:solidFill>
              </a:rPr>
              <a:t>&amp;&amp;</a:t>
            </a:r>
            <a:r>
              <a:rPr lang="en-US" altLang="zh-CN" dirty="0">
                <a:solidFill>
                  <a:srgbClr val="047FFD"/>
                </a:solidFill>
              </a:rPr>
              <a:t> a !== 20)</a:t>
            </a:r>
            <a:r>
              <a:rPr lang="zh-CN" altLang="en-US" dirty="0">
                <a:solidFill>
                  <a:schemeClr val="tx1"/>
                </a:solidFill>
              </a:rPr>
              <a:t> </a:t>
            </a:r>
            <a:endParaRPr lang="en-US" altLang="zh-CN" dirty="0">
              <a:solidFill>
                <a:schemeClr val="tx1"/>
              </a:solidFill>
            </a:endParaRPr>
          </a:p>
          <a:p>
            <a:r>
              <a:rPr lang="en-US" altLang="zh-CN" dirty="0">
                <a:solidFill>
                  <a:schemeClr val="tx1"/>
                </a:solidFill>
              </a:rPr>
              <a:t>OR </a:t>
            </a:r>
            <a:r>
              <a:rPr lang="zh-CN" altLang="en-US" dirty="0">
                <a:solidFill>
                  <a:schemeClr val="tx1"/>
                </a:solidFill>
              </a:rPr>
              <a:t>表示</a:t>
            </a:r>
            <a:r>
              <a:rPr lang="zh-CN" altLang="en-US" dirty="0">
                <a:solidFill>
                  <a:srgbClr val="FF0000"/>
                </a:solidFill>
              </a:rPr>
              <a:t>只要满足任意一个条件即可</a:t>
            </a:r>
            <a:r>
              <a:rPr lang="zh-CN" altLang="en-US" dirty="0">
                <a:solidFill>
                  <a:schemeClr val="tx1"/>
                </a:solidFill>
              </a:rPr>
              <a:t>，相当于 </a:t>
            </a:r>
            <a:r>
              <a:rPr lang="en-US" altLang="zh-CN" dirty="0">
                <a:solidFill>
                  <a:schemeClr val="tx1"/>
                </a:solidFill>
              </a:rPr>
              <a:t>JavaScript </a:t>
            </a:r>
            <a:r>
              <a:rPr lang="zh-CN" altLang="en-US" dirty="0">
                <a:solidFill>
                  <a:schemeClr val="tx1"/>
                </a:solidFill>
              </a:rPr>
              <a:t>中的 </a:t>
            </a:r>
            <a:r>
              <a:rPr lang="en-US" altLang="zh-CN" dirty="0">
                <a:solidFill>
                  <a:schemeClr val="tx1"/>
                </a:solidFill>
              </a:rPr>
              <a:t>|| </a:t>
            </a:r>
            <a:r>
              <a:rPr lang="zh-CN" altLang="en-US" dirty="0">
                <a:solidFill>
                  <a:schemeClr val="tx1"/>
                </a:solidFill>
              </a:rPr>
              <a:t>运算符，例如 </a:t>
            </a:r>
            <a:r>
              <a:rPr lang="en-US" altLang="zh-CN" dirty="0">
                <a:solidFill>
                  <a:srgbClr val="047FFD"/>
                </a:solidFill>
              </a:rPr>
              <a:t>if(a !== 10 </a:t>
            </a:r>
            <a:r>
              <a:rPr lang="en-US" altLang="zh-CN" dirty="0">
                <a:solidFill>
                  <a:srgbClr val="FF0000"/>
                </a:solidFill>
              </a:rPr>
              <a:t>||</a:t>
            </a:r>
            <a:r>
              <a:rPr lang="en-US" altLang="zh-CN" dirty="0">
                <a:solidFill>
                  <a:srgbClr val="047FFD"/>
                </a:solidFill>
              </a:rPr>
              <a:t> a !== 20)</a:t>
            </a:r>
          </a:p>
        </p:txBody>
      </p:sp>
    </p:spTree>
    <p:extLst>
      <p:ext uri="{BB962C8B-B14F-4D97-AF65-F5344CB8AC3E}">
        <p14:creationId xmlns:p14="http://schemas.microsoft.com/office/powerpoint/2010/main" val="345138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3.8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AND </a:t>
            </a:r>
            <a:r>
              <a:rPr lang="zh-CN" altLang="en-US" dirty="0">
                <a:solidFill>
                  <a:srgbClr val="595959"/>
                </a:solidFill>
                <a:latin typeface="Microsoft YaHei" panose="020B0503020204020204" pitchFamily="34" charset="-122"/>
                <a:ea typeface="Microsoft YaHei" panose="020B0503020204020204" pitchFamily="34" charset="-122"/>
                <a:cs typeface="+mj-cs"/>
              </a:rPr>
              <a:t>和</a:t>
            </a:r>
            <a:r>
              <a:rPr lang="en-US" altLang="zh-CN" dirty="0">
                <a:solidFill>
                  <a:srgbClr val="595959"/>
                </a:solidFill>
                <a:latin typeface="Microsoft YaHei" panose="020B0503020204020204" pitchFamily="34" charset="-122"/>
                <a:ea typeface="Microsoft YaHei" panose="020B0503020204020204" pitchFamily="34" charset="-122"/>
                <a:cs typeface="+mj-cs"/>
              </a:rPr>
              <a:t> OR </a:t>
            </a:r>
            <a:r>
              <a:rPr lang="zh-CN" altLang="en-US" dirty="0">
                <a:solidFill>
                  <a:srgbClr val="595959"/>
                </a:solidFill>
                <a:latin typeface="Microsoft YaHei" panose="020B0503020204020204" pitchFamily="34" charset="-122"/>
                <a:ea typeface="Microsoft YaHei" panose="020B0503020204020204" pitchFamily="34" charset="-122"/>
                <a:cs typeface="+mj-cs"/>
              </a:rPr>
              <a:t>运算符</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AND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运算符</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56984"/>
          </a:xfrm>
        </p:spPr>
        <p:txBody>
          <a:bodyPr>
            <a:noAutofit/>
          </a:bodyPr>
          <a:lstStyle/>
          <a:p>
            <a:r>
              <a:rPr lang="zh-CN" altLang="en-US" dirty="0">
                <a:solidFill>
                  <a:schemeClr val="tx1"/>
                </a:solidFill>
              </a:rPr>
              <a:t>使用 </a:t>
            </a:r>
            <a:r>
              <a:rPr lang="en-US" altLang="zh-CN" dirty="0">
                <a:solidFill>
                  <a:schemeClr val="tx1"/>
                </a:solidFill>
              </a:rPr>
              <a:t>AND </a:t>
            </a:r>
            <a:r>
              <a:rPr lang="zh-CN" altLang="en-US" dirty="0">
                <a:solidFill>
                  <a:schemeClr val="tx1"/>
                </a:solidFill>
              </a:rPr>
              <a:t>来显示所有 </a:t>
            </a:r>
            <a:r>
              <a:rPr lang="en-US" altLang="zh-CN" dirty="0">
                <a:solidFill>
                  <a:srgbClr val="FF0000"/>
                </a:solidFill>
              </a:rPr>
              <a:t>status</a:t>
            </a:r>
            <a:r>
              <a:rPr lang="en-US" altLang="zh-CN" dirty="0">
                <a:solidFill>
                  <a:schemeClr val="tx1"/>
                </a:solidFill>
              </a:rPr>
              <a:t> </a:t>
            </a:r>
            <a:r>
              <a:rPr lang="zh-CN" altLang="en-US" dirty="0">
                <a:solidFill>
                  <a:schemeClr val="tx1"/>
                </a:solidFill>
              </a:rPr>
              <a:t>为 </a:t>
            </a:r>
            <a:r>
              <a:rPr lang="en-US" altLang="zh-CN" dirty="0">
                <a:solidFill>
                  <a:srgbClr val="047FFD"/>
                </a:solidFill>
              </a:rPr>
              <a:t>0</a:t>
            </a:r>
            <a:r>
              <a:rPr lang="zh-CN" altLang="en-US" dirty="0">
                <a:solidFill>
                  <a:schemeClr val="tx1"/>
                </a:solidFill>
              </a:rPr>
              <a:t>，并且 </a:t>
            </a:r>
            <a:r>
              <a:rPr lang="en-US" altLang="zh-CN" dirty="0">
                <a:solidFill>
                  <a:srgbClr val="FF0000"/>
                </a:solidFill>
              </a:rPr>
              <a:t>id</a:t>
            </a:r>
            <a:r>
              <a:rPr lang="en-US" altLang="zh-CN" dirty="0">
                <a:solidFill>
                  <a:schemeClr val="tx1"/>
                </a:solidFill>
              </a:rPr>
              <a:t> </a:t>
            </a:r>
            <a:r>
              <a:rPr lang="zh-CN" altLang="en-US" dirty="0">
                <a:solidFill>
                  <a:srgbClr val="047FFD"/>
                </a:solidFill>
              </a:rPr>
              <a:t>小于 </a:t>
            </a:r>
            <a:r>
              <a:rPr lang="en-US" altLang="zh-CN" dirty="0">
                <a:solidFill>
                  <a:srgbClr val="047FFD"/>
                </a:solidFill>
              </a:rPr>
              <a:t>3 </a:t>
            </a:r>
            <a:r>
              <a:rPr lang="zh-CN" altLang="en-US" dirty="0">
                <a:solidFill>
                  <a:schemeClr val="tx1"/>
                </a:solidFill>
              </a:rPr>
              <a:t>的用户：</a:t>
            </a:r>
          </a:p>
        </p:txBody>
      </p:sp>
      <p:pic>
        <p:nvPicPr>
          <p:cNvPr id="3" name="图片 2">
            <a:extLst>
              <a:ext uri="{FF2B5EF4-FFF2-40B4-BE49-F238E27FC236}">
                <a16:creationId xmlns:a16="http://schemas.microsoft.com/office/drawing/2014/main" id="{18E9F9D0-B270-4096-BCAD-8A1677FBDEA0}"/>
              </a:ext>
            </a:extLst>
          </p:cNvPr>
          <p:cNvPicPr>
            <a:picLocks noChangeAspect="1"/>
          </p:cNvPicPr>
          <p:nvPr/>
        </p:nvPicPr>
        <p:blipFill>
          <a:blip r:embed="rId2"/>
          <a:stretch>
            <a:fillRect/>
          </a:stretch>
        </p:blipFill>
        <p:spPr>
          <a:xfrm>
            <a:off x="941375" y="2480983"/>
            <a:ext cx="5587174" cy="2554799"/>
          </a:xfrm>
          <a:prstGeom prst="rect">
            <a:avLst/>
          </a:prstGeom>
        </p:spPr>
      </p:pic>
    </p:spTree>
    <p:extLst>
      <p:ext uri="{BB962C8B-B14F-4D97-AF65-F5344CB8AC3E}">
        <p14:creationId xmlns:p14="http://schemas.microsoft.com/office/powerpoint/2010/main" val="79976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3.8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AND </a:t>
            </a:r>
            <a:r>
              <a:rPr lang="zh-CN" altLang="en-US" dirty="0">
                <a:solidFill>
                  <a:srgbClr val="595959"/>
                </a:solidFill>
                <a:latin typeface="Microsoft YaHei" panose="020B0503020204020204" pitchFamily="34" charset="-122"/>
                <a:ea typeface="Microsoft YaHei" panose="020B0503020204020204" pitchFamily="34" charset="-122"/>
                <a:cs typeface="+mj-cs"/>
              </a:rPr>
              <a:t>和</a:t>
            </a:r>
            <a:r>
              <a:rPr lang="en-US" altLang="zh-CN" dirty="0">
                <a:solidFill>
                  <a:srgbClr val="595959"/>
                </a:solidFill>
                <a:latin typeface="Microsoft YaHei" panose="020B0503020204020204" pitchFamily="34" charset="-122"/>
                <a:ea typeface="Microsoft YaHei" panose="020B0503020204020204" pitchFamily="34" charset="-122"/>
                <a:cs typeface="+mj-cs"/>
              </a:rPr>
              <a:t> OR </a:t>
            </a:r>
            <a:r>
              <a:rPr lang="zh-CN" altLang="en-US" dirty="0">
                <a:solidFill>
                  <a:srgbClr val="595959"/>
                </a:solidFill>
                <a:latin typeface="Microsoft YaHei" panose="020B0503020204020204" pitchFamily="34" charset="-122"/>
                <a:ea typeface="Microsoft YaHei" panose="020B0503020204020204" pitchFamily="34" charset="-122"/>
                <a:cs typeface="+mj-cs"/>
              </a:rPr>
              <a:t>运算符</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OR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运算符</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56984"/>
          </a:xfrm>
        </p:spPr>
        <p:txBody>
          <a:bodyPr>
            <a:noAutofit/>
          </a:bodyPr>
          <a:lstStyle/>
          <a:p>
            <a:r>
              <a:rPr lang="zh-CN" altLang="en-US" dirty="0">
                <a:solidFill>
                  <a:schemeClr val="tx1"/>
                </a:solidFill>
              </a:rPr>
              <a:t>使用 </a:t>
            </a:r>
            <a:r>
              <a:rPr lang="en-US" altLang="zh-CN" dirty="0">
                <a:solidFill>
                  <a:schemeClr val="tx1"/>
                </a:solidFill>
              </a:rPr>
              <a:t>OR </a:t>
            </a:r>
            <a:r>
              <a:rPr lang="zh-CN" altLang="en-US" dirty="0">
                <a:solidFill>
                  <a:schemeClr val="tx1"/>
                </a:solidFill>
              </a:rPr>
              <a:t>来显示所有 </a:t>
            </a:r>
            <a:r>
              <a:rPr lang="en-US" altLang="zh-CN" dirty="0">
                <a:solidFill>
                  <a:srgbClr val="FF0000"/>
                </a:solidFill>
              </a:rPr>
              <a:t>status</a:t>
            </a:r>
            <a:r>
              <a:rPr lang="en-US" altLang="zh-CN" dirty="0">
                <a:solidFill>
                  <a:schemeClr val="tx1"/>
                </a:solidFill>
              </a:rPr>
              <a:t> </a:t>
            </a:r>
            <a:r>
              <a:rPr lang="zh-CN" altLang="en-US" dirty="0">
                <a:solidFill>
                  <a:schemeClr val="tx1"/>
                </a:solidFill>
              </a:rPr>
              <a:t>为 </a:t>
            </a:r>
            <a:r>
              <a:rPr lang="en-US" altLang="zh-CN" dirty="0">
                <a:solidFill>
                  <a:srgbClr val="047FFD"/>
                </a:solidFill>
              </a:rPr>
              <a:t>1</a:t>
            </a:r>
            <a:r>
              <a:rPr lang="zh-CN" altLang="en-US" dirty="0">
                <a:solidFill>
                  <a:schemeClr val="tx1"/>
                </a:solidFill>
              </a:rPr>
              <a:t>，或者 </a:t>
            </a:r>
            <a:r>
              <a:rPr lang="en-US" altLang="zh-CN" dirty="0">
                <a:solidFill>
                  <a:srgbClr val="FF0000"/>
                </a:solidFill>
              </a:rPr>
              <a:t>username</a:t>
            </a:r>
            <a:r>
              <a:rPr lang="en-US" altLang="zh-CN" dirty="0">
                <a:solidFill>
                  <a:schemeClr val="tx1"/>
                </a:solidFill>
              </a:rPr>
              <a:t> </a:t>
            </a:r>
            <a:r>
              <a:rPr lang="zh-CN" altLang="en-US" dirty="0">
                <a:solidFill>
                  <a:schemeClr val="tx1"/>
                </a:solidFill>
              </a:rPr>
              <a:t>为 </a:t>
            </a:r>
            <a:r>
              <a:rPr lang="en-US" altLang="zh-CN" dirty="0">
                <a:solidFill>
                  <a:srgbClr val="047FFD"/>
                </a:solidFill>
              </a:rPr>
              <a:t>zs </a:t>
            </a:r>
            <a:r>
              <a:rPr lang="zh-CN" altLang="en-US" dirty="0">
                <a:solidFill>
                  <a:schemeClr val="tx1"/>
                </a:solidFill>
              </a:rPr>
              <a:t>的用户：</a:t>
            </a:r>
          </a:p>
        </p:txBody>
      </p:sp>
      <p:pic>
        <p:nvPicPr>
          <p:cNvPr id="2" name="图片 1">
            <a:extLst>
              <a:ext uri="{FF2B5EF4-FFF2-40B4-BE49-F238E27FC236}">
                <a16:creationId xmlns:a16="http://schemas.microsoft.com/office/drawing/2014/main" id="{BFBA89B8-68BC-4A3E-8AA9-518BC82851A6}"/>
              </a:ext>
            </a:extLst>
          </p:cNvPr>
          <p:cNvPicPr>
            <a:picLocks noChangeAspect="1"/>
          </p:cNvPicPr>
          <p:nvPr/>
        </p:nvPicPr>
        <p:blipFill>
          <a:blip r:embed="rId2"/>
          <a:stretch>
            <a:fillRect/>
          </a:stretch>
        </p:blipFill>
        <p:spPr>
          <a:xfrm>
            <a:off x="941294" y="2480983"/>
            <a:ext cx="5593976" cy="2557909"/>
          </a:xfrm>
          <a:prstGeom prst="rect">
            <a:avLst/>
          </a:prstGeom>
        </p:spPr>
      </p:pic>
    </p:spTree>
    <p:extLst>
      <p:ext uri="{BB962C8B-B14F-4D97-AF65-F5344CB8AC3E}">
        <p14:creationId xmlns:p14="http://schemas.microsoft.com/office/powerpoint/2010/main" val="18933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3.9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ORDER BY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8"/>
            <a:ext cx="7260200" cy="1066471"/>
          </a:xfrm>
        </p:spPr>
        <p:txBody>
          <a:bodyPr>
            <a:noAutofit/>
          </a:bodyPr>
          <a:lstStyle/>
          <a:p>
            <a:r>
              <a:rPr lang="en-US" altLang="zh-CN" dirty="0">
                <a:solidFill>
                  <a:schemeClr val="tx1"/>
                </a:solidFill>
              </a:rPr>
              <a:t>ORDER BY </a:t>
            </a:r>
            <a:r>
              <a:rPr lang="zh-CN" altLang="en-US" dirty="0">
                <a:solidFill>
                  <a:schemeClr val="tx1"/>
                </a:solidFill>
              </a:rPr>
              <a:t>语句用于</a:t>
            </a:r>
            <a:r>
              <a:rPr lang="zh-CN" altLang="en-US" dirty="0">
                <a:solidFill>
                  <a:srgbClr val="047FFD"/>
                </a:solidFill>
              </a:rPr>
              <a:t>根据指定的列</a:t>
            </a:r>
            <a:r>
              <a:rPr lang="zh-CN" altLang="en-US" dirty="0">
                <a:solidFill>
                  <a:srgbClr val="FF0000"/>
                </a:solidFill>
              </a:rPr>
              <a:t>对结果集进行排序</a:t>
            </a:r>
            <a:r>
              <a:rPr lang="zh-CN" altLang="en-US" dirty="0">
                <a:solidFill>
                  <a:schemeClr val="tx1"/>
                </a:solidFill>
              </a:rPr>
              <a:t>。</a:t>
            </a:r>
          </a:p>
          <a:p>
            <a:r>
              <a:rPr lang="en-US" altLang="zh-CN" dirty="0">
                <a:solidFill>
                  <a:schemeClr val="tx1"/>
                </a:solidFill>
              </a:rPr>
              <a:t>ORDER BY </a:t>
            </a:r>
            <a:r>
              <a:rPr lang="zh-CN" altLang="en-US" dirty="0">
                <a:solidFill>
                  <a:schemeClr val="tx1"/>
                </a:solidFill>
              </a:rPr>
              <a:t>语句</a:t>
            </a:r>
            <a:r>
              <a:rPr lang="zh-CN" altLang="en-US" b="1" dirty="0">
                <a:solidFill>
                  <a:srgbClr val="FF0000"/>
                </a:solidFill>
              </a:rPr>
              <a:t>默认</a:t>
            </a:r>
            <a:r>
              <a:rPr lang="zh-CN" altLang="en-US" dirty="0">
                <a:solidFill>
                  <a:schemeClr val="tx1"/>
                </a:solidFill>
              </a:rPr>
              <a:t>按照</a:t>
            </a:r>
            <a:r>
              <a:rPr lang="zh-CN" altLang="en-US" dirty="0">
                <a:solidFill>
                  <a:srgbClr val="FF0000"/>
                </a:solidFill>
              </a:rPr>
              <a:t>升序</a:t>
            </a:r>
            <a:r>
              <a:rPr lang="zh-CN" altLang="en-US" dirty="0">
                <a:solidFill>
                  <a:schemeClr val="tx1"/>
                </a:solidFill>
              </a:rPr>
              <a:t>对记录进行排序。</a:t>
            </a:r>
          </a:p>
          <a:p>
            <a:r>
              <a:rPr lang="zh-CN" altLang="en-US" dirty="0">
                <a:solidFill>
                  <a:schemeClr val="tx1"/>
                </a:solidFill>
              </a:rPr>
              <a:t>如果您希望按照</a:t>
            </a:r>
            <a:r>
              <a:rPr lang="zh-CN" altLang="en-US" b="1" dirty="0">
                <a:solidFill>
                  <a:srgbClr val="FF0000"/>
                </a:solidFill>
              </a:rPr>
              <a:t>降序</a:t>
            </a:r>
            <a:r>
              <a:rPr lang="zh-CN" altLang="en-US" dirty="0">
                <a:solidFill>
                  <a:schemeClr val="tx1"/>
                </a:solidFill>
              </a:rPr>
              <a:t>对记录进行排序，可以使用 </a:t>
            </a:r>
            <a:r>
              <a:rPr lang="en-US" altLang="zh-CN" dirty="0">
                <a:solidFill>
                  <a:srgbClr val="FF0000"/>
                </a:solidFill>
              </a:rPr>
              <a:t>DESC</a:t>
            </a:r>
            <a:r>
              <a:rPr lang="en-US" altLang="zh-CN" dirty="0">
                <a:solidFill>
                  <a:schemeClr val="tx1"/>
                </a:solidFill>
              </a:rPr>
              <a:t> </a:t>
            </a:r>
            <a:r>
              <a:rPr lang="zh-CN" altLang="en-US" dirty="0">
                <a:solidFill>
                  <a:schemeClr val="tx1"/>
                </a:solidFill>
              </a:rPr>
              <a:t>关键字。</a:t>
            </a:r>
          </a:p>
        </p:txBody>
      </p:sp>
    </p:spTree>
    <p:extLst>
      <p:ext uri="{BB962C8B-B14F-4D97-AF65-F5344CB8AC3E}">
        <p14:creationId xmlns:p14="http://schemas.microsoft.com/office/powerpoint/2010/main" val="407200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3.9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ORDER BY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ORDER BY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子句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升序排序</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56984"/>
          </a:xfrm>
        </p:spPr>
        <p:txBody>
          <a:bodyPr>
            <a:noAutofit/>
          </a:bodyPr>
          <a:lstStyle/>
          <a:p>
            <a:r>
              <a:rPr lang="zh-CN" altLang="en-US" dirty="0">
                <a:solidFill>
                  <a:schemeClr val="tx1"/>
                </a:solidFill>
              </a:rPr>
              <a:t>对 </a:t>
            </a:r>
            <a:r>
              <a:rPr lang="en-US" altLang="zh-CN" dirty="0">
                <a:solidFill>
                  <a:schemeClr val="tx1"/>
                </a:solidFill>
              </a:rPr>
              <a:t>users </a:t>
            </a:r>
            <a:r>
              <a:rPr lang="zh-CN" altLang="en-US" dirty="0">
                <a:solidFill>
                  <a:schemeClr val="tx1"/>
                </a:solidFill>
              </a:rPr>
              <a:t>表中的数据，按照 </a:t>
            </a:r>
            <a:r>
              <a:rPr lang="en-US" altLang="zh-CN" dirty="0">
                <a:solidFill>
                  <a:schemeClr val="tx1"/>
                </a:solidFill>
              </a:rPr>
              <a:t>status </a:t>
            </a:r>
            <a:r>
              <a:rPr lang="zh-CN" altLang="en-US" dirty="0">
                <a:solidFill>
                  <a:schemeClr val="tx1"/>
                </a:solidFill>
              </a:rPr>
              <a:t>字段进行升序排序，示例如下：</a:t>
            </a:r>
          </a:p>
        </p:txBody>
      </p:sp>
      <p:pic>
        <p:nvPicPr>
          <p:cNvPr id="2" name="图片 1">
            <a:extLst>
              <a:ext uri="{FF2B5EF4-FFF2-40B4-BE49-F238E27FC236}">
                <a16:creationId xmlns:a16="http://schemas.microsoft.com/office/drawing/2014/main" id="{A630E68C-F355-4181-8D1B-88BC7F0F60D3}"/>
              </a:ext>
            </a:extLst>
          </p:cNvPr>
          <p:cNvPicPr>
            <a:picLocks noChangeAspect="1"/>
          </p:cNvPicPr>
          <p:nvPr/>
        </p:nvPicPr>
        <p:blipFill>
          <a:blip r:embed="rId2"/>
          <a:stretch>
            <a:fillRect/>
          </a:stretch>
        </p:blipFill>
        <p:spPr>
          <a:xfrm>
            <a:off x="945384" y="2480983"/>
            <a:ext cx="5677292" cy="2557167"/>
          </a:xfrm>
          <a:prstGeom prst="rect">
            <a:avLst/>
          </a:prstGeom>
        </p:spPr>
      </p:pic>
    </p:spTree>
    <p:extLst>
      <p:ext uri="{BB962C8B-B14F-4D97-AF65-F5344CB8AC3E}">
        <p14:creationId xmlns:p14="http://schemas.microsoft.com/office/powerpoint/2010/main" val="50618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3.9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ORDER BY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ORDER BY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子句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降序排序</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56984"/>
          </a:xfrm>
        </p:spPr>
        <p:txBody>
          <a:bodyPr>
            <a:noAutofit/>
          </a:bodyPr>
          <a:lstStyle/>
          <a:p>
            <a:r>
              <a:rPr lang="zh-CN" altLang="en-US" dirty="0">
                <a:solidFill>
                  <a:schemeClr val="tx1"/>
                </a:solidFill>
              </a:rPr>
              <a:t>对 </a:t>
            </a:r>
            <a:r>
              <a:rPr lang="en-US" altLang="zh-CN" dirty="0">
                <a:solidFill>
                  <a:schemeClr val="tx1"/>
                </a:solidFill>
              </a:rPr>
              <a:t>users </a:t>
            </a:r>
            <a:r>
              <a:rPr lang="zh-CN" altLang="en-US" dirty="0">
                <a:solidFill>
                  <a:schemeClr val="tx1"/>
                </a:solidFill>
              </a:rPr>
              <a:t>表中的数据，按照 </a:t>
            </a:r>
            <a:r>
              <a:rPr lang="en-US" altLang="zh-CN" dirty="0">
                <a:solidFill>
                  <a:schemeClr val="tx1"/>
                </a:solidFill>
              </a:rPr>
              <a:t>id </a:t>
            </a:r>
            <a:r>
              <a:rPr lang="zh-CN" altLang="en-US" dirty="0">
                <a:solidFill>
                  <a:schemeClr val="tx1"/>
                </a:solidFill>
              </a:rPr>
              <a:t>字段进行降序排序，示例如下：</a:t>
            </a:r>
          </a:p>
        </p:txBody>
      </p:sp>
      <p:pic>
        <p:nvPicPr>
          <p:cNvPr id="3" name="图片 2">
            <a:extLst>
              <a:ext uri="{FF2B5EF4-FFF2-40B4-BE49-F238E27FC236}">
                <a16:creationId xmlns:a16="http://schemas.microsoft.com/office/drawing/2014/main" id="{A8E646F5-8BEE-493C-AFEE-ACD160746F0F}"/>
              </a:ext>
            </a:extLst>
          </p:cNvPr>
          <p:cNvPicPr>
            <a:picLocks noChangeAspect="1"/>
          </p:cNvPicPr>
          <p:nvPr/>
        </p:nvPicPr>
        <p:blipFill>
          <a:blip r:embed="rId2"/>
          <a:stretch>
            <a:fillRect/>
          </a:stretch>
        </p:blipFill>
        <p:spPr>
          <a:xfrm>
            <a:off x="938659" y="2480983"/>
            <a:ext cx="5690741" cy="2563225"/>
          </a:xfrm>
          <a:prstGeom prst="rect">
            <a:avLst/>
          </a:prstGeom>
        </p:spPr>
      </p:pic>
    </p:spTree>
    <p:extLst>
      <p:ext uri="{BB962C8B-B14F-4D97-AF65-F5344CB8AC3E}">
        <p14:creationId xmlns:p14="http://schemas.microsoft.com/office/powerpoint/2010/main" val="33033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3.9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ORDER BY </a:t>
            </a:r>
            <a:r>
              <a:rPr lang="zh-CN" altLang="en-US" dirty="0">
                <a:solidFill>
                  <a:srgbClr val="595959"/>
                </a:solidFill>
                <a:latin typeface="Microsoft YaHei" panose="020B0503020204020204" pitchFamily="34" charset="-122"/>
                <a:ea typeface="Microsoft YaHei" panose="020B0503020204020204" pitchFamily="34" charset="-122"/>
                <a:cs typeface="+mj-cs"/>
              </a:rPr>
              <a:t>子句</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ORDER BY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子句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多重排序</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56984"/>
          </a:xfrm>
        </p:spPr>
        <p:txBody>
          <a:bodyPr>
            <a:noAutofit/>
          </a:bodyPr>
          <a:lstStyle/>
          <a:p>
            <a:r>
              <a:rPr lang="zh-CN" altLang="en-US" dirty="0">
                <a:solidFill>
                  <a:schemeClr val="tx1"/>
                </a:solidFill>
              </a:rPr>
              <a:t>对 </a:t>
            </a:r>
            <a:r>
              <a:rPr lang="en-US" altLang="zh-CN" dirty="0">
                <a:solidFill>
                  <a:schemeClr val="tx1"/>
                </a:solidFill>
              </a:rPr>
              <a:t>users </a:t>
            </a:r>
            <a:r>
              <a:rPr lang="zh-CN" altLang="en-US" dirty="0">
                <a:solidFill>
                  <a:schemeClr val="tx1"/>
                </a:solidFill>
              </a:rPr>
              <a:t>表中的数据，先按照 </a:t>
            </a:r>
            <a:r>
              <a:rPr lang="en-US" altLang="zh-CN" dirty="0">
                <a:solidFill>
                  <a:srgbClr val="FF0000"/>
                </a:solidFill>
              </a:rPr>
              <a:t>status</a:t>
            </a:r>
            <a:r>
              <a:rPr lang="en-US" altLang="zh-CN" dirty="0">
                <a:solidFill>
                  <a:schemeClr val="tx1"/>
                </a:solidFill>
              </a:rPr>
              <a:t> </a:t>
            </a:r>
            <a:r>
              <a:rPr lang="zh-CN" altLang="en-US" dirty="0">
                <a:solidFill>
                  <a:schemeClr val="tx1"/>
                </a:solidFill>
              </a:rPr>
              <a:t>字段进行</a:t>
            </a:r>
            <a:r>
              <a:rPr lang="zh-CN" altLang="en-US" dirty="0">
                <a:solidFill>
                  <a:srgbClr val="047FFD"/>
                </a:solidFill>
              </a:rPr>
              <a:t>降序排序</a:t>
            </a:r>
            <a:r>
              <a:rPr lang="zh-CN" altLang="en-US" dirty="0">
                <a:solidFill>
                  <a:schemeClr val="tx1"/>
                </a:solidFill>
              </a:rPr>
              <a:t>，再按照 </a:t>
            </a:r>
            <a:r>
              <a:rPr lang="en-US" altLang="zh-CN" dirty="0">
                <a:solidFill>
                  <a:srgbClr val="FF0000"/>
                </a:solidFill>
              </a:rPr>
              <a:t>username</a:t>
            </a:r>
            <a:r>
              <a:rPr lang="en-US" altLang="zh-CN" dirty="0">
                <a:solidFill>
                  <a:schemeClr val="tx1"/>
                </a:solidFill>
              </a:rPr>
              <a:t> </a:t>
            </a:r>
            <a:r>
              <a:rPr lang="zh-CN" altLang="en-US" dirty="0">
                <a:solidFill>
                  <a:schemeClr val="tx1"/>
                </a:solidFill>
              </a:rPr>
              <a:t>的</a:t>
            </a:r>
            <a:r>
              <a:rPr lang="zh-CN" altLang="en-US" dirty="0">
                <a:solidFill>
                  <a:srgbClr val="FF0000"/>
                </a:solidFill>
              </a:rPr>
              <a:t>字母顺序</a:t>
            </a:r>
            <a:r>
              <a:rPr lang="zh-CN" altLang="en-US" dirty="0">
                <a:solidFill>
                  <a:schemeClr val="tx1"/>
                </a:solidFill>
              </a:rPr>
              <a:t>，进行</a:t>
            </a:r>
            <a:r>
              <a:rPr lang="zh-CN" altLang="en-US" dirty="0">
                <a:solidFill>
                  <a:srgbClr val="047FFD"/>
                </a:solidFill>
              </a:rPr>
              <a:t>升序排序</a:t>
            </a:r>
            <a:r>
              <a:rPr lang="zh-CN" altLang="en-US" dirty="0">
                <a:solidFill>
                  <a:schemeClr val="tx1"/>
                </a:solidFill>
              </a:rPr>
              <a:t>，示例如下：</a:t>
            </a:r>
          </a:p>
        </p:txBody>
      </p:sp>
      <p:pic>
        <p:nvPicPr>
          <p:cNvPr id="2" name="图片 1">
            <a:extLst>
              <a:ext uri="{FF2B5EF4-FFF2-40B4-BE49-F238E27FC236}">
                <a16:creationId xmlns:a16="http://schemas.microsoft.com/office/drawing/2014/main" id="{6A1D2FD6-E2D4-4925-ADD9-94A22F4F869B}"/>
              </a:ext>
            </a:extLst>
          </p:cNvPr>
          <p:cNvPicPr>
            <a:picLocks noChangeAspect="1"/>
          </p:cNvPicPr>
          <p:nvPr/>
        </p:nvPicPr>
        <p:blipFill>
          <a:blip r:embed="rId2"/>
          <a:stretch>
            <a:fillRect/>
          </a:stretch>
        </p:blipFill>
        <p:spPr>
          <a:xfrm>
            <a:off x="938660" y="2480983"/>
            <a:ext cx="5677293" cy="2557167"/>
          </a:xfrm>
          <a:prstGeom prst="rect">
            <a:avLst/>
          </a:prstGeom>
        </p:spPr>
      </p:pic>
    </p:spTree>
    <p:extLst>
      <p:ext uri="{BB962C8B-B14F-4D97-AF65-F5344CB8AC3E}">
        <p14:creationId xmlns:p14="http://schemas.microsoft.com/office/powerpoint/2010/main" val="36427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3.10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COUNT(*) </a:t>
            </a:r>
            <a:r>
              <a:rPr lang="zh-CN" altLang="en-US" dirty="0">
                <a:solidFill>
                  <a:srgbClr val="595959"/>
                </a:solidFill>
                <a:latin typeface="Microsoft YaHei" panose="020B0503020204020204" pitchFamily="34" charset="-122"/>
                <a:ea typeface="Microsoft YaHei" panose="020B0503020204020204" pitchFamily="34" charset="-122"/>
                <a:cs typeface="+mj-cs"/>
              </a:rPr>
              <a:t>函数</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语法</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83878"/>
          </a:xfrm>
        </p:spPr>
        <p:txBody>
          <a:bodyPr>
            <a:noAutofit/>
          </a:bodyPr>
          <a:lstStyle/>
          <a:p>
            <a:r>
              <a:rPr lang="en-US" altLang="zh-CN" dirty="0">
                <a:solidFill>
                  <a:srgbClr val="FF0000"/>
                </a:solidFill>
              </a:rPr>
              <a:t>COUNT(*) </a:t>
            </a:r>
            <a:r>
              <a:rPr lang="zh-CN" altLang="en-US" dirty="0">
                <a:solidFill>
                  <a:schemeClr val="tx1"/>
                </a:solidFill>
              </a:rPr>
              <a:t>函数用于返回</a:t>
            </a:r>
            <a:r>
              <a:rPr lang="zh-CN" altLang="en-US" dirty="0">
                <a:solidFill>
                  <a:srgbClr val="047FFD"/>
                </a:solidFill>
              </a:rPr>
              <a:t>查询结果的</a:t>
            </a:r>
            <a:r>
              <a:rPr lang="zh-CN" altLang="en-US" dirty="0">
                <a:solidFill>
                  <a:srgbClr val="FF0000"/>
                </a:solidFill>
              </a:rPr>
              <a:t>总数据条数</a:t>
            </a:r>
            <a:r>
              <a:rPr lang="zh-CN" altLang="en-US" dirty="0">
                <a:solidFill>
                  <a:schemeClr val="tx1"/>
                </a:solidFill>
              </a:rPr>
              <a:t>，语法格式如下：</a:t>
            </a:r>
          </a:p>
        </p:txBody>
      </p:sp>
      <p:pic>
        <p:nvPicPr>
          <p:cNvPr id="2" name="图片 1">
            <a:extLst>
              <a:ext uri="{FF2B5EF4-FFF2-40B4-BE49-F238E27FC236}">
                <a16:creationId xmlns:a16="http://schemas.microsoft.com/office/drawing/2014/main" id="{BA7BAF4B-9C7C-4770-9328-F2F99C1FF304}"/>
              </a:ext>
            </a:extLst>
          </p:cNvPr>
          <p:cNvPicPr>
            <a:picLocks noChangeAspect="1"/>
          </p:cNvPicPr>
          <p:nvPr/>
        </p:nvPicPr>
        <p:blipFill>
          <a:blip r:embed="rId2"/>
          <a:stretch>
            <a:fillRect/>
          </a:stretch>
        </p:blipFill>
        <p:spPr>
          <a:xfrm>
            <a:off x="949826" y="2494127"/>
            <a:ext cx="5544000" cy="847906"/>
          </a:xfrm>
          <a:prstGeom prst="rect">
            <a:avLst/>
          </a:prstGeom>
        </p:spPr>
      </p:pic>
    </p:spTree>
    <p:extLst>
      <p:ext uri="{BB962C8B-B14F-4D97-AF65-F5344CB8AC3E}">
        <p14:creationId xmlns:p14="http://schemas.microsoft.com/office/powerpoint/2010/main" val="3020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2.3 </a:t>
            </a:r>
            <a:r>
              <a:rPr lang="zh-CN" altLang="en-US" dirty="0"/>
              <a:t>向指定的文件中</a:t>
            </a:r>
            <a:r>
              <a:rPr lang="zh-CN" altLang="en-US" dirty="0">
                <a:solidFill>
                  <a:srgbClr val="FF0000"/>
                </a:solidFill>
              </a:rPr>
              <a:t>写入内容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fs.writeFile() </a:t>
            </a:r>
            <a:r>
              <a:rPr lang="zh-CN" altLang="en-US" sz="1400" b="1" dirty="0">
                <a:latin typeface="微软雅黑" panose="020B0503020204020204" pitchFamily="34" charset="-122"/>
                <a:ea typeface="微软雅黑" panose="020B0503020204020204" pitchFamily="34" charset="-122"/>
              </a:rPr>
              <a:t>的示例代码</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向指定的文件路径中，写入文件内容：</a:t>
            </a:r>
            <a:endParaRPr lang="en-US" altLang="zh-CN" dirty="0">
              <a:solidFill>
                <a:schemeClr val="tx1"/>
              </a:solidFill>
            </a:endParaRPr>
          </a:p>
        </p:txBody>
      </p:sp>
      <p:pic>
        <p:nvPicPr>
          <p:cNvPr id="2" name="图片 1">
            <a:extLst>
              <a:ext uri="{FF2B5EF4-FFF2-40B4-BE49-F238E27FC236}">
                <a16:creationId xmlns:a16="http://schemas.microsoft.com/office/drawing/2014/main" id="{79766E5D-63AB-431F-85F2-D6088719C62D}"/>
              </a:ext>
            </a:extLst>
          </p:cNvPr>
          <p:cNvPicPr>
            <a:picLocks noChangeAspect="1"/>
          </p:cNvPicPr>
          <p:nvPr/>
        </p:nvPicPr>
        <p:blipFill>
          <a:blip r:embed="rId2"/>
          <a:stretch>
            <a:fillRect/>
          </a:stretch>
        </p:blipFill>
        <p:spPr>
          <a:xfrm>
            <a:off x="932683" y="2542254"/>
            <a:ext cx="5544000" cy="1565364"/>
          </a:xfrm>
          <a:prstGeom prst="rect">
            <a:avLst/>
          </a:prstGeom>
        </p:spPr>
      </p:pic>
    </p:spTree>
    <p:extLst>
      <p:ext uri="{BB962C8B-B14F-4D97-AF65-F5344CB8AC3E}">
        <p14:creationId xmlns:p14="http://schemas.microsoft.com/office/powerpoint/2010/main" val="167773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3.10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COUNT(*) </a:t>
            </a:r>
            <a:r>
              <a:rPr lang="zh-CN" altLang="en-US" dirty="0">
                <a:solidFill>
                  <a:srgbClr val="595959"/>
                </a:solidFill>
                <a:latin typeface="Microsoft YaHei" panose="020B0503020204020204" pitchFamily="34" charset="-122"/>
                <a:ea typeface="Microsoft YaHei" panose="020B0503020204020204" pitchFamily="34" charset="-122"/>
                <a:cs typeface="+mj-cs"/>
              </a:rPr>
              <a:t>函数</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COUNT(*)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示例</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83878"/>
          </a:xfrm>
        </p:spPr>
        <p:txBody>
          <a:bodyPr>
            <a:noAutofit/>
          </a:bodyPr>
          <a:lstStyle/>
          <a:p>
            <a:r>
              <a:rPr lang="zh-CN" altLang="en-US" dirty="0">
                <a:solidFill>
                  <a:schemeClr val="tx1"/>
                </a:solidFill>
              </a:rPr>
              <a:t>查询 </a:t>
            </a:r>
            <a:r>
              <a:rPr lang="en-US" altLang="zh-CN" dirty="0">
                <a:solidFill>
                  <a:schemeClr val="tx1"/>
                </a:solidFill>
              </a:rPr>
              <a:t>users </a:t>
            </a:r>
            <a:r>
              <a:rPr lang="zh-CN" altLang="en-US" dirty="0">
                <a:solidFill>
                  <a:schemeClr val="tx1"/>
                </a:solidFill>
              </a:rPr>
              <a:t>表中 </a:t>
            </a:r>
            <a:r>
              <a:rPr lang="en-US" altLang="zh-CN" dirty="0">
                <a:solidFill>
                  <a:srgbClr val="FF0000"/>
                </a:solidFill>
              </a:rPr>
              <a:t>status</a:t>
            </a:r>
            <a:r>
              <a:rPr lang="en-US" altLang="zh-CN" dirty="0">
                <a:solidFill>
                  <a:schemeClr val="tx1"/>
                </a:solidFill>
              </a:rPr>
              <a:t> </a:t>
            </a:r>
            <a:r>
              <a:rPr lang="zh-CN" altLang="en-US" dirty="0">
                <a:solidFill>
                  <a:schemeClr val="tx1"/>
                </a:solidFill>
              </a:rPr>
              <a:t>为 </a:t>
            </a:r>
            <a:r>
              <a:rPr lang="en-US" altLang="zh-CN" dirty="0">
                <a:solidFill>
                  <a:srgbClr val="FF0000"/>
                </a:solidFill>
              </a:rPr>
              <a:t>0</a:t>
            </a:r>
            <a:r>
              <a:rPr lang="en-US" altLang="zh-CN" dirty="0">
                <a:solidFill>
                  <a:schemeClr val="tx1"/>
                </a:solidFill>
              </a:rPr>
              <a:t> </a:t>
            </a:r>
            <a:r>
              <a:rPr lang="zh-CN" altLang="en-US" dirty="0">
                <a:solidFill>
                  <a:schemeClr val="tx1"/>
                </a:solidFill>
              </a:rPr>
              <a:t>的总数据条数：</a:t>
            </a:r>
          </a:p>
        </p:txBody>
      </p:sp>
      <p:pic>
        <p:nvPicPr>
          <p:cNvPr id="3" name="图片 2">
            <a:extLst>
              <a:ext uri="{FF2B5EF4-FFF2-40B4-BE49-F238E27FC236}">
                <a16:creationId xmlns:a16="http://schemas.microsoft.com/office/drawing/2014/main" id="{92BC5CB7-A545-4C45-8CD5-45A958FDF5D8}"/>
              </a:ext>
            </a:extLst>
          </p:cNvPr>
          <p:cNvPicPr>
            <a:picLocks noChangeAspect="1"/>
          </p:cNvPicPr>
          <p:nvPr/>
        </p:nvPicPr>
        <p:blipFill>
          <a:blip r:embed="rId2"/>
          <a:stretch>
            <a:fillRect/>
          </a:stretch>
        </p:blipFill>
        <p:spPr>
          <a:xfrm>
            <a:off x="954454" y="2507877"/>
            <a:ext cx="5604475" cy="2524368"/>
          </a:xfrm>
          <a:prstGeom prst="rect">
            <a:avLst/>
          </a:prstGeom>
        </p:spPr>
      </p:pic>
    </p:spTree>
    <p:extLst>
      <p:ext uri="{BB962C8B-B14F-4D97-AF65-F5344CB8AC3E}">
        <p14:creationId xmlns:p14="http://schemas.microsoft.com/office/powerpoint/2010/main" val="333998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MySQL </a:t>
            </a:r>
            <a:r>
              <a:rPr lang="zh-CN" altLang="en-US" dirty="0"/>
              <a:t>的基本使用</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3.10 SQL </a:t>
            </a:r>
            <a:r>
              <a:rPr lang="zh-CN" altLang="en-US" dirty="0">
                <a:solidFill>
                  <a:srgbClr val="595959"/>
                </a:solidFill>
                <a:latin typeface="Microsoft YaHei" panose="020B0503020204020204" pitchFamily="34" charset="-122"/>
                <a:ea typeface="Microsoft YaHei" panose="020B0503020204020204" pitchFamily="34" charset="-122"/>
                <a:cs typeface="+mj-cs"/>
              </a:rPr>
              <a:t>的 </a:t>
            </a:r>
            <a:r>
              <a:rPr lang="en-US" altLang="zh-CN" dirty="0">
                <a:solidFill>
                  <a:srgbClr val="595959"/>
                </a:solidFill>
                <a:latin typeface="Microsoft YaHei" panose="020B0503020204020204" pitchFamily="34" charset="-122"/>
                <a:ea typeface="Microsoft YaHei" panose="020B0503020204020204" pitchFamily="34" charset="-122"/>
                <a:cs typeface="+mj-cs"/>
              </a:rPr>
              <a:t>COUNT(*) </a:t>
            </a:r>
            <a:r>
              <a:rPr lang="zh-CN" altLang="en-US" dirty="0">
                <a:solidFill>
                  <a:srgbClr val="595959"/>
                </a:solidFill>
                <a:latin typeface="Microsoft YaHei" panose="020B0503020204020204" pitchFamily="34" charset="-122"/>
                <a:ea typeface="Microsoft YaHei" panose="020B0503020204020204" pitchFamily="34" charset="-122"/>
                <a:cs typeface="+mj-cs"/>
              </a:rPr>
              <a:t>函数</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5E5F5C15-844D-43CB-9D70-B8F8E43E61E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使用</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AS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为列</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设置别名</a:t>
            </a:r>
          </a:p>
        </p:txBody>
      </p:sp>
      <p:sp>
        <p:nvSpPr>
          <p:cNvPr id="6" name="内容占位符 5">
            <a:extLst>
              <a:ext uri="{FF2B5EF4-FFF2-40B4-BE49-F238E27FC236}">
                <a16:creationId xmlns:a16="http://schemas.microsoft.com/office/drawing/2014/main" id="{EFB5955C-A7F5-4D6E-9F08-DB20E049F118}"/>
              </a:ext>
            </a:extLst>
          </p:cNvPr>
          <p:cNvSpPr>
            <a:spLocks noGrp="1"/>
          </p:cNvSpPr>
          <p:nvPr>
            <p:ph sz="half" idx="14"/>
          </p:nvPr>
        </p:nvSpPr>
        <p:spPr>
          <a:xfrm>
            <a:off x="848376" y="2123999"/>
            <a:ext cx="7260200" cy="383878"/>
          </a:xfrm>
        </p:spPr>
        <p:txBody>
          <a:bodyPr>
            <a:noAutofit/>
          </a:bodyPr>
          <a:lstStyle/>
          <a:p>
            <a:r>
              <a:rPr lang="zh-CN" altLang="en-US" dirty="0">
                <a:solidFill>
                  <a:schemeClr val="tx1"/>
                </a:solidFill>
              </a:rPr>
              <a:t>如果希望给查询出来的列名称设置别名，可以使用 </a:t>
            </a:r>
            <a:r>
              <a:rPr lang="en-US" altLang="zh-CN" dirty="0">
                <a:solidFill>
                  <a:srgbClr val="FF0000"/>
                </a:solidFill>
              </a:rPr>
              <a:t>AS</a:t>
            </a:r>
            <a:r>
              <a:rPr lang="en-US" altLang="zh-CN" dirty="0">
                <a:solidFill>
                  <a:schemeClr val="tx1"/>
                </a:solidFill>
              </a:rPr>
              <a:t> </a:t>
            </a:r>
            <a:r>
              <a:rPr lang="zh-CN" altLang="en-US" dirty="0">
                <a:solidFill>
                  <a:schemeClr val="tx1"/>
                </a:solidFill>
              </a:rPr>
              <a:t>关键字，示例如下：</a:t>
            </a:r>
          </a:p>
        </p:txBody>
      </p:sp>
      <p:pic>
        <p:nvPicPr>
          <p:cNvPr id="2" name="图片 1">
            <a:extLst>
              <a:ext uri="{FF2B5EF4-FFF2-40B4-BE49-F238E27FC236}">
                <a16:creationId xmlns:a16="http://schemas.microsoft.com/office/drawing/2014/main" id="{E13A94B0-A7B2-48D5-924D-0E7C78C1DBC0}"/>
              </a:ext>
            </a:extLst>
          </p:cNvPr>
          <p:cNvPicPr>
            <a:picLocks noChangeAspect="1"/>
          </p:cNvPicPr>
          <p:nvPr/>
        </p:nvPicPr>
        <p:blipFill>
          <a:blip r:embed="rId2"/>
          <a:stretch>
            <a:fillRect/>
          </a:stretch>
        </p:blipFill>
        <p:spPr>
          <a:xfrm>
            <a:off x="952107" y="2507877"/>
            <a:ext cx="5613698" cy="2528523"/>
          </a:xfrm>
          <a:prstGeom prst="rect">
            <a:avLst/>
          </a:prstGeom>
        </p:spPr>
      </p:pic>
    </p:spTree>
    <p:extLst>
      <p:ext uri="{BB962C8B-B14F-4D97-AF65-F5344CB8AC3E}">
        <p14:creationId xmlns:p14="http://schemas.microsoft.com/office/powerpoint/2010/main" val="840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数据库的基本概念</a:t>
            </a:r>
            <a:endParaRPr lang="en-US" altLang="zh-CN" dirty="0">
              <a:solidFill>
                <a:schemeClr val="tx1"/>
              </a:solidFill>
            </a:endParaRPr>
          </a:p>
          <a:p>
            <a:r>
              <a:rPr lang="zh-CN" altLang="en-US" dirty="0">
                <a:solidFill>
                  <a:schemeClr val="tx1"/>
                </a:solidFill>
              </a:rPr>
              <a:t>安装并配置 </a:t>
            </a:r>
            <a:r>
              <a:rPr lang="en-US" altLang="zh-CN" dirty="0">
                <a:solidFill>
                  <a:schemeClr val="tx1"/>
                </a:solidFill>
              </a:rPr>
              <a:t>MySQL</a:t>
            </a:r>
          </a:p>
          <a:p>
            <a:r>
              <a:rPr lang="en-US" altLang="zh-CN" dirty="0">
                <a:solidFill>
                  <a:schemeClr val="tx1"/>
                </a:solidFill>
              </a:rPr>
              <a:t>MySQL</a:t>
            </a:r>
            <a:r>
              <a:rPr lang="zh-CN" altLang="en-US" dirty="0">
                <a:solidFill>
                  <a:schemeClr val="tx1"/>
                </a:solidFill>
              </a:rPr>
              <a:t>的基本使用</a:t>
            </a:r>
            <a:endParaRPr lang="en-US" altLang="zh-CN" dirty="0">
              <a:solidFill>
                <a:schemeClr val="tx1"/>
              </a:solidFill>
            </a:endParaRPr>
          </a:p>
          <a:p>
            <a:r>
              <a:rPr lang="zh-CN" altLang="en-US" dirty="0">
                <a:solidFill>
                  <a:srgbClr val="FF0000"/>
                </a:solidFill>
              </a:rPr>
              <a:t>在项目中操作 </a:t>
            </a:r>
            <a:r>
              <a:rPr lang="en-US" altLang="zh-CN" dirty="0">
                <a:solidFill>
                  <a:srgbClr val="FF0000"/>
                </a:solidFill>
              </a:rPr>
              <a:t>MySQL</a:t>
            </a:r>
          </a:p>
          <a:p>
            <a:r>
              <a:rPr lang="zh-CN" altLang="en-US" dirty="0">
                <a:solidFill>
                  <a:schemeClr val="tx1"/>
                </a:solidFill>
              </a:rPr>
              <a:t>前后端的身份认证</a:t>
            </a:r>
            <a:endParaRPr lang="en-US" altLang="zh-CN" dirty="0">
              <a:solidFill>
                <a:schemeClr val="tx1"/>
              </a:solidFill>
            </a:endParaRPr>
          </a:p>
        </p:txBody>
      </p:sp>
    </p:spTree>
    <p:extLst>
      <p:ext uri="{BB962C8B-B14F-4D97-AF65-F5344CB8AC3E}">
        <p14:creationId xmlns:p14="http://schemas.microsoft.com/office/powerpoint/2010/main" val="5501147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4.1 </a:t>
            </a:r>
            <a:r>
              <a:rPr lang="zh-CN" altLang="en-US" dirty="0">
                <a:solidFill>
                  <a:srgbClr val="595959"/>
                </a:solidFill>
                <a:latin typeface="Microsoft YaHei" panose="020B0503020204020204" pitchFamily="34" charset="-122"/>
                <a:ea typeface="Microsoft YaHei" panose="020B0503020204020204" pitchFamily="34" charset="-122"/>
                <a:cs typeface="+mj-cs"/>
              </a:rPr>
              <a:t>在项目中操作数据库的步骤</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7" name="内容占位符 5">
            <a:extLst>
              <a:ext uri="{FF2B5EF4-FFF2-40B4-BE49-F238E27FC236}">
                <a16:creationId xmlns:a16="http://schemas.microsoft.com/office/drawing/2014/main" id="{3C07243D-0EA3-497F-8AEE-ED6C080AFB83}"/>
              </a:ext>
            </a:extLst>
          </p:cNvPr>
          <p:cNvSpPr>
            <a:spLocks noGrp="1"/>
          </p:cNvSpPr>
          <p:nvPr>
            <p:ph sz="half" idx="14"/>
          </p:nvPr>
        </p:nvSpPr>
        <p:spPr>
          <a:xfrm>
            <a:off x="848377" y="1393200"/>
            <a:ext cx="6737350" cy="1060888"/>
          </a:xfrm>
        </p:spPr>
        <p:txBody>
          <a:bodyPr>
            <a:noAutofit/>
          </a:bodyPr>
          <a:lstStyle/>
          <a:p>
            <a:pPr marL="228600" indent="-228600">
              <a:buFont typeface="+mj-ea"/>
              <a:buAutoNum type="circleNumDbPlain"/>
            </a:pPr>
            <a:r>
              <a:rPr lang="zh-CN" altLang="en-US" dirty="0">
                <a:solidFill>
                  <a:schemeClr val="tx1"/>
                </a:solidFill>
              </a:rPr>
              <a:t>安装操作 </a:t>
            </a:r>
            <a:r>
              <a:rPr lang="en-US" altLang="zh-CN" dirty="0">
                <a:solidFill>
                  <a:schemeClr val="tx1"/>
                </a:solidFill>
              </a:rPr>
              <a:t>MySQL </a:t>
            </a:r>
            <a:r>
              <a:rPr lang="zh-CN" altLang="en-US" dirty="0">
                <a:solidFill>
                  <a:schemeClr val="tx1"/>
                </a:solidFill>
              </a:rPr>
              <a:t>数据库的第三方模块（</a:t>
            </a:r>
            <a:r>
              <a:rPr lang="en-US" altLang="zh-CN" dirty="0" err="1">
                <a:solidFill>
                  <a:srgbClr val="FF0000"/>
                </a:solidFill>
              </a:rPr>
              <a:t>mysql</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zh-CN" altLang="en-US" dirty="0">
                <a:solidFill>
                  <a:schemeClr val="tx1"/>
                </a:solidFill>
              </a:rPr>
              <a:t>通过 </a:t>
            </a:r>
            <a:r>
              <a:rPr lang="en-US" altLang="zh-CN" dirty="0" err="1">
                <a:solidFill>
                  <a:schemeClr val="tx1"/>
                </a:solidFill>
              </a:rPr>
              <a:t>mysql</a:t>
            </a:r>
            <a:r>
              <a:rPr lang="en-US" altLang="zh-CN" dirty="0">
                <a:solidFill>
                  <a:schemeClr val="tx1"/>
                </a:solidFill>
              </a:rPr>
              <a:t> </a:t>
            </a:r>
            <a:r>
              <a:rPr lang="zh-CN" altLang="en-US" dirty="0">
                <a:solidFill>
                  <a:schemeClr val="tx1"/>
                </a:solidFill>
              </a:rPr>
              <a:t>模块</a:t>
            </a:r>
            <a:r>
              <a:rPr lang="zh-CN" altLang="en-US" dirty="0">
                <a:solidFill>
                  <a:srgbClr val="FF0000"/>
                </a:solidFill>
              </a:rPr>
              <a:t>连接到 </a:t>
            </a:r>
            <a:r>
              <a:rPr lang="en-US" altLang="zh-CN" dirty="0">
                <a:solidFill>
                  <a:srgbClr val="FF0000"/>
                </a:solidFill>
              </a:rPr>
              <a:t>MySQL </a:t>
            </a:r>
            <a:r>
              <a:rPr lang="zh-CN" altLang="en-US" dirty="0">
                <a:solidFill>
                  <a:srgbClr val="FF0000"/>
                </a:solidFill>
              </a:rPr>
              <a:t>数据库</a:t>
            </a:r>
            <a:endParaRPr lang="en-US" altLang="zh-CN" dirty="0">
              <a:solidFill>
                <a:srgbClr val="FF0000"/>
              </a:solidFill>
            </a:endParaRPr>
          </a:p>
          <a:p>
            <a:pPr marL="228600" indent="-228600">
              <a:buFont typeface="+mj-ea"/>
              <a:buAutoNum type="circleNumDbPlain"/>
            </a:pPr>
            <a:r>
              <a:rPr lang="zh-CN" altLang="en-US" dirty="0">
                <a:solidFill>
                  <a:schemeClr val="tx1"/>
                </a:solidFill>
              </a:rPr>
              <a:t>通过 </a:t>
            </a:r>
            <a:r>
              <a:rPr lang="en-US" altLang="zh-CN" dirty="0" err="1">
                <a:solidFill>
                  <a:schemeClr val="tx1"/>
                </a:solidFill>
              </a:rPr>
              <a:t>mysql</a:t>
            </a:r>
            <a:r>
              <a:rPr lang="en-US" altLang="zh-CN" dirty="0">
                <a:solidFill>
                  <a:schemeClr val="tx1"/>
                </a:solidFill>
              </a:rPr>
              <a:t> </a:t>
            </a:r>
            <a:r>
              <a:rPr lang="zh-CN" altLang="en-US" dirty="0">
                <a:solidFill>
                  <a:schemeClr val="tx1"/>
                </a:solidFill>
              </a:rPr>
              <a:t>模块</a:t>
            </a:r>
            <a:r>
              <a:rPr lang="zh-CN" altLang="en-US" dirty="0">
                <a:solidFill>
                  <a:srgbClr val="FF0000"/>
                </a:solidFill>
              </a:rPr>
              <a:t>执行 </a:t>
            </a:r>
            <a:r>
              <a:rPr lang="en-US" altLang="zh-CN" dirty="0">
                <a:solidFill>
                  <a:srgbClr val="FF0000"/>
                </a:solidFill>
              </a:rPr>
              <a:t>SQL </a:t>
            </a:r>
            <a:r>
              <a:rPr lang="zh-CN" altLang="en-US" dirty="0">
                <a:solidFill>
                  <a:srgbClr val="FF0000"/>
                </a:solidFill>
              </a:rPr>
              <a:t>语句</a:t>
            </a:r>
            <a:endParaRPr lang="en-US" altLang="zh-CN" dirty="0">
              <a:solidFill>
                <a:srgbClr val="FF0000"/>
              </a:solidFill>
            </a:endParaRPr>
          </a:p>
        </p:txBody>
      </p:sp>
      <p:sp>
        <p:nvSpPr>
          <p:cNvPr id="3" name="矩形 2">
            <a:extLst>
              <a:ext uri="{FF2B5EF4-FFF2-40B4-BE49-F238E27FC236}">
                <a16:creationId xmlns:a16="http://schemas.microsoft.com/office/drawing/2014/main" id="{0CC13A07-B6AA-4960-9100-3E68AB60AD71}"/>
              </a:ext>
            </a:extLst>
          </p:cNvPr>
          <p:cNvSpPr/>
          <p:nvPr/>
        </p:nvSpPr>
        <p:spPr>
          <a:xfrm>
            <a:off x="988359" y="2958353"/>
            <a:ext cx="2521323" cy="16323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050" dirty="0">
                <a:latin typeface="微软雅黑" panose="020B0503020204020204" pitchFamily="34" charset="-122"/>
                <a:ea typeface="微软雅黑" panose="020B0503020204020204" pitchFamily="34" charset="-122"/>
              </a:rPr>
              <a:t>Express </a:t>
            </a:r>
            <a:r>
              <a:rPr lang="zh-CN" altLang="en-US" sz="1050" dirty="0">
                <a:latin typeface="微软雅黑" panose="020B0503020204020204" pitchFamily="34" charset="-122"/>
                <a:ea typeface="微软雅黑" panose="020B0503020204020204" pitchFamily="34" charset="-122"/>
              </a:rPr>
              <a:t>项目</a:t>
            </a:r>
          </a:p>
        </p:txBody>
      </p:sp>
      <p:sp>
        <p:nvSpPr>
          <p:cNvPr id="9" name="矩形 8">
            <a:extLst>
              <a:ext uri="{FF2B5EF4-FFF2-40B4-BE49-F238E27FC236}">
                <a16:creationId xmlns:a16="http://schemas.microsoft.com/office/drawing/2014/main" id="{8E179913-39B1-42A2-AA2A-68B3D46B000B}"/>
              </a:ext>
            </a:extLst>
          </p:cNvPr>
          <p:cNvSpPr/>
          <p:nvPr/>
        </p:nvSpPr>
        <p:spPr>
          <a:xfrm>
            <a:off x="5634318" y="3055287"/>
            <a:ext cx="2521323" cy="153545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MySQL </a:t>
            </a:r>
            <a:r>
              <a:rPr lang="zh-CN" altLang="en-US" sz="1200" dirty="0">
                <a:latin typeface="微软雅黑" panose="020B0503020204020204" pitchFamily="34" charset="-122"/>
                <a:ea typeface="微软雅黑" panose="020B0503020204020204" pitchFamily="34" charset="-122"/>
              </a:rPr>
              <a:t>数据库</a:t>
            </a:r>
          </a:p>
        </p:txBody>
      </p:sp>
      <p:sp>
        <p:nvSpPr>
          <p:cNvPr id="4" name="矩形: 圆角 3">
            <a:extLst>
              <a:ext uri="{FF2B5EF4-FFF2-40B4-BE49-F238E27FC236}">
                <a16:creationId xmlns:a16="http://schemas.microsoft.com/office/drawing/2014/main" id="{0EE3C166-7F2F-4FFD-8B98-13DD5C517420}"/>
              </a:ext>
            </a:extLst>
          </p:cNvPr>
          <p:cNvSpPr/>
          <p:nvPr/>
        </p:nvSpPr>
        <p:spPr>
          <a:xfrm>
            <a:off x="1237130" y="3375212"/>
            <a:ext cx="1976718" cy="98163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228600" indent="-228600">
              <a:lnSpc>
                <a:spcPct val="150000"/>
              </a:lnSpc>
              <a:buAutoNum type="arabicPeriod"/>
            </a:pPr>
            <a:r>
              <a:rPr lang="zh-CN" altLang="en-US" sz="1000" dirty="0"/>
              <a:t>安装第三方 </a:t>
            </a:r>
            <a:r>
              <a:rPr lang="en-US" altLang="zh-CN" sz="1000" dirty="0" err="1"/>
              <a:t>mysql</a:t>
            </a:r>
            <a:r>
              <a:rPr lang="en-US" altLang="zh-CN" sz="1000" dirty="0"/>
              <a:t> </a:t>
            </a:r>
            <a:r>
              <a:rPr lang="zh-CN" altLang="en-US" sz="1000" dirty="0"/>
              <a:t>模块</a:t>
            </a:r>
            <a:endParaRPr lang="en-US" altLang="zh-CN" sz="1000" dirty="0"/>
          </a:p>
          <a:p>
            <a:pPr marL="228600" indent="-228600">
              <a:lnSpc>
                <a:spcPct val="150000"/>
              </a:lnSpc>
              <a:buAutoNum type="arabicPeriod"/>
            </a:pPr>
            <a:r>
              <a:rPr lang="zh-CN" altLang="en-US" sz="1000" dirty="0"/>
              <a:t>连接到 </a:t>
            </a:r>
            <a:r>
              <a:rPr lang="en-US" altLang="zh-CN" sz="1000" dirty="0"/>
              <a:t>MySQL </a:t>
            </a:r>
            <a:r>
              <a:rPr lang="zh-CN" altLang="en-US" sz="1000" dirty="0"/>
              <a:t>数据库</a:t>
            </a:r>
            <a:endParaRPr lang="en-US" altLang="zh-CN" sz="1000" dirty="0"/>
          </a:p>
          <a:p>
            <a:pPr marL="228600" indent="-228600">
              <a:lnSpc>
                <a:spcPct val="150000"/>
              </a:lnSpc>
              <a:buAutoNum type="arabicPeriod"/>
            </a:pPr>
            <a:r>
              <a:rPr lang="zh-CN" altLang="en-US" sz="1000" dirty="0"/>
              <a:t>执行 </a:t>
            </a:r>
            <a:r>
              <a:rPr lang="en-US" altLang="zh-CN" sz="1000" dirty="0"/>
              <a:t>SQL </a:t>
            </a:r>
            <a:r>
              <a:rPr lang="zh-CN" altLang="en-US" sz="1000" dirty="0"/>
              <a:t>语句操作数据库</a:t>
            </a:r>
          </a:p>
        </p:txBody>
      </p:sp>
      <p:sp>
        <p:nvSpPr>
          <p:cNvPr id="14" name="箭头: 左右 13">
            <a:extLst>
              <a:ext uri="{FF2B5EF4-FFF2-40B4-BE49-F238E27FC236}">
                <a16:creationId xmlns:a16="http://schemas.microsoft.com/office/drawing/2014/main" id="{915DDA05-7169-4E0A-B9EE-69FA6EB3880F}"/>
              </a:ext>
            </a:extLst>
          </p:cNvPr>
          <p:cNvSpPr/>
          <p:nvPr/>
        </p:nvSpPr>
        <p:spPr>
          <a:xfrm>
            <a:off x="3213848" y="3469337"/>
            <a:ext cx="2420470" cy="289112"/>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900" dirty="0"/>
              <a:t>建立与 </a:t>
            </a:r>
            <a:r>
              <a:rPr lang="en-US" altLang="zh-CN" sz="900" dirty="0"/>
              <a:t>MySQL </a:t>
            </a:r>
            <a:r>
              <a:rPr lang="zh-CN" altLang="en-US" sz="900" dirty="0"/>
              <a:t>数据库的连接</a:t>
            </a:r>
          </a:p>
        </p:txBody>
      </p:sp>
      <p:sp>
        <p:nvSpPr>
          <p:cNvPr id="15" name="箭头: 左右 14">
            <a:extLst>
              <a:ext uri="{FF2B5EF4-FFF2-40B4-BE49-F238E27FC236}">
                <a16:creationId xmlns:a16="http://schemas.microsoft.com/office/drawing/2014/main" id="{51B51FCD-3F19-4207-9B88-57C8440A7501}"/>
              </a:ext>
            </a:extLst>
          </p:cNvPr>
          <p:cNvSpPr/>
          <p:nvPr/>
        </p:nvSpPr>
        <p:spPr>
          <a:xfrm>
            <a:off x="3213848" y="3983684"/>
            <a:ext cx="2420470" cy="2891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执行 </a:t>
            </a:r>
            <a:r>
              <a:rPr lang="en-US" altLang="zh-CN" sz="900" dirty="0"/>
              <a:t>SQL </a:t>
            </a:r>
            <a:r>
              <a:rPr lang="zh-CN" altLang="en-US" sz="900" dirty="0"/>
              <a:t>语句操作数据库</a:t>
            </a:r>
          </a:p>
        </p:txBody>
      </p:sp>
    </p:spTree>
    <p:extLst>
      <p:ext uri="{BB962C8B-B14F-4D97-AF65-F5344CB8AC3E}">
        <p14:creationId xmlns:p14="http://schemas.microsoft.com/office/powerpoint/2010/main" val="187114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14" grpId="0" animBg="1"/>
      <p:bldP spid="1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4.2 </a:t>
            </a:r>
            <a:r>
              <a:rPr lang="zh-CN" altLang="en-US" dirty="0">
                <a:solidFill>
                  <a:srgbClr val="595959"/>
                </a:solidFill>
                <a:latin typeface="Microsoft YaHei" panose="020B0503020204020204" pitchFamily="34" charset="-122"/>
                <a:ea typeface="Microsoft YaHei" panose="020B0503020204020204" pitchFamily="34" charset="-122"/>
                <a:cs typeface="+mj-cs"/>
              </a:rPr>
              <a:t>安装与配置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安装</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模块</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703833"/>
          </a:xfrm>
        </p:spPr>
        <p:txBody>
          <a:bodyPr>
            <a:noAutofit/>
          </a:bodyPr>
          <a:lstStyle/>
          <a:p>
            <a:r>
              <a:rPr lang="en-US" altLang="zh-CN" dirty="0" err="1">
                <a:solidFill>
                  <a:schemeClr val="tx1"/>
                </a:solidFill>
              </a:rPr>
              <a:t>mysql</a:t>
            </a:r>
            <a:r>
              <a:rPr lang="en-US" altLang="zh-CN" dirty="0">
                <a:solidFill>
                  <a:schemeClr val="tx1"/>
                </a:solidFill>
              </a:rPr>
              <a:t> </a:t>
            </a:r>
            <a:r>
              <a:rPr lang="zh-CN" altLang="en-US" dirty="0">
                <a:solidFill>
                  <a:schemeClr val="tx1"/>
                </a:solidFill>
              </a:rPr>
              <a:t>模块是托管于 </a:t>
            </a:r>
            <a:r>
              <a:rPr lang="en-US" altLang="zh-CN" dirty="0">
                <a:solidFill>
                  <a:schemeClr val="tx1"/>
                </a:solidFill>
              </a:rPr>
              <a:t>npm </a:t>
            </a:r>
            <a:r>
              <a:rPr lang="zh-CN" altLang="en-US" dirty="0">
                <a:solidFill>
                  <a:schemeClr val="tx1"/>
                </a:solidFill>
              </a:rPr>
              <a:t>上的</a:t>
            </a:r>
            <a:r>
              <a:rPr lang="zh-CN" altLang="en-US" dirty="0">
                <a:solidFill>
                  <a:srgbClr val="FF0000"/>
                </a:solidFill>
              </a:rPr>
              <a:t>第三方模块</a:t>
            </a:r>
            <a:r>
              <a:rPr lang="zh-CN" altLang="en-US" dirty="0">
                <a:solidFill>
                  <a:schemeClr val="tx1"/>
                </a:solidFill>
              </a:rPr>
              <a:t>。它提供了在 </a:t>
            </a:r>
            <a:r>
              <a:rPr lang="en-US" altLang="zh-CN" dirty="0">
                <a:solidFill>
                  <a:schemeClr val="tx1"/>
                </a:solidFill>
              </a:rPr>
              <a:t>Node.js </a:t>
            </a:r>
            <a:r>
              <a:rPr lang="zh-CN" altLang="en-US" dirty="0">
                <a:solidFill>
                  <a:schemeClr val="tx1"/>
                </a:solidFill>
              </a:rPr>
              <a:t>项目中</a:t>
            </a:r>
            <a:r>
              <a:rPr lang="zh-CN" altLang="en-US" dirty="0">
                <a:solidFill>
                  <a:srgbClr val="FF0000"/>
                </a:solidFill>
              </a:rPr>
              <a:t>连接</a:t>
            </a:r>
            <a:r>
              <a:rPr lang="zh-CN" altLang="en-US" dirty="0">
                <a:solidFill>
                  <a:schemeClr val="tx1"/>
                </a:solidFill>
              </a:rPr>
              <a:t>和</a:t>
            </a:r>
            <a:r>
              <a:rPr lang="zh-CN" altLang="en-US" dirty="0">
                <a:solidFill>
                  <a:srgbClr val="FF0000"/>
                </a:solidFill>
              </a:rPr>
              <a:t>操作</a:t>
            </a:r>
            <a:r>
              <a:rPr lang="zh-CN" altLang="en-US" dirty="0">
                <a:solidFill>
                  <a:schemeClr val="tx1"/>
                </a:solidFill>
              </a:rPr>
              <a:t> </a:t>
            </a:r>
            <a:r>
              <a:rPr lang="en-US" altLang="zh-CN" dirty="0">
                <a:solidFill>
                  <a:schemeClr val="tx1"/>
                </a:solidFill>
              </a:rPr>
              <a:t>MySQL </a:t>
            </a:r>
            <a:r>
              <a:rPr lang="zh-CN" altLang="en-US" dirty="0">
                <a:solidFill>
                  <a:schemeClr val="tx1"/>
                </a:solidFill>
              </a:rPr>
              <a:t>数据库的能力。</a:t>
            </a:r>
            <a:endParaRPr lang="en-US" altLang="zh-CN" dirty="0">
              <a:solidFill>
                <a:schemeClr val="tx1"/>
              </a:solidFill>
            </a:endParaRPr>
          </a:p>
          <a:p>
            <a:r>
              <a:rPr lang="zh-CN" altLang="en-US" dirty="0">
                <a:solidFill>
                  <a:schemeClr val="tx1"/>
                </a:solidFill>
              </a:rPr>
              <a:t>想要在项目中使用它，需要先运行如下命令，将 </a:t>
            </a:r>
            <a:r>
              <a:rPr lang="en-US" altLang="zh-CN" dirty="0" err="1">
                <a:solidFill>
                  <a:schemeClr val="tx1"/>
                </a:solidFill>
              </a:rPr>
              <a:t>mysql</a:t>
            </a:r>
            <a:r>
              <a:rPr lang="en-US" altLang="zh-CN" dirty="0">
                <a:solidFill>
                  <a:schemeClr val="tx1"/>
                </a:solidFill>
              </a:rPr>
              <a:t> </a:t>
            </a:r>
            <a:r>
              <a:rPr lang="zh-CN" altLang="en-US" dirty="0">
                <a:solidFill>
                  <a:schemeClr val="tx1"/>
                </a:solidFill>
              </a:rPr>
              <a:t>安装为项目的依赖包：</a:t>
            </a:r>
          </a:p>
        </p:txBody>
      </p:sp>
      <p:pic>
        <p:nvPicPr>
          <p:cNvPr id="6" name="图片 5">
            <a:extLst>
              <a:ext uri="{FF2B5EF4-FFF2-40B4-BE49-F238E27FC236}">
                <a16:creationId xmlns:a16="http://schemas.microsoft.com/office/drawing/2014/main" id="{8C55DA42-9432-422C-B883-73850F6E3952}"/>
              </a:ext>
            </a:extLst>
          </p:cNvPr>
          <p:cNvPicPr>
            <a:picLocks noChangeAspect="1"/>
          </p:cNvPicPr>
          <p:nvPr/>
        </p:nvPicPr>
        <p:blipFill>
          <a:blip r:embed="rId2"/>
          <a:stretch>
            <a:fillRect/>
          </a:stretch>
        </p:blipFill>
        <p:spPr>
          <a:xfrm>
            <a:off x="936531" y="2827831"/>
            <a:ext cx="5544000" cy="847906"/>
          </a:xfrm>
          <a:prstGeom prst="rect">
            <a:avLst/>
          </a:prstGeom>
        </p:spPr>
      </p:pic>
    </p:spTree>
    <p:extLst>
      <p:ext uri="{BB962C8B-B14F-4D97-AF65-F5344CB8AC3E}">
        <p14:creationId xmlns:p14="http://schemas.microsoft.com/office/powerpoint/2010/main" val="37705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4.2 </a:t>
            </a:r>
            <a:r>
              <a:rPr lang="zh-CN" altLang="en-US" dirty="0">
                <a:solidFill>
                  <a:srgbClr val="595959"/>
                </a:solidFill>
                <a:latin typeface="Microsoft YaHei" panose="020B0503020204020204" pitchFamily="34" charset="-122"/>
                <a:ea typeface="Microsoft YaHei" panose="020B0503020204020204" pitchFamily="34" charset="-122"/>
                <a:cs typeface="+mj-cs"/>
              </a:rPr>
              <a:t>安装与配置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配置</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模块</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9"/>
            <a:ext cx="7071942" cy="363708"/>
          </a:xfrm>
        </p:spPr>
        <p:txBody>
          <a:bodyPr>
            <a:noAutofit/>
          </a:bodyPr>
          <a:lstStyle/>
          <a:p>
            <a:r>
              <a:rPr lang="zh-CN" altLang="en-US" dirty="0">
                <a:solidFill>
                  <a:schemeClr val="tx1"/>
                </a:solidFill>
              </a:rPr>
              <a:t>在使用 </a:t>
            </a:r>
            <a:r>
              <a:rPr lang="en-US" altLang="zh-CN" dirty="0" err="1">
                <a:solidFill>
                  <a:schemeClr val="tx1"/>
                </a:solidFill>
              </a:rPr>
              <a:t>mysql</a:t>
            </a:r>
            <a:r>
              <a:rPr lang="en-US" altLang="zh-CN" dirty="0">
                <a:solidFill>
                  <a:schemeClr val="tx1"/>
                </a:solidFill>
              </a:rPr>
              <a:t> </a:t>
            </a:r>
            <a:r>
              <a:rPr lang="zh-CN" altLang="en-US" dirty="0">
                <a:solidFill>
                  <a:schemeClr val="tx1"/>
                </a:solidFill>
              </a:rPr>
              <a:t>模块操作 </a:t>
            </a:r>
            <a:r>
              <a:rPr lang="en-US" altLang="zh-CN" dirty="0">
                <a:solidFill>
                  <a:schemeClr val="tx1"/>
                </a:solidFill>
              </a:rPr>
              <a:t>MySQL </a:t>
            </a:r>
            <a:r>
              <a:rPr lang="zh-CN" altLang="en-US" dirty="0">
                <a:solidFill>
                  <a:schemeClr val="tx1"/>
                </a:solidFill>
              </a:rPr>
              <a:t>数据库之前，</a:t>
            </a:r>
            <a:r>
              <a:rPr lang="zh-CN" altLang="en-US" dirty="0">
                <a:solidFill>
                  <a:srgbClr val="FF0000"/>
                </a:solidFill>
              </a:rPr>
              <a:t>必须先对 </a:t>
            </a:r>
            <a:r>
              <a:rPr lang="en-US" altLang="zh-CN" dirty="0" err="1">
                <a:solidFill>
                  <a:srgbClr val="FF0000"/>
                </a:solidFill>
              </a:rPr>
              <a:t>mysql</a:t>
            </a:r>
            <a:r>
              <a:rPr lang="en-US" altLang="zh-CN" dirty="0">
                <a:solidFill>
                  <a:srgbClr val="FF0000"/>
                </a:solidFill>
              </a:rPr>
              <a:t> </a:t>
            </a:r>
            <a:r>
              <a:rPr lang="zh-CN" altLang="en-US" dirty="0">
                <a:solidFill>
                  <a:srgbClr val="FF0000"/>
                </a:solidFill>
              </a:rPr>
              <a:t>模块进行必要的配置</a:t>
            </a:r>
            <a:r>
              <a:rPr lang="zh-CN" altLang="en-US" dirty="0">
                <a:solidFill>
                  <a:schemeClr val="tx1"/>
                </a:solidFill>
              </a:rPr>
              <a:t>，主要的配置步骤如下：</a:t>
            </a:r>
          </a:p>
        </p:txBody>
      </p:sp>
      <p:pic>
        <p:nvPicPr>
          <p:cNvPr id="3" name="图片 2">
            <a:extLst>
              <a:ext uri="{FF2B5EF4-FFF2-40B4-BE49-F238E27FC236}">
                <a16:creationId xmlns:a16="http://schemas.microsoft.com/office/drawing/2014/main" id="{C22A6B6E-5275-42CB-957D-534092EF2896}"/>
              </a:ext>
            </a:extLst>
          </p:cNvPr>
          <p:cNvPicPr>
            <a:picLocks noChangeAspect="1"/>
          </p:cNvPicPr>
          <p:nvPr/>
        </p:nvPicPr>
        <p:blipFill>
          <a:blip r:embed="rId2"/>
          <a:stretch>
            <a:fillRect/>
          </a:stretch>
        </p:blipFill>
        <p:spPr>
          <a:xfrm>
            <a:off x="956703" y="2487708"/>
            <a:ext cx="5067580" cy="2551676"/>
          </a:xfrm>
          <a:prstGeom prst="rect">
            <a:avLst/>
          </a:prstGeom>
        </p:spPr>
      </p:pic>
    </p:spTree>
    <p:extLst>
      <p:ext uri="{BB962C8B-B14F-4D97-AF65-F5344CB8AC3E}">
        <p14:creationId xmlns:p14="http://schemas.microsoft.com/office/powerpoint/2010/main" val="97671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4.2 </a:t>
            </a:r>
            <a:r>
              <a:rPr lang="zh-CN" altLang="en-US" dirty="0">
                <a:solidFill>
                  <a:srgbClr val="595959"/>
                </a:solidFill>
                <a:latin typeface="Microsoft YaHei" panose="020B0503020204020204" pitchFamily="34" charset="-122"/>
                <a:ea typeface="Microsoft YaHei" panose="020B0503020204020204" pitchFamily="34" charset="-122"/>
                <a:cs typeface="+mj-cs"/>
              </a:rPr>
              <a:t>安装与配置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测试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模块能否正常工作</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9"/>
            <a:ext cx="7071942" cy="363708"/>
          </a:xfrm>
        </p:spPr>
        <p:txBody>
          <a:bodyPr>
            <a:noAutofit/>
          </a:bodyPr>
          <a:lstStyle/>
          <a:p>
            <a:r>
              <a:rPr lang="zh-CN" altLang="en-US" dirty="0">
                <a:solidFill>
                  <a:schemeClr val="tx1"/>
                </a:solidFill>
              </a:rPr>
              <a:t>调用 </a:t>
            </a:r>
            <a:r>
              <a:rPr lang="en-US" altLang="zh-CN" dirty="0" err="1">
                <a:solidFill>
                  <a:schemeClr val="tx1"/>
                </a:solidFill>
              </a:rPr>
              <a:t>db.query</a:t>
            </a:r>
            <a:r>
              <a:rPr lang="en-US" altLang="zh-CN" dirty="0">
                <a:solidFill>
                  <a:schemeClr val="tx1"/>
                </a:solidFill>
              </a:rPr>
              <a:t>() </a:t>
            </a:r>
            <a:r>
              <a:rPr lang="zh-CN" altLang="en-US" dirty="0">
                <a:solidFill>
                  <a:schemeClr val="tx1"/>
                </a:solidFill>
              </a:rPr>
              <a:t>函数，指定要执行的 </a:t>
            </a:r>
            <a:r>
              <a:rPr lang="en-US" altLang="zh-CN" dirty="0">
                <a:solidFill>
                  <a:schemeClr val="tx1"/>
                </a:solidFill>
              </a:rPr>
              <a:t>SQL </a:t>
            </a:r>
            <a:r>
              <a:rPr lang="zh-CN" altLang="en-US" dirty="0">
                <a:solidFill>
                  <a:schemeClr val="tx1"/>
                </a:solidFill>
              </a:rPr>
              <a:t>语句，通过回调函数拿到执行的结果：</a:t>
            </a:r>
          </a:p>
        </p:txBody>
      </p:sp>
      <p:pic>
        <p:nvPicPr>
          <p:cNvPr id="4" name="图片 3">
            <a:extLst>
              <a:ext uri="{FF2B5EF4-FFF2-40B4-BE49-F238E27FC236}">
                <a16:creationId xmlns:a16="http://schemas.microsoft.com/office/drawing/2014/main" id="{6B50D1C8-C6B0-4218-B443-A5CCB8EB02AA}"/>
              </a:ext>
            </a:extLst>
          </p:cNvPr>
          <p:cNvPicPr>
            <a:picLocks noChangeAspect="1"/>
          </p:cNvPicPr>
          <p:nvPr/>
        </p:nvPicPr>
        <p:blipFill>
          <a:blip r:embed="rId2"/>
          <a:stretch>
            <a:fillRect/>
          </a:stretch>
        </p:blipFill>
        <p:spPr>
          <a:xfrm>
            <a:off x="943439" y="2487707"/>
            <a:ext cx="5544000" cy="2061064"/>
          </a:xfrm>
          <a:prstGeom prst="rect">
            <a:avLst/>
          </a:prstGeom>
        </p:spPr>
      </p:pic>
    </p:spTree>
    <p:extLst>
      <p:ext uri="{BB962C8B-B14F-4D97-AF65-F5344CB8AC3E}">
        <p14:creationId xmlns:p14="http://schemas.microsoft.com/office/powerpoint/2010/main" val="352803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查询数据</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查询 </a:t>
            </a:r>
            <a:r>
              <a:rPr lang="en-US" altLang="zh-CN" dirty="0">
                <a:solidFill>
                  <a:schemeClr val="tx1"/>
                </a:solidFill>
              </a:rPr>
              <a:t>users </a:t>
            </a:r>
            <a:r>
              <a:rPr lang="zh-CN" altLang="en-US" dirty="0">
                <a:solidFill>
                  <a:schemeClr val="tx1"/>
                </a:solidFill>
              </a:rPr>
              <a:t>表中所有的数据：</a:t>
            </a:r>
          </a:p>
        </p:txBody>
      </p:sp>
      <p:pic>
        <p:nvPicPr>
          <p:cNvPr id="2" name="图片 1">
            <a:extLst>
              <a:ext uri="{FF2B5EF4-FFF2-40B4-BE49-F238E27FC236}">
                <a16:creationId xmlns:a16="http://schemas.microsoft.com/office/drawing/2014/main" id="{CBDDC649-E8C4-4FC6-B0DC-15843E238DE6}"/>
              </a:ext>
            </a:extLst>
          </p:cNvPr>
          <p:cNvPicPr>
            <a:picLocks noChangeAspect="1"/>
          </p:cNvPicPr>
          <p:nvPr/>
        </p:nvPicPr>
        <p:blipFill>
          <a:blip r:embed="rId2"/>
          <a:stretch>
            <a:fillRect/>
          </a:stretch>
        </p:blipFill>
        <p:spPr>
          <a:xfrm>
            <a:off x="949978" y="2473287"/>
            <a:ext cx="5544000" cy="2308913"/>
          </a:xfrm>
          <a:prstGeom prst="rect">
            <a:avLst/>
          </a:prstGeom>
        </p:spPr>
      </p:pic>
    </p:spTree>
    <p:extLst>
      <p:ext uri="{BB962C8B-B14F-4D97-AF65-F5344CB8AC3E}">
        <p14:creationId xmlns:p14="http://schemas.microsoft.com/office/powerpoint/2010/main" val="136024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插入数据</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向 </a:t>
            </a:r>
            <a:r>
              <a:rPr lang="en-US" altLang="zh-CN" dirty="0">
                <a:solidFill>
                  <a:schemeClr val="tx1"/>
                </a:solidFill>
              </a:rPr>
              <a:t>users </a:t>
            </a:r>
            <a:r>
              <a:rPr lang="zh-CN" altLang="en-US" dirty="0">
                <a:solidFill>
                  <a:schemeClr val="tx1"/>
                </a:solidFill>
              </a:rPr>
              <a:t>表中新增数据， 其中 </a:t>
            </a:r>
            <a:r>
              <a:rPr lang="en-US" altLang="zh-CN" dirty="0">
                <a:solidFill>
                  <a:srgbClr val="FF0000"/>
                </a:solidFill>
              </a:rPr>
              <a:t>username</a:t>
            </a:r>
            <a:r>
              <a:rPr lang="en-US" altLang="zh-CN" dirty="0">
                <a:solidFill>
                  <a:schemeClr val="tx1"/>
                </a:solidFill>
              </a:rPr>
              <a:t> </a:t>
            </a:r>
            <a:r>
              <a:rPr lang="zh-CN" altLang="en-US" dirty="0">
                <a:solidFill>
                  <a:schemeClr val="tx1"/>
                </a:solidFill>
              </a:rPr>
              <a:t>为 </a:t>
            </a:r>
            <a:r>
              <a:rPr lang="en-US" altLang="zh-CN" dirty="0">
                <a:solidFill>
                  <a:srgbClr val="047FFD"/>
                </a:solidFill>
              </a:rPr>
              <a:t>Spider-Man</a:t>
            </a:r>
            <a:r>
              <a:rPr lang="zh-CN" altLang="en-US" dirty="0">
                <a:solidFill>
                  <a:schemeClr val="tx1"/>
                </a:solidFill>
              </a:rPr>
              <a:t>，</a:t>
            </a:r>
            <a:r>
              <a:rPr lang="en-US" altLang="zh-CN" dirty="0">
                <a:solidFill>
                  <a:srgbClr val="FF0000"/>
                </a:solidFill>
              </a:rPr>
              <a:t>password</a:t>
            </a:r>
            <a:r>
              <a:rPr lang="en-US" altLang="zh-CN" dirty="0">
                <a:solidFill>
                  <a:schemeClr val="tx1"/>
                </a:solidFill>
              </a:rPr>
              <a:t> </a:t>
            </a:r>
            <a:r>
              <a:rPr lang="zh-CN" altLang="en-US" dirty="0">
                <a:solidFill>
                  <a:schemeClr val="tx1"/>
                </a:solidFill>
              </a:rPr>
              <a:t>为 </a:t>
            </a:r>
            <a:r>
              <a:rPr lang="en-US" altLang="zh-CN" dirty="0">
                <a:solidFill>
                  <a:srgbClr val="047FFD"/>
                </a:solidFill>
              </a:rPr>
              <a:t>pcc321</a:t>
            </a:r>
            <a:r>
              <a:rPr lang="zh-CN" altLang="en-US" dirty="0">
                <a:solidFill>
                  <a:schemeClr val="tx1"/>
                </a:solidFill>
              </a:rPr>
              <a:t>。示例代码如下：</a:t>
            </a:r>
          </a:p>
        </p:txBody>
      </p:sp>
      <p:pic>
        <p:nvPicPr>
          <p:cNvPr id="4" name="图片 3">
            <a:extLst>
              <a:ext uri="{FF2B5EF4-FFF2-40B4-BE49-F238E27FC236}">
                <a16:creationId xmlns:a16="http://schemas.microsoft.com/office/drawing/2014/main" id="{0702ED46-B439-4297-B1C0-2154A8566625}"/>
              </a:ext>
            </a:extLst>
          </p:cNvPr>
          <p:cNvPicPr>
            <a:picLocks noChangeAspect="1"/>
          </p:cNvPicPr>
          <p:nvPr/>
        </p:nvPicPr>
        <p:blipFill>
          <a:blip r:embed="rId2"/>
          <a:stretch>
            <a:fillRect/>
          </a:stretch>
        </p:blipFill>
        <p:spPr>
          <a:xfrm>
            <a:off x="943254" y="2501153"/>
            <a:ext cx="5040687" cy="2538135"/>
          </a:xfrm>
          <a:prstGeom prst="rect">
            <a:avLst/>
          </a:prstGeom>
        </p:spPr>
      </p:pic>
    </p:spTree>
    <p:extLst>
      <p:ext uri="{BB962C8B-B14F-4D97-AF65-F5344CB8AC3E}">
        <p14:creationId xmlns:p14="http://schemas.microsoft.com/office/powerpoint/2010/main" val="279354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插入数据的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便捷方式</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向表中新增数据时，如果</a:t>
            </a:r>
            <a:r>
              <a:rPr lang="zh-CN" altLang="en-US" dirty="0">
                <a:solidFill>
                  <a:srgbClr val="047FFD"/>
                </a:solidFill>
              </a:rPr>
              <a:t>数据对象的每个属性</a:t>
            </a:r>
            <a:r>
              <a:rPr lang="zh-CN" altLang="en-US" dirty="0">
                <a:solidFill>
                  <a:schemeClr val="tx1"/>
                </a:solidFill>
              </a:rPr>
              <a:t>和</a:t>
            </a:r>
            <a:r>
              <a:rPr lang="zh-CN" altLang="en-US" dirty="0">
                <a:solidFill>
                  <a:srgbClr val="047FFD"/>
                </a:solidFill>
              </a:rPr>
              <a:t>数据表的字段</a:t>
            </a:r>
            <a:r>
              <a:rPr lang="zh-CN" altLang="en-US" b="1" dirty="0">
                <a:solidFill>
                  <a:srgbClr val="FF0000"/>
                </a:solidFill>
              </a:rPr>
              <a:t>一一对应</a:t>
            </a:r>
            <a:r>
              <a:rPr lang="zh-CN" altLang="en-US" dirty="0">
                <a:solidFill>
                  <a:schemeClr val="tx1"/>
                </a:solidFill>
              </a:rPr>
              <a:t>，则可以通过如下方式快速插入数据：</a:t>
            </a:r>
          </a:p>
        </p:txBody>
      </p:sp>
      <p:pic>
        <p:nvPicPr>
          <p:cNvPr id="4" name="图片 3">
            <a:extLst>
              <a:ext uri="{FF2B5EF4-FFF2-40B4-BE49-F238E27FC236}">
                <a16:creationId xmlns:a16="http://schemas.microsoft.com/office/drawing/2014/main" id="{7F742E26-044B-47F3-A794-29970C74AF88}"/>
              </a:ext>
            </a:extLst>
          </p:cNvPr>
          <p:cNvPicPr>
            <a:picLocks noChangeAspect="1"/>
          </p:cNvPicPr>
          <p:nvPr/>
        </p:nvPicPr>
        <p:blipFill>
          <a:blip r:embed="rId2"/>
          <a:stretch>
            <a:fillRect/>
          </a:stretch>
        </p:blipFill>
        <p:spPr>
          <a:xfrm>
            <a:off x="943254" y="2501153"/>
            <a:ext cx="5040687" cy="2538135"/>
          </a:xfrm>
          <a:prstGeom prst="rect">
            <a:avLst/>
          </a:prstGeom>
        </p:spPr>
      </p:pic>
    </p:spTree>
    <p:extLst>
      <p:ext uri="{BB962C8B-B14F-4D97-AF65-F5344CB8AC3E}">
        <p14:creationId xmlns:p14="http://schemas.microsoft.com/office/powerpoint/2010/main" val="48512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2.3 </a:t>
            </a:r>
            <a:r>
              <a:rPr lang="zh-CN" altLang="en-US" dirty="0"/>
              <a:t>向指定的文件中</a:t>
            </a:r>
            <a:r>
              <a:rPr lang="zh-CN" altLang="en-US" dirty="0">
                <a:solidFill>
                  <a:srgbClr val="FF0000"/>
                </a:solidFill>
              </a:rPr>
              <a:t>写入内容</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判断文件是否写入成功</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可以判断 </a:t>
            </a:r>
            <a:r>
              <a:rPr lang="en-US" altLang="zh-CN" dirty="0">
                <a:solidFill>
                  <a:schemeClr val="tx1"/>
                </a:solidFill>
              </a:rPr>
              <a:t>err </a:t>
            </a:r>
            <a:r>
              <a:rPr lang="zh-CN" altLang="en-US" dirty="0">
                <a:solidFill>
                  <a:schemeClr val="tx1"/>
                </a:solidFill>
              </a:rPr>
              <a:t>对象是否为 </a:t>
            </a:r>
            <a:r>
              <a:rPr lang="en-US" altLang="zh-CN" dirty="0">
                <a:solidFill>
                  <a:schemeClr val="tx1"/>
                </a:solidFill>
              </a:rPr>
              <a:t>null</a:t>
            </a:r>
            <a:r>
              <a:rPr lang="zh-CN" altLang="en-US" dirty="0">
                <a:solidFill>
                  <a:schemeClr val="tx1"/>
                </a:solidFill>
              </a:rPr>
              <a:t>，从而知晓文件写入的结果：</a:t>
            </a:r>
            <a:endParaRPr lang="en-US" altLang="zh-CN" dirty="0">
              <a:solidFill>
                <a:schemeClr val="tx1"/>
              </a:solidFill>
            </a:endParaRPr>
          </a:p>
        </p:txBody>
      </p:sp>
      <p:pic>
        <p:nvPicPr>
          <p:cNvPr id="2" name="图片 1">
            <a:extLst>
              <a:ext uri="{FF2B5EF4-FFF2-40B4-BE49-F238E27FC236}">
                <a16:creationId xmlns:a16="http://schemas.microsoft.com/office/drawing/2014/main" id="{E6604CD0-9B00-472E-B857-3A238B4FB351}"/>
              </a:ext>
            </a:extLst>
          </p:cNvPr>
          <p:cNvPicPr>
            <a:picLocks noChangeAspect="1"/>
          </p:cNvPicPr>
          <p:nvPr/>
        </p:nvPicPr>
        <p:blipFill>
          <a:blip r:embed="rId2"/>
          <a:stretch>
            <a:fillRect/>
          </a:stretch>
        </p:blipFill>
        <p:spPr>
          <a:xfrm>
            <a:off x="954837" y="2531948"/>
            <a:ext cx="5544000" cy="2289346"/>
          </a:xfrm>
          <a:prstGeom prst="rect">
            <a:avLst/>
          </a:prstGeom>
        </p:spPr>
      </p:pic>
    </p:spTree>
    <p:extLst>
      <p:ext uri="{BB962C8B-B14F-4D97-AF65-F5344CB8AC3E}">
        <p14:creationId xmlns:p14="http://schemas.microsoft.com/office/powerpoint/2010/main" val="663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更新数据</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可以通过如下方式，更新表中的数据：</a:t>
            </a:r>
          </a:p>
        </p:txBody>
      </p:sp>
      <p:pic>
        <p:nvPicPr>
          <p:cNvPr id="2" name="图片 1">
            <a:extLst>
              <a:ext uri="{FF2B5EF4-FFF2-40B4-BE49-F238E27FC236}">
                <a16:creationId xmlns:a16="http://schemas.microsoft.com/office/drawing/2014/main" id="{3357439F-0898-4B5A-9472-11F9A89C6676}"/>
              </a:ext>
            </a:extLst>
          </p:cNvPr>
          <p:cNvPicPr>
            <a:picLocks noChangeAspect="1"/>
          </p:cNvPicPr>
          <p:nvPr/>
        </p:nvPicPr>
        <p:blipFill>
          <a:blip r:embed="rId2"/>
          <a:stretch>
            <a:fillRect/>
          </a:stretch>
        </p:blipFill>
        <p:spPr>
          <a:xfrm>
            <a:off x="941673" y="2501153"/>
            <a:ext cx="5257421" cy="2525451"/>
          </a:xfrm>
          <a:prstGeom prst="rect">
            <a:avLst/>
          </a:prstGeom>
        </p:spPr>
      </p:pic>
    </p:spTree>
    <p:extLst>
      <p:ext uri="{BB962C8B-B14F-4D97-AF65-F5344CB8AC3E}">
        <p14:creationId xmlns:p14="http://schemas.microsoft.com/office/powerpoint/2010/main" val="8375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更新数据的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便捷方式</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更新表数据时，如果</a:t>
            </a:r>
            <a:r>
              <a:rPr lang="zh-CN" altLang="en-US" dirty="0">
                <a:solidFill>
                  <a:srgbClr val="047FFD"/>
                </a:solidFill>
              </a:rPr>
              <a:t>数据对象的每个属性</a:t>
            </a:r>
            <a:r>
              <a:rPr lang="zh-CN" altLang="en-US" dirty="0">
                <a:solidFill>
                  <a:schemeClr val="tx1"/>
                </a:solidFill>
              </a:rPr>
              <a:t>和</a:t>
            </a:r>
            <a:r>
              <a:rPr lang="zh-CN" altLang="en-US" dirty="0">
                <a:solidFill>
                  <a:srgbClr val="047FFD"/>
                </a:solidFill>
              </a:rPr>
              <a:t>数据表的字段</a:t>
            </a:r>
            <a:r>
              <a:rPr lang="zh-CN" altLang="en-US" b="1" dirty="0">
                <a:solidFill>
                  <a:srgbClr val="FF0000"/>
                </a:solidFill>
              </a:rPr>
              <a:t>一一对应</a:t>
            </a:r>
            <a:r>
              <a:rPr lang="zh-CN" altLang="en-US" dirty="0">
                <a:solidFill>
                  <a:schemeClr val="tx1"/>
                </a:solidFill>
              </a:rPr>
              <a:t>，则可以通过如下方式快速更新表数据：</a:t>
            </a:r>
          </a:p>
        </p:txBody>
      </p:sp>
      <p:pic>
        <p:nvPicPr>
          <p:cNvPr id="3" name="图片 2">
            <a:extLst>
              <a:ext uri="{FF2B5EF4-FFF2-40B4-BE49-F238E27FC236}">
                <a16:creationId xmlns:a16="http://schemas.microsoft.com/office/drawing/2014/main" id="{552C953C-26E6-45C3-8FCC-C8D05531796B}"/>
              </a:ext>
            </a:extLst>
          </p:cNvPr>
          <p:cNvPicPr>
            <a:picLocks noChangeAspect="1"/>
          </p:cNvPicPr>
          <p:nvPr/>
        </p:nvPicPr>
        <p:blipFill>
          <a:blip r:embed="rId2"/>
          <a:stretch>
            <a:fillRect/>
          </a:stretch>
        </p:blipFill>
        <p:spPr>
          <a:xfrm>
            <a:off x="943254" y="2501153"/>
            <a:ext cx="5033963" cy="2534749"/>
          </a:xfrm>
          <a:prstGeom prst="rect">
            <a:avLst/>
          </a:prstGeom>
        </p:spPr>
      </p:pic>
    </p:spTree>
    <p:extLst>
      <p:ext uri="{BB962C8B-B14F-4D97-AF65-F5344CB8AC3E}">
        <p14:creationId xmlns:p14="http://schemas.microsoft.com/office/powerpoint/2010/main" val="15838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6.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删除数据</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377155"/>
          </a:xfrm>
        </p:spPr>
        <p:txBody>
          <a:bodyPr>
            <a:noAutofit/>
          </a:bodyPr>
          <a:lstStyle/>
          <a:p>
            <a:r>
              <a:rPr lang="zh-CN" altLang="en-US" dirty="0">
                <a:solidFill>
                  <a:schemeClr val="tx1"/>
                </a:solidFill>
              </a:rPr>
              <a:t>在删除数据时，推荐根据 </a:t>
            </a:r>
            <a:r>
              <a:rPr lang="en-US" altLang="zh-CN" dirty="0">
                <a:solidFill>
                  <a:schemeClr val="tx1"/>
                </a:solidFill>
              </a:rPr>
              <a:t>id </a:t>
            </a:r>
            <a:r>
              <a:rPr lang="zh-CN" altLang="en-US" dirty="0">
                <a:solidFill>
                  <a:schemeClr val="tx1"/>
                </a:solidFill>
              </a:rPr>
              <a:t>这样的唯一标识，来删除对应的数据。示例如下：</a:t>
            </a:r>
          </a:p>
        </p:txBody>
      </p:sp>
      <p:pic>
        <p:nvPicPr>
          <p:cNvPr id="2" name="图片 1">
            <a:extLst>
              <a:ext uri="{FF2B5EF4-FFF2-40B4-BE49-F238E27FC236}">
                <a16:creationId xmlns:a16="http://schemas.microsoft.com/office/drawing/2014/main" id="{7B61F114-345B-48F5-8341-D8751D4E5120}"/>
              </a:ext>
            </a:extLst>
          </p:cNvPr>
          <p:cNvPicPr>
            <a:picLocks noChangeAspect="1"/>
          </p:cNvPicPr>
          <p:nvPr/>
        </p:nvPicPr>
        <p:blipFill>
          <a:blip r:embed="rId2"/>
          <a:stretch>
            <a:fillRect/>
          </a:stretch>
        </p:blipFill>
        <p:spPr>
          <a:xfrm>
            <a:off x="943254" y="2501153"/>
            <a:ext cx="5033963" cy="2534749"/>
          </a:xfrm>
          <a:prstGeom prst="rect">
            <a:avLst/>
          </a:prstGeom>
        </p:spPr>
      </p:pic>
    </p:spTree>
    <p:extLst>
      <p:ext uri="{BB962C8B-B14F-4D97-AF65-F5344CB8AC3E}">
        <p14:creationId xmlns:p14="http://schemas.microsoft.com/office/powerpoint/2010/main" val="20376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a:t>
            </a:r>
            <a:r>
              <a:rPr lang="zh-CN" altLang="en-US" dirty="0"/>
              <a:t>在项目中操作 </a:t>
            </a:r>
            <a:r>
              <a:rPr lang="en-US" altLang="zh-CN" dirty="0"/>
              <a:t>MySQL</a:t>
            </a:r>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4.3 </a:t>
            </a:r>
            <a:r>
              <a:rPr lang="zh-CN" altLang="en-US" dirty="0">
                <a:solidFill>
                  <a:srgbClr val="595959"/>
                </a:solidFill>
                <a:latin typeface="Microsoft YaHei" panose="020B0503020204020204" pitchFamily="34" charset="-122"/>
                <a:ea typeface="Microsoft YaHei" panose="020B0503020204020204" pitchFamily="34" charset="-122"/>
                <a:cs typeface="+mj-cs"/>
              </a:rPr>
              <a:t>使用 </a:t>
            </a:r>
            <a:r>
              <a:rPr lang="en-US" altLang="zh-CN" dirty="0" err="1">
                <a:solidFill>
                  <a:srgbClr val="595959"/>
                </a:solidFill>
                <a:latin typeface="Microsoft YaHei" panose="020B0503020204020204" pitchFamily="34" charset="-122"/>
                <a:ea typeface="Microsoft YaHei" panose="020B0503020204020204" pitchFamily="34" charset="-122"/>
                <a:cs typeface="+mj-cs"/>
              </a:rPr>
              <a:t>mysql</a:t>
            </a:r>
            <a:r>
              <a:rPr lang="en-US" altLang="zh-CN" dirty="0">
                <a:solidFill>
                  <a:srgbClr val="595959"/>
                </a:solidFill>
                <a:latin typeface="Microsoft YaHei" panose="020B0503020204020204" pitchFamily="34" charset="-122"/>
                <a:ea typeface="Microsoft YaHei" panose="020B0503020204020204" pitchFamily="34" charset="-122"/>
                <a:cs typeface="+mj-cs"/>
              </a:rPr>
              <a:t> </a:t>
            </a:r>
            <a:r>
              <a:rPr lang="zh-CN" altLang="en-US" dirty="0">
                <a:solidFill>
                  <a:srgbClr val="595959"/>
                </a:solidFill>
                <a:latin typeface="Microsoft YaHei" panose="020B0503020204020204" pitchFamily="34" charset="-122"/>
                <a:ea typeface="Microsoft YaHei" panose="020B0503020204020204" pitchFamily="34" charset="-122"/>
                <a:cs typeface="+mj-cs"/>
              </a:rPr>
              <a:t>模块操作 </a:t>
            </a:r>
            <a:r>
              <a:rPr lang="en-US" altLang="zh-CN" dirty="0">
                <a:solidFill>
                  <a:srgbClr val="595959"/>
                </a:solidFill>
                <a:latin typeface="Microsoft YaHei" panose="020B0503020204020204" pitchFamily="34" charset="-122"/>
                <a:ea typeface="Microsoft YaHei" panose="020B0503020204020204" pitchFamily="34" charset="-122"/>
                <a:cs typeface="+mj-cs"/>
              </a:rPr>
              <a:t>MySQL </a:t>
            </a:r>
            <a:r>
              <a:rPr lang="zh-CN" altLang="en-US" dirty="0">
                <a:solidFill>
                  <a:srgbClr val="595959"/>
                </a:solidFill>
                <a:latin typeface="Microsoft YaHei" panose="020B0503020204020204" pitchFamily="34" charset="-122"/>
                <a:ea typeface="Microsoft YaHei" panose="020B0503020204020204" pitchFamily="34" charset="-122"/>
                <a:cs typeface="+mj-cs"/>
              </a:rPr>
              <a:t>数据库</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7.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标记删除</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1318449"/>
          </a:xfrm>
        </p:spPr>
        <p:txBody>
          <a:bodyPr>
            <a:noAutofit/>
          </a:bodyPr>
          <a:lstStyle/>
          <a:p>
            <a:r>
              <a:rPr lang="zh-CN" altLang="en-US" dirty="0">
                <a:solidFill>
                  <a:schemeClr val="tx1"/>
                </a:solidFill>
              </a:rPr>
              <a:t>使用 </a:t>
            </a:r>
            <a:r>
              <a:rPr lang="en-US" altLang="zh-CN" dirty="0">
                <a:solidFill>
                  <a:schemeClr val="tx1"/>
                </a:solidFill>
              </a:rPr>
              <a:t>DELETE </a:t>
            </a:r>
            <a:r>
              <a:rPr lang="zh-CN" altLang="en-US" dirty="0">
                <a:solidFill>
                  <a:schemeClr val="tx1"/>
                </a:solidFill>
              </a:rPr>
              <a:t>语句，会把真正的把数据从表中删除掉。为了保险起见，</a:t>
            </a:r>
            <a:r>
              <a:rPr lang="zh-CN" altLang="en-US" b="1" dirty="0">
                <a:solidFill>
                  <a:srgbClr val="FF0000"/>
                </a:solidFill>
              </a:rPr>
              <a:t>推荐使用</a:t>
            </a:r>
            <a:r>
              <a:rPr lang="zh-CN" altLang="en-US" dirty="0">
                <a:solidFill>
                  <a:srgbClr val="047FFD"/>
                </a:solidFill>
              </a:rPr>
              <a:t>标记删除</a:t>
            </a:r>
            <a:r>
              <a:rPr lang="zh-CN" altLang="en-US" dirty="0">
                <a:solidFill>
                  <a:schemeClr val="tx1"/>
                </a:solidFill>
              </a:rPr>
              <a:t>的形式，来</a:t>
            </a:r>
            <a:r>
              <a:rPr lang="zh-CN" altLang="en-US" b="1" dirty="0">
                <a:solidFill>
                  <a:srgbClr val="FF0000"/>
                </a:solidFill>
              </a:rPr>
              <a:t>模拟删除的动作</a:t>
            </a:r>
            <a:r>
              <a:rPr lang="zh-CN" altLang="en-US" dirty="0">
                <a:solidFill>
                  <a:schemeClr val="tx1"/>
                </a:solidFill>
              </a:rPr>
              <a:t>。</a:t>
            </a:r>
            <a:endParaRPr lang="en-US" altLang="zh-CN" dirty="0">
              <a:solidFill>
                <a:schemeClr val="tx1"/>
              </a:solidFill>
            </a:endParaRPr>
          </a:p>
          <a:p>
            <a:r>
              <a:rPr lang="zh-CN" altLang="en-US" dirty="0">
                <a:solidFill>
                  <a:schemeClr val="tx1"/>
                </a:solidFill>
              </a:rPr>
              <a:t>所谓的标记删除，就是在表中设置类似于 </a:t>
            </a:r>
            <a:r>
              <a:rPr lang="en-US" altLang="zh-CN" b="1" dirty="0">
                <a:solidFill>
                  <a:srgbClr val="FF0000"/>
                </a:solidFill>
              </a:rPr>
              <a:t>status</a:t>
            </a:r>
            <a:r>
              <a:rPr lang="en-US" altLang="zh-CN" dirty="0">
                <a:solidFill>
                  <a:schemeClr val="tx1"/>
                </a:solidFill>
              </a:rPr>
              <a:t> </a:t>
            </a:r>
            <a:r>
              <a:rPr lang="zh-CN" altLang="en-US" dirty="0">
                <a:solidFill>
                  <a:schemeClr val="tx1"/>
                </a:solidFill>
              </a:rPr>
              <a:t>这样的</a:t>
            </a:r>
            <a:r>
              <a:rPr lang="zh-CN" altLang="en-US" b="1" dirty="0">
                <a:solidFill>
                  <a:srgbClr val="FF0000"/>
                </a:solidFill>
              </a:rPr>
              <a:t>状态字段</a:t>
            </a:r>
            <a:r>
              <a:rPr lang="zh-CN" altLang="en-US" dirty="0">
                <a:solidFill>
                  <a:schemeClr val="tx1"/>
                </a:solidFill>
              </a:rPr>
              <a:t>，来</a:t>
            </a:r>
            <a:r>
              <a:rPr lang="zh-CN" altLang="en-US" b="1" dirty="0">
                <a:solidFill>
                  <a:srgbClr val="047FFD"/>
                </a:solidFill>
              </a:rPr>
              <a:t>标记</a:t>
            </a:r>
            <a:r>
              <a:rPr lang="zh-CN" altLang="en-US" dirty="0">
                <a:solidFill>
                  <a:schemeClr val="tx1"/>
                </a:solidFill>
              </a:rPr>
              <a:t>当前这条数据是否被删除。</a:t>
            </a:r>
            <a:endParaRPr lang="en-US" altLang="zh-CN" dirty="0">
              <a:solidFill>
                <a:schemeClr val="tx1"/>
              </a:solidFill>
            </a:endParaRPr>
          </a:p>
          <a:p>
            <a:r>
              <a:rPr lang="zh-CN" altLang="en-US" dirty="0">
                <a:solidFill>
                  <a:schemeClr val="tx1"/>
                </a:solidFill>
              </a:rPr>
              <a:t>当用户执行了删除的动作时，我们并没有执行 </a:t>
            </a:r>
            <a:r>
              <a:rPr lang="en-US" altLang="zh-CN" dirty="0">
                <a:solidFill>
                  <a:schemeClr val="tx1"/>
                </a:solidFill>
              </a:rPr>
              <a:t>DELETE </a:t>
            </a:r>
            <a:r>
              <a:rPr lang="zh-CN" altLang="en-US" dirty="0">
                <a:solidFill>
                  <a:schemeClr val="tx1"/>
                </a:solidFill>
              </a:rPr>
              <a:t>语句把数据删除掉，而是执行了 </a:t>
            </a:r>
            <a:r>
              <a:rPr lang="en-US" altLang="zh-CN" dirty="0">
                <a:solidFill>
                  <a:schemeClr val="tx1"/>
                </a:solidFill>
              </a:rPr>
              <a:t>UPDATE </a:t>
            </a:r>
            <a:r>
              <a:rPr lang="zh-CN" altLang="en-US" dirty="0">
                <a:solidFill>
                  <a:schemeClr val="tx1"/>
                </a:solidFill>
              </a:rPr>
              <a:t>语句，将这条数据对应的 </a:t>
            </a:r>
            <a:r>
              <a:rPr lang="en-US" altLang="zh-CN" dirty="0">
                <a:solidFill>
                  <a:schemeClr val="tx1"/>
                </a:solidFill>
              </a:rPr>
              <a:t>status </a:t>
            </a:r>
            <a:r>
              <a:rPr lang="zh-CN" altLang="en-US" dirty="0">
                <a:solidFill>
                  <a:schemeClr val="tx1"/>
                </a:solidFill>
              </a:rPr>
              <a:t>字段标记为删除即可。</a:t>
            </a:r>
          </a:p>
        </p:txBody>
      </p:sp>
      <p:pic>
        <p:nvPicPr>
          <p:cNvPr id="3" name="图片 2">
            <a:extLst>
              <a:ext uri="{FF2B5EF4-FFF2-40B4-BE49-F238E27FC236}">
                <a16:creationId xmlns:a16="http://schemas.microsoft.com/office/drawing/2014/main" id="{65CCB9F2-3670-44AE-9E3A-0AB4B4DB79A9}"/>
              </a:ext>
            </a:extLst>
          </p:cNvPr>
          <p:cNvPicPr>
            <a:picLocks noChangeAspect="1"/>
          </p:cNvPicPr>
          <p:nvPr/>
        </p:nvPicPr>
        <p:blipFill>
          <a:blip r:embed="rId2"/>
          <a:stretch>
            <a:fillRect/>
          </a:stretch>
        </p:blipFill>
        <p:spPr>
          <a:xfrm>
            <a:off x="949978" y="3442447"/>
            <a:ext cx="4873306" cy="1599591"/>
          </a:xfrm>
          <a:prstGeom prst="rect">
            <a:avLst/>
          </a:prstGeom>
        </p:spPr>
      </p:pic>
    </p:spTree>
    <p:extLst>
      <p:ext uri="{BB962C8B-B14F-4D97-AF65-F5344CB8AC3E}">
        <p14:creationId xmlns:p14="http://schemas.microsoft.com/office/powerpoint/2010/main" val="343192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数据库的基本概念</a:t>
            </a:r>
            <a:endParaRPr lang="en-US" altLang="zh-CN" dirty="0">
              <a:solidFill>
                <a:schemeClr val="tx1"/>
              </a:solidFill>
            </a:endParaRPr>
          </a:p>
          <a:p>
            <a:r>
              <a:rPr lang="zh-CN" altLang="en-US" dirty="0">
                <a:solidFill>
                  <a:schemeClr val="tx1"/>
                </a:solidFill>
              </a:rPr>
              <a:t>安装并配置 </a:t>
            </a:r>
            <a:r>
              <a:rPr lang="en-US" altLang="zh-CN" dirty="0">
                <a:solidFill>
                  <a:schemeClr val="tx1"/>
                </a:solidFill>
              </a:rPr>
              <a:t>MySQL</a:t>
            </a:r>
          </a:p>
          <a:p>
            <a:r>
              <a:rPr lang="en-US" altLang="zh-CN" dirty="0">
                <a:solidFill>
                  <a:schemeClr val="tx1"/>
                </a:solidFill>
              </a:rPr>
              <a:t>MySQL</a:t>
            </a:r>
            <a:r>
              <a:rPr lang="zh-CN" altLang="en-US" dirty="0">
                <a:solidFill>
                  <a:schemeClr val="tx1"/>
                </a:solidFill>
              </a:rPr>
              <a:t>的基本使用</a:t>
            </a:r>
            <a:endParaRPr lang="en-US" altLang="zh-CN" dirty="0">
              <a:solidFill>
                <a:schemeClr val="tx1"/>
              </a:solidFill>
            </a:endParaRPr>
          </a:p>
          <a:p>
            <a:r>
              <a:rPr lang="zh-CN" altLang="en-US" dirty="0">
                <a:solidFill>
                  <a:schemeClr val="tx1"/>
                </a:solidFill>
              </a:rPr>
              <a:t>在项目中操作 </a:t>
            </a:r>
            <a:r>
              <a:rPr lang="en-US" altLang="zh-CN" dirty="0">
                <a:solidFill>
                  <a:schemeClr val="tx1"/>
                </a:solidFill>
              </a:rPr>
              <a:t>MySQL</a:t>
            </a:r>
          </a:p>
          <a:p>
            <a:r>
              <a:rPr lang="zh-CN" altLang="en-US" dirty="0">
                <a:solidFill>
                  <a:srgbClr val="FF0000"/>
                </a:solidFill>
              </a:rPr>
              <a:t>前后端的身份认证</a:t>
            </a:r>
            <a:endParaRPr lang="en-US" altLang="zh-CN" dirty="0">
              <a:solidFill>
                <a:srgbClr val="FF0000"/>
              </a:solidFill>
            </a:endParaRPr>
          </a:p>
        </p:txBody>
      </p:sp>
    </p:spTree>
    <p:extLst>
      <p:ext uri="{BB962C8B-B14F-4D97-AF65-F5344CB8AC3E}">
        <p14:creationId xmlns:p14="http://schemas.microsoft.com/office/powerpoint/2010/main" val="16109760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7" name="内容占位符 5">
            <a:extLst>
              <a:ext uri="{FF2B5EF4-FFF2-40B4-BE49-F238E27FC236}">
                <a16:creationId xmlns:a16="http://schemas.microsoft.com/office/drawing/2014/main" id="{E2B44723-24F1-4252-B714-4771F1BE6BC1}"/>
              </a:ext>
            </a:extLst>
          </p:cNvPr>
          <p:cNvSpPr>
            <a:spLocks noGrp="1"/>
          </p:cNvSpPr>
          <p:nvPr>
            <p:ph sz="half" idx="14"/>
          </p:nvPr>
        </p:nvSpPr>
        <p:spPr>
          <a:xfrm>
            <a:off x="848377" y="1393200"/>
            <a:ext cx="6737350" cy="1632388"/>
          </a:xfrm>
        </p:spPr>
        <p:txBody>
          <a:bodyPr>
            <a:noAutofit/>
          </a:bodyPr>
          <a:lstStyle/>
          <a:p>
            <a:r>
              <a:rPr lang="zh-CN" altLang="en-US" dirty="0">
                <a:solidFill>
                  <a:schemeClr val="tx1"/>
                </a:solidFill>
              </a:rPr>
              <a:t>目前主流的 </a:t>
            </a:r>
            <a:r>
              <a:rPr lang="en-US" altLang="zh-CN" dirty="0">
                <a:solidFill>
                  <a:schemeClr val="tx1"/>
                </a:solidFill>
              </a:rPr>
              <a:t>Web </a:t>
            </a:r>
            <a:r>
              <a:rPr lang="zh-CN" altLang="en-US" dirty="0">
                <a:solidFill>
                  <a:schemeClr val="tx1"/>
                </a:solidFill>
              </a:rPr>
              <a:t>开发模式有两种，分别是：</a:t>
            </a:r>
            <a:endParaRPr lang="en-US" altLang="zh-CN" dirty="0">
              <a:solidFill>
                <a:schemeClr val="tx1"/>
              </a:solidFill>
            </a:endParaRPr>
          </a:p>
          <a:p>
            <a:pPr marL="228600" indent="-228600">
              <a:buFont typeface="+mj-ea"/>
              <a:buAutoNum type="circleNumDbPlain"/>
            </a:pPr>
            <a:r>
              <a:rPr lang="zh-CN" altLang="en-US" dirty="0">
                <a:solidFill>
                  <a:schemeClr val="tx1"/>
                </a:solidFill>
              </a:rPr>
              <a:t>基于</a:t>
            </a:r>
            <a:r>
              <a:rPr lang="zh-CN" altLang="en-US" dirty="0">
                <a:solidFill>
                  <a:srgbClr val="FF0000"/>
                </a:solidFill>
              </a:rPr>
              <a:t>服务端渲染</a:t>
            </a:r>
            <a:r>
              <a:rPr lang="zh-CN" altLang="en-US" dirty="0">
                <a:solidFill>
                  <a:schemeClr val="tx1"/>
                </a:solidFill>
              </a:rPr>
              <a:t>的传统 </a:t>
            </a:r>
            <a:r>
              <a:rPr lang="en-US" altLang="zh-CN" dirty="0">
                <a:solidFill>
                  <a:schemeClr val="tx1"/>
                </a:solidFill>
              </a:rPr>
              <a:t>Web </a:t>
            </a:r>
            <a:r>
              <a:rPr lang="zh-CN" altLang="en-US" dirty="0">
                <a:solidFill>
                  <a:schemeClr val="tx1"/>
                </a:solidFill>
              </a:rPr>
              <a:t>开发模式</a:t>
            </a:r>
            <a:endParaRPr lang="en-US" altLang="zh-CN" dirty="0">
              <a:solidFill>
                <a:schemeClr val="tx1"/>
              </a:solidFill>
            </a:endParaRPr>
          </a:p>
          <a:p>
            <a:pPr marL="228600" indent="-228600">
              <a:buFont typeface="+mj-ea"/>
              <a:buAutoNum type="circleNumDbPlain"/>
            </a:pPr>
            <a:r>
              <a:rPr lang="zh-CN" altLang="en-US" dirty="0">
                <a:solidFill>
                  <a:schemeClr val="tx1"/>
                </a:solidFill>
              </a:rPr>
              <a:t>基于</a:t>
            </a:r>
            <a:r>
              <a:rPr lang="zh-CN" altLang="en-US" dirty="0">
                <a:solidFill>
                  <a:srgbClr val="FF0000"/>
                </a:solidFill>
              </a:rPr>
              <a:t>前后端分离</a:t>
            </a:r>
            <a:r>
              <a:rPr lang="zh-CN" altLang="en-US" dirty="0">
                <a:solidFill>
                  <a:schemeClr val="tx1"/>
                </a:solidFill>
              </a:rPr>
              <a:t>的新型 </a:t>
            </a:r>
            <a:r>
              <a:rPr lang="en-US" altLang="zh-CN" dirty="0">
                <a:solidFill>
                  <a:schemeClr val="tx1"/>
                </a:solidFill>
              </a:rPr>
              <a:t>Web </a:t>
            </a:r>
            <a:r>
              <a:rPr lang="zh-CN" altLang="en-US" dirty="0">
                <a:solidFill>
                  <a:schemeClr val="tx1"/>
                </a:solidFill>
              </a:rPr>
              <a:t>开发模式</a:t>
            </a:r>
            <a:endParaRPr lang="en-US" altLang="zh-CN" dirty="0">
              <a:solidFill>
                <a:schemeClr val="tx1"/>
              </a:solidFill>
            </a:endParaRPr>
          </a:p>
        </p:txBody>
      </p:sp>
    </p:spTree>
    <p:extLst>
      <p:ext uri="{BB962C8B-B14F-4D97-AF65-F5344CB8AC3E}">
        <p14:creationId xmlns:p14="http://schemas.microsoft.com/office/powerpoint/2010/main" val="300679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服务端渲染</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Web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599031"/>
          </a:xfrm>
        </p:spPr>
        <p:txBody>
          <a:bodyPr>
            <a:noAutofit/>
          </a:bodyPr>
          <a:lstStyle/>
          <a:p>
            <a:r>
              <a:rPr lang="zh-CN" altLang="en-US" dirty="0">
                <a:solidFill>
                  <a:srgbClr val="FF0000"/>
                </a:solidFill>
              </a:rPr>
              <a:t>服务端渲染的概念</a:t>
            </a:r>
            <a:r>
              <a:rPr lang="zh-CN" altLang="en-US" dirty="0">
                <a:solidFill>
                  <a:schemeClr val="tx1"/>
                </a:solidFill>
              </a:rPr>
              <a:t>：服务器</a:t>
            </a:r>
            <a:r>
              <a:rPr lang="zh-CN" altLang="en-US" dirty="0">
                <a:solidFill>
                  <a:srgbClr val="047FFD"/>
                </a:solidFill>
              </a:rPr>
              <a:t>发送给客户端的 </a:t>
            </a:r>
            <a:r>
              <a:rPr lang="en-US" altLang="zh-CN" dirty="0">
                <a:solidFill>
                  <a:srgbClr val="047FFD"/>
                </a:solidFill>
              </a:rPr>
              <a:t>HTML </a:t>
            </a:r>
            <a:r>
              <a:rPr lang="zh-CN" altLang="en-US" dirty="0">
                <a:solidFill>
                  <a:srgbClr val="047FFD"/>
                </a:solidFill>
              </a:rPr>
              <a:t>页面</a:t>
            </a:r>
            <a:r>
              <a:rPr lang="zh-CN" altLang="en-US" dirty="0">
                <a:solidFill>
                  <a:schemeClr val="tx1"/>
                </a:solidFill>
              </a:rPr>
              <a:t>，是</a:t>
            </a:r>
            <a:r>
              <a:rPr lang="zh-CN" altLang="en-US" dirty="0">
                <a:solidFill>
                  <a:srgbClr val="FF0000"/>
                </a:solidFill>
              </a:rPr>
              <a:t>在服务器通过字符串的拼接，动态生成的</a:t>
            </a:r>
            <a:r>
              <a:rPr lang="zh-CN" altLang="en-US" dirty="0">
                <a:solidFill>
                  <a:schemeClr val="tx1"/>
                </a:solidFill>
              </a:rPr>
              <a:t>。因此，客户端不需要使用 </a:t>
            </a:r>
            <a:r>
              <a:rPr lang="en-US" altLang="zh-CN" dirty="0">
                <a:solidFill>
                  <a:schemeClr val="tx1"/>
                </a:solidFill>
              </a:rPr>
              <a:t>Ajax </a:t>
            </a:r>
            <a:r>
              <a:rPr lang="zh-CN" altLang="en-US" dirty="0">
                <a:solidFill>
                  <a:schemeClr val="tx1"/>
                </a:solidFill>
              </a:rPr>
              <a:t>这样的技术额外请求页面的数据。代码示例如下：</a:t>
            </a:r>
            <a:endParaRPr lang="en-US" altLang="zh-CN" dirty="0">
              <a:solidFill>
                <a:schemeClr val="tx1"/>
              </a:solidFill>
            </a:endParaRPr>
          </a:p>
        </p:txBody>
      </p:sp>
      <p:pic>
        <p:nvPicPr>
          <p:cNvPr id="2" name="图片 1">
            <a:extLst>
              <a:ext uri="{FF2B5EF4-FFF2-40B4-BE49-F238E27FC236}">
                <a16:creationId xmlns:a16="http://schemas.microsoft.com/office/drawing/2014/main" id="{A2A367B3-0B4C-418F-83BE-D6DC0FABD26F}"/>
              </a:ext>
            </a:extLst>
          </p:cNvPr>
          <p:cNvPicPr>
            <a:picLocks noChangeAspect="1"/>
          </p:cNvPicPr>
          <p:nvPr/>
        </p:nvPicPr>
        <p:blipFill>
          <a:blip r:embed="rId2"/>
          <a:stretch>
            <a:fillRect/>
          </a:stretch>
        </p:blipFill>
        <p:spPr>
          <a:xfrm>
            <a:off x="949978" y="2723029"/>
            <a:ext cx="5040687" cy="2318716"/>
          </a:xfrm>
          <a:prstGeom prst="rect">
            <a:avLst/>
          </a:prstGeom>
        </p:spPr>
      </p:pic>
    </p:spTree>
    <p:extLst>
      <p:ext uri="{BB962C8B-B14F-4D97-AF65-F5344CB8AC3E}">
        <p14:creationId xmlns:p14="http://schemas.microsoft.com/office/powerpoint/2010/main" val="29881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服务端渲染的优缺点</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dirty="0">
                <a:solidFill>
                  <a:schemeClr val="tx1"/>
                </a:solidFill>
              </a:rPr>
              <a:t>优点：</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前端耗时少。</a:t>
            </a:r>
            <a:r>
              <a:rPr lang="zh-CN" altLang="en-US" dirty="0">
                <a:solidFill>
                  <a:schemeClr val="tx1"/>
                </a:solidFill>
              </a:rPr>
              <a:t>因为服务器端负责动态生成 </a:t>
            </a:r>
            <a:r>
              <a:rPr lang="en-US" altLang="zh-CN" dirty="0">
                <a:solidFill>
                  <a:schemeClr val="tx1"/>
                </a:solidFill>
              </a:rPr>
              <a:t>HTML </a:t>
            </a:r>
            <a:r>
              <a:rPr lang="zh-CN" altLang="en-US" dirty="0">
                <a:solidFill>
                  <a:schemeClr val="tx1"/>
                </a:solidFill>
              </a:rPr>
              <a:t>内容，浏览器只需要直接渲染页面即可。尤其是移动端，更省电。</a:t>
            </a:r>
          </a:p>
          <a:p>
            <a:pPr marL="228600" indent="-228600">
              <a:buFont typeface="+mj-ea"/>
              <a:buAutoNum type="circleNumDbPlain"/>
            </a:pPr>
            <a:r>
              <a:rPr lang="zh-CN" altLang="en-US" dirty="0">
                <a:solidFill>
                  <a:schemeClr val="tx1"/>
                </a:solidFill>
              </a:rPr>
              <a:t> </a:t>
            </a:r>
            <a:r>
              <a:rPr lang="zh-CN" altLang="en-US" b="1" dirty="0">
                <a:solidFill>
                  <a:srgbClr val="FF0000"/>
                </a:solidFill>
              </a:rPr>
              <a:t>有利于</a:t>
            </a:r>
            <a:r>
              <a:rPr lang="en-US" altLang="zh-CN" b="1" dirty="0">
                <a:solidFill>
                  <a:srgbClr val="FF0000"/>
                </a:solidFill>
              </a:rPr>
              <a:t>SEO</a:t>
            </a:r>
            <a:r>
              <a:rPr lang="zh-CN" altLang="en-US" b="1" dirty="0">
                <a:solidFill>
                  <a:srgbClr val="FF0000"/>
                </a:solidFill>
              </a:rPr>
              <a:t>。</a:t>
            </a:r>
            <a:r>
              <a:rPr lang="zh-CN" altLang="en-US" dirty="0">
                <a:solidFill>
                  <a:schemeClr val="tx1"/>
                </a:solidFill>
              </a:rPr>
              <a:t>因为服务器端响应的是完整的 </a:t>
            </a:r>
            <a:r>
              <a:rPr lang="en-US" altLang="zh-CN" dirty="0">
                <a:solidFill>
                  <a:schemeClr val="tx1"/>
                </a:solidFill>
              </a:rPr>
              <a:t>HTML </a:t>
            </a:r>
            <a:r>
              <a:rPr lang="zh-CN" altLang="en-US" dirty="0">
                <a:solidFill>
                  <a:schemeClr val="tx1"/>
                </a:solidFill>
              </a:rPr>
              <a:t>页面内容，所以爬虫更容易爬取获得信息，更有利于</a:t>
            </a:r>
            <a:r>
              <a:rPr lang="en-US" altLang="zh-CN" dirty="0">
                <a:solidFill>
                  <a:schemeClr val="tx1"/>
                </a:solidFill>
              </a:rPr>
              <a:t> SEO</a:t>
            </a:r>
            <a:r>
              <a:rPr lang="zh-CN" altLang="en-US" dirty="0">
                <a:solidFill>
                  <a:schemeClr val="tx1"/>
                </a:solidFill>
              </a:rPr>
              <a:t>。</a:t>
            </a:r>
          </a:p>
          <a:p>
            <a:endParaRPr lang="en-US" altLang="zh-CN" dirty="0">
              <a:solidFill>
                <a:schemeClr val="tx1"/>
              </a:solidFill>
            </a:endParaRPr>
          </a:p>
          <a:p>
            <a:r>
              <a:rPr lang="zh-CN" altLang="en-US" dirty="0">
                <a:solidFill>
                  <a:schemeClr val="tx1"/>
                </a:solidFill>
              </a:rPr>
              <a:t>缺点：</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占用服务器端资源。</a:t>
            </a:r>
            <a:r>
              <a:rPr lang="zh-CN" altLang="en-US" dirty="0">
                <a:solidFill>
                  <a:schemeClr val="tx1"/>
                </a:solidFill>
              </a:rPr>
              <a:t>即服务器端完成</a:t>
            </a:r>
            <a:r>
              <a:rPr lang="en-US" altLang="zh-CN" dirty="0">
                <a:solidFill>
                  <a:schemeClr val="tx1"/>
                </a:solidFill>
              </a:rPr>
              <a:t> HTML </a:t>
            </a:r>
            <a:r>
              <a:rPr lang="zh-CN" altLang="en-US" dirty="0">
                <a:solidFill>
                  <a:schemeClr val="tx1"/>
                </a:solidFill>
              </a:rPr>
              <a:t>页面内容的拼接，如果请求较多，会对服务器造成一定的访问压力。</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不利于前后端分离，开发效率低。</a:t>
            </a:r>
            <a:r>
              <a:rPr lang="zh-CN" altLang="en-US" dirty="0">
                <a:solidFill>
                  <a:schemeClr val="tx1"/>
                </a:solidFill>
              </a:rPr>
              <a:t>使用服务器端渲染，则</a:t>
            </a:r>
            <a:r>
              <a:rPr lang="zh-CN" altLang="en-US" b="1" dirty="0">
                <a:solidFill>
                  <a:srgbClr val="047FFD"/>
                </a:solidFill>
              </a:rPr>
              <a:t>无法进行分工合作</a:t>
            </a:r>
            <a:r>
              <a:rPr lang="zh-CN" altLang="en-US" dirty="0">
                <a:solidFill>
                  <a:schemeClr val="tx1"/>
                </a:solidFill>
              </a:rPr>
              <a:t>，尤其对于</a:t>
            </a:r>
            <a:r>
              <a:rPr lang="zh-CN" altLang="en-US" b="1" dirty="0">
                <a:solidFill>
                  <a:srgbClr val="047FFD"/>
                </a:solidFill>
              </a:rPr>
              <a:t>前端复杂度高</a:t>
            </a:r>
            <a:r>
              <a:rPr lang="zh-CN" altLang="en-US" dirty="0">
                <a:solidFill>
                  <a:schemeClr val="tx1"/>
                </a:solidFill>
              </a:rPr>
              <a:t>的项目，不利于项目高效开发。</a:t>
            </a:r>
            <a:endParaRPr lang="en-US" altLang="zh-CN" dirty="0">
              <a:solidFill>
                <a:schemeClr val="tx1"/>
              </a:solidFill>
            </a:endParaRPr>
          </a:p>
        </p:txBody>
      </p:sp>
    </p:spTree>
    <p:extLst>
      <p:ext uri="{BB962C8B-B14F-4D97-AF65-F5344CB8AC3E}">
        <p14:creationId xmlns:p14="http://schemas.microsoft.com/office/powerpoint/2010/main" val="264906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前后端分离</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Web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dirty="0">
                <a:solidFill>
                  <a:schemeClr val="tx1"/>
                </a:solidFill>
              </a:rPr>
              <a:t>前后端分离的概念：前后端分离的开发模式，</a:t>
            </a:r>
            <a:r>
              <a:rPr lang="zh-CN" altLang="en-US" b="1" dirty="0">
                <a:solidFill>
                  <a:srgbClr val="FF0000"/>
                </a:solidFill>
              </a:rPr>
              <a:t>依赖于 </a:t>
            </a:r>
            <a:r>
              <a:rPr lang="en-US" altLang="zh-CN" b="1" dirty="0">
                <a:solidFill>
                  <a:srgbClr val="FF0000"/>
                </a:solidFill>
              </a:rPr>
              <a:t>Ajax </a:t>
            </a:r>
            <a:r>
              <a:rPr lang="zh-CN" altLang="en-US" b="1" dirty="0">
                <a:solidFill>
                  <a:srgbClr val="FF0000"/>
                </a:solidFill>
              </a:rPr>
              <a:t>技术的广泛应用</a:t>
            </a:r>
            <a:r>
              <a:rPr lang="zh-CN" altLang="en-US" dirty="0">
                <a:solidFill>
                  <a:schemeClr val="tx1"/>
                </a:solidFill>
              </a:rPr>
              <a:t>。简而言之，前后端分离的 </a:t>
            </a:r>
            <a:r>
              <a:rPr lang="en-US" altLang="zh-CN" dirty="0">
                <a:solidFill>
                  <a:schemeClr val="tx1"/>
                </a:solidFill>
              </a:rPr>
              <a:t>Web </a:t>
            </a:r>
            <a:r>
              <a:rPr lang="zh-CN" altLang="en-US" dirty="0">
                <a:solidFill>
                  <a:schemeClr val="tx1"/>
                </a:solidFill>
              </a:rPr>
              <a:t>开发模式，就是</a:t>
            </a:r>
            <a:r>
              <a:rPr lang="zh-CN" altLang="en-US" b="1" dirty="0">
                <a:solidFill>
                  <a:srgbClr val="FF0000"/>
                </a:solidFill>
              </a:rPr>
              <a:t>后端只负责提供 </a:t>
            </a:r>
            <a:r>
              <a:rPr lang="en-US" altLang="zh-CN" b="1" dirty="0">
                <a:solidFill>
                  <a:srgbClr val="FF0000"/>
                </a:solidFill>
              </a:rPr>
              <a:t>API </a:t>
            </a:r>
            <a:r>
              <a:rPr lang="zh-CN" altLang="en-US" b="1" dirty="0">
                <a:solidFill>
                  <a:srgbClr val="FF0000"/>
                </a:solidFill>
              </a:rPr>
              <a:t>接口，前端使用 </a:t>
            </a:r>
            <a:r>
              <a:rPr lang="en-US" altLang="zh-CN" b="1" dirty="0">
                <a:solidFill>
                  <a:srgbClr val="FF0000"/>
                </a:solidFill>
              </a:rPr>
              <a:t>Ajax </a:t>
            </a:r>
            <a:r>
              <a:rPr lang="zh-CN" altLang="en-US" b="1" dirty="0">
                <a:solidFill>
                  <a:srgbClr val="FF0000"/>
                </a:solidFill>
              </a:rPr>
              <a:t>调用接口</a:t>
            </a:r>
            <a:r>
              <a:rPr lang="zh-CN" altLang="en-US" dirty="0">
                <a:solidFill>
                  <a:schemeClr val="tx1"/>
                </a:solidFill>
              </a:rPr>
              <a:t>的开发模式。</a:t>
            </a:r>
            <a:endParaRPr lang="en-US" altLang="zh-CN" dirty="0">
              <a:solidFill>
                <a:schemeClr val="tx1"/>
              </a:solidFill>
            </a:endParaRPr>
          </a:p>
        </p:txBody>
      </p:sp>
    </p:spTree>
    <p:extLst>
      <p:ext uri="{BB962C8B-B14F-4D97-AF65-F5344CB8AC3E}">
        <p14:creationId xmlns:p14="http://schemas.microsoft.com/office/powerpoint/2010/main" val="199714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前后端分离的优缺点</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dirty="0">
                <a:solidFill>
                  <a:schemeClr val="tx1"/>
                </a:solidFill>
              </a:rPr>
              <a:t>优点：</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开发体验好。</a:t>
            </a:r>
            <a:r>
              <a:rPr lang="zh-CN" altLang="en-US" dirty="0">
                <a:solidFill>
                  <a:schemeClr val="tx1"/>
                </a:solidFill>
              </a:rPr>
              <a:t>前端专注于 </a:t>
            </a:r>
            <a:r>
              <a:rPr lang="en-US" altLang="zh-CN" dirty="0">
                <a:solidFill>
                  <a:schemeClr val="tx1"/>
                </a:solidFill>
              </a:rPr>
              <a:t>UI </a:t>
            </a:r>
            <a:r>
              <a:rPr lang="zh-CN" altLang="en-US" dirty="0">
                <a:solidFill>
                  <a:schemeClr val="tx1"/>
                </a:solidFill>
              </a:rPr>
              <a:t>页面的开发，后端专注于</a:t>
            </a:r>
            <a:r>
              <a:rPr lang="en-US" altLang="zh-CN" dirty="0" err="1">
                <a:solidFill>
                  <a:schemeClr val="tx1"/>
                </a:solidFill>
              </a:rPr>
              <a:t>api</a:t>
            </a:r>
            <a:r>
              <a:rPr lang="en-US" altLang="zh-CN" dirty="0">
                <a:solidFill>
                  <a:schemeClr val="tx1"/>
                </a:solidFill>
              </a:rPr>
              <a:t> </a:t>
            </a:r>
            <a:r>
              <a:rPr lang="zh-CN" altLang="en-US" dirty="0">
                <a:solidFill>
                  <a:schemeClr val="tx1"/>
                </a:solidFill>
              </a:rPr>
              <a:t>的开发，且前端有更多的选择性。</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用户体验好。</a:t>
            </a:r>
            <a:r>
              <a:rPr lang="en-US" altLang="zh-CN" dirty="0">
                <a:solidFill>
                  <a:schemeClr val="tx1"/>
                </a:solidFill>
              </a:rPr>
              <a:t>Ajax </a:t>
            </a:r>
            <a:r>
              <a:rPr lang="zh-CN" altLang="en-US" dirty="0">
                <a:solidFill>
                  <a:schemeClr val="tx1"/>
                </a:solidFill>
              </a:rPr>
              <a:t>技术的广泛应用，极大的提高了用户的体验，可以轻松实现页面的局部刷新。</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减轻了服务器端的渲染压力。</a:t>
            </a:r>
            <a:r>
              <a:rPr lang="zh-CN" altLang="en-US" dirty="0">
                <a:solidFill>
                  <a:schemeClr val="tx1"/>
                </a:solidFill>
              </a:rPr>
              <a:t>因为页面最终是在每个用户的浏览器中生成的。</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缺点：</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b="1" dirty="0">
                <a:solidFill>
                  <a:srgbClr val="FF0000"/>
                </a:solidFill>
              </a:rPr>
              <a:t>不利于 </a:t>
            </a:r>
            <a:r>
              <a:rPr lang="en-US" altLang="zh-CN" b="1" dirty="0">
                <a:solidFill>
                  <a:srgbClr val="FF0000"/>
                </a:solidFill>
              </a:rPr>
              <a:t>SEO</a:t>
            </a:r>
            <a:r>
              <a:rPr lang="zh-CN" altLang="en-US" b="1" dirty="0">
                <a:solidFill>
                  <a:srgbClr val="FF0000"/>
                </a:solidFill>
              </a:rPr>
              <a:t>。</a:t>
            </a:r>
            <a:r>
              <a:rPr lang="zh-CN" altLang="en-US" dirty="0">
                <a:solidFill>
                  <a:schemeClr val="tx1"/>
                </a:solidFill>
              </a:rPr>
              <a:t>因为完整的 </a:t>
            </a:r>
            <a:r>
              <a:rPr lang="en-US" altLang="zh-CN" dirty="0">
                <a:solidFill>
                  <a:schemeClr val="tx1"/>
                </a:solidFill>
              </a:rPr>
              <a:t>HTML </a:t>
            </a:r>
            <a:r>
              <a:rPr lang="zh-CN" altLang="en-US" dirty="0">
                <a:solidFill>
                  <a:schemeClr val="tx1"/>
                </a:solidFill>
              </a:rPr>
              <a:t>页面需要在客户端动态拼接完成，所以爬虫对无法爬取页面的有效信息。（解决方案：利用</a:t>
            </a:r>
            <a:r>
              <a:rPr lang="en-US" altLang="zh-CN" dirty="0">
                <a:solidFill>
                  <a:schemeClr val="tx1"/>
                </a:solidFill>
              </a:rPr>
              <a:t> Vue</a:t>
            </a:r>
            <a:r>
              <a:rPr lang="zh-CN" altLang="en-US" dirty="0">
                <a:solidFill>
                  <a:schemeClr val="tx1"/>
                </a:solidFill>
              </a:rPr>
              <a:t>、</a:t>
            </a:r>
            <a:r>
              <a:rPr lang="en-US" altLang="zh-CN" dirty="0">
                <a:solidFill>
                  <a:schemeClr val="tx1"/>
                </a:solidFill>
              </a:rPr>
              <a:t>React </a:t>
            </a:r>
            <a:r>
              <a:rPr lang="zh-CN" altLang="en-US" dirty="0">
                <a:solidFill>
                  <a:schemeClr val="tx1"/>
                </a:solidFill>
              </a:rPr>
              <a:t>等前端框架的 </a:t>
            </a:r>
            <a:r>
              <a:rPr lang="en-US" altLang="zh-CN" b="1" dirty="0">
                <a:solidFill>
                  <a:srgbClr val="FF0000"/>
                </a:solidFill>
              </a:rPr>
              <a:t>SSR</a:t>
            </a:r>
            <a:r>
              <a:rPr lang="en-US" altLang="zh-CN" dirty="0">
                <a:solidFill>
                  <a:schemeClr val="tx1"/>
                </a:solidFill>
              </a:rPr>
              <a:t> </a:t>
            </a:r>
            <a:r>
              <a:rPr lang="zh-CN" altLang="en-US" dirty="0">
                <a:solidFill>
                  <a:schemeClr val="tx1"/>
                </a:solidFill>
              </a:rPr>
              <a:t>（</a:t>
            </a:r>
            <a:r>
              <a:rPr lang="en-US" altLang="zh-CN" dirty="0">
                <a:solidFill>
                  <a:schemeClr val="tx1"/>
                </a:solidFill>
              </a:rPr>
              <a:t>server side render</a:t>
            </a:r>
            <a:r>
              <a:rPr lang="zh-CN" altLang="en-US" dirty="0">
                <a:solidFill>
                  <a:schemeClr val="tx1"/>
                </a:solidFill>
              </a:rPr>
              <a:t>）技术能够很好的解决 </a:t>
            </a:r>
            <a:r>
              <a:rPr lang="en-US" altLang="zh-CN" dirty="0">
                <a:solidFill>
                  <a:schemeClr val="tx1"/>
                </a:solidFill>
              </a:rPr>
              <a:t>SEO </a:t>
            </a:r>
            <a:r>
              <a:rPr lang="zh-CN" altLang="en-US" dirty="0">
                <a:solidFill>
                  <a:schemeClr val="tx1"/>
                </a:solidFill>
              </a:rPr>
              <a:t>问题！）</a:t>
            </a:r>
            <a:endParaRPr lang="en-US" altLang="zh-CN" dirty="0">
              <a:solidFill>
                <a:schemeClr val="tx1"/>
              </a:solidFill>
            </a:endParaRPr>
          </a:p>
        </p:txBody>
      </p:sp>
    </p:spTree>
    <p:extLst>
      <p:ext uri="{BB962C8B-B14F-4D97-AF65-F5344CB8AC3E}">
        <p14:creationId xmlns:p14="http://schemas.microsoft.com/office/powerpoint/2010/main" val="41441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2.5 </a:t>
            </a:r>
            <a:r>
              <a:rPr lang="zh-CN" altLang="en-US" dirty="0"/>
              <a:t>练习 </a:t>
            </a:r>
            <a:r>
              <a:rPr lang="en-US" altLang="zh-CN" dirty="0"/>
              <a:t>- </a:t>
            </a:r>
            <a:r>
              <a:rPr lang="zh-CN" altLang="en-US" dirty="0"/>
              <a:t>考试成绩整理</a:t>
            </a:r>
          </a:p>
        </p:txBody>
      </p:sp>
      <p:sp>
        <p:nvSpPr>
          <p:cNvPr id="9" name="内容占位符 5">
            <a:extLst>
              <a:ext uri="{FF2B5EF4-FFF2-40B4-BE49-F238E27FC236}">
                <a16:creationId xmlns:a16="http://schemas.microsoft.com/office/drawing/2014/main" id="{9592619C-EED0-4B99-A010-4DC6E59DBC14}"/>
              </a:ext>
            </a:extLst>
          </p:cNvPr>
          <p:cNvSpPr>
            <a:spLocks noGrp="1"/>
          </p:cNvSpPr>
          <p:nvPr>
            <p:ph sz="half" idx="14"/>
          </p:nvPr>
        </p:nvSpPr>
        <p:spPr>
          <a:xfrm>
            <a:off x="848377" y="1393201"/>
            <a:ext cx="7184796" cy="699759"/>
          </a:xfrm>
        </p:spPr>
        <p:txBody>
          <a:bodyPr>
            <a:noAutofit/>
          </a:bodyPr>
          <a:lstStyle/>
          <a:p>
            <a:r>
              <a:rPr lang="zh-CN" altLang="en-US" dirty="0">
                <a:solidFill>
                  <a:schemeClr val="tx1"/>
                </a:solidFill>
              </a:rPr>
              <a:t>使用 </a:t>
            </a:r>
            <a:r>
              <a:rPr lang="en-US" altLang="zh-CN" dirty="0">
                <a:solidFill>
                  <a:schemeClr val="tx1"/>
                </a:solidFill>
              </a:rPr>
              <a:t>fs </a:t>
            </a:r>
            <a:r>
              <a:rPr lang="zh-CN" altLang="en-US" dirty="0">
                <a:solidFill>
                  <a:schemeClr val="tx1"/>
                </a:solidFill>
              </a:rPr>
              <a:t>文件系统模块，将素材目录下</a:t>
            </a:r>
            <a:r>
              <a:rPr lang="zh-CN" altLang="en-US" dirty="0">
                <a:solidFill>
                  <a:srgbClr val="047FFD"/>
                </a:solidFill>
              </a:rPr>
              <a:t>成绩</a:t>
            </a:r>
            <a:r>
              <a:rPr lang="en-US" altLang="zh-CN" dirty="0">
                <a:solidFill>
                  <a:srgbClr val="047FFD"/>
                </a:solidFill>
              </a:rPr>
              <a:t>.txt</a:t>
            </a:r>
            <a:r>
              <a:rPr lang="zh-CN" altLang="en-US" dirty="0">
                <a:solidFill>
                  <a:schemeClr val="tx1"/>
                </a:solidFill>
              </a:rPr>
              <a:t>文件中的考试数据，整理到</a:t>
            </a:r>
            <a:r>
              <a:rPr lang="zh-CN" altLang="en-US" dirty="0">
                <a:solidFill>
                  <a:srgbClr val="FF0000"/>
                </a:solidFill>
              </a:rPr>
              <a:t>成绩</a:t>
            </a:r>
            <a:r>
              <a:rPr lang="en-US" altLang="zh-CN" dirty="0">
                <a:solidFill>
                  <a:srgbClr val="FF0000"/>
                </a:solidFill>
              </a:rPr>
              <a:t>-ok.txt</a:t>
            </a:r>
            <a:r>
              <a:rPr lang="zh-CN" altLang="en-US" dirty="0">
                <a:solidFill>
                  <a:schemeClr val="tx1"/>
                </a:solidFill>
              </a:rPr>
              <a:t>文件中。</a:t>
            </a:r>
            <a:endParaRPr lang="en-US" altLang="zh-CN" dirty="0">
              <a:solidFill>
                <a:schemeClr val="tx1"/>
              </a:solidFill>
            </a:endParaRPr>
          </a:p>
          <a:p>
            <a:r>
              <a:rPr lang="zh-CN" altLang="en-US" dirty="0">
                <a:solidFill>
                  <a:schemeClr val="tx1"/>
                </a:solidFill>
              </a:rPr>
              <a:t>整理前，</a:t>
            </a:r>
            <a:r>
              <a:rPr lang="zh-CN" altLang="en-US" dirty="0">
                <a:solidFill>
                  <a:srgbClr val="047FFD"/>
                </a:solidFill>
              </a:rPr>
              <a:t>成绩</a:t>
            </a:r>
            <a:r>
              <a:rPr lang="en-US" altLang="zh-CN" dirty="0">
                <a:solidFill>
                  <a:srgbClr val="047FFD"/>
                </a:solidFill>
              </a:rPr>
              <a:t>.txt</a:t>
            </a:r>
            <a:r>
              <a:rPr lang="zh-CN" altLang="en-US" dirty="0">
                <a:solidFill>
                  <a:schemeClr val="tx1"/>
                </a:solidFill>
              </a:rPr>
              <a:t>文件中的数据格式如下：</a:t>
            </a:r>
            <a:endParaRPr lang="en-US" altLang="zh-CN" dirty="0">
              <a:solidFill>
                <a:schemeClr val="tx1"/>
              </a:solidFill>
            </a:endParaRPr>
          </a:p>
        </p:txBody>
      </p:sp>
      <p:pic>
        <p:nvPicPr>
          <p:cNvPr id="3" name="图片 2">
            <a:extLst>
              <a:ext uri="{FF2B5EF4-FFF2-40B4-BE49-F238E27FC236}">
                <a16:creationId xmlns:a16="http://schemas.microsoft.com/office/drawing/2014/main" id="{EF8CBEB1-1180-47ED-B4DE-E59FE8A855DE}"/>
              </a:ext>
            </a:extLst>
          </p:cNvPr>
          <p:cNvPicPr>
            <a:picLocks noChangeAspect="1"/>
          </p:cNvPicPr>
          <p:nvPr/>
        </p:nvPicPr>
        <p:blipFill>
          <a:blip r:embed="rId2"/>
          <a:stretch>
            <a:fillRect/>
          </a:stretch>
        </p:blipFill>
        <p:spPr>
          <a:xfrm>
            <a:off x="931397" y="2186055"/>
            <a:ext cx="7101776" cy="777472"/>
          </a:xfrm>
          <a:prstGeom prst="rect">
            <a:avLst/>
          </a:prstGeom>
        </p:spPr>
      </p:pic>
      <p:pic>
        <p:nvPicPr>
          <p:cNvPr id="4" name="图片 3">
            <a:extLst>
              <a:ext uri="{FF2B5EF4-FFF2-40B4-BE49-F238E27FC236}">
                <a16:creationId xmlns:a16="http://schemas.microsoft.com/office/drawing/2014/main" id="{6B5228E2-85E8-4CF0-9825-B55397A0E525}"/>
              </a:ext>
            </a:extLst>
          </p:cNvPr>
          <p:cNvPicPr>
            <a:picLocks noChangeAspect="1"/>
          </p:cNvPicPr>
          <p:nvPr/>
        </p:nvPicPr>
        <p:blipFill>
          <a:blip r:embed="rId3"/>
          <a:stretch>
            <a:fillRect/>
          </a:stretch>
        </p:blipFill>
        <p:spPr>
          <a:xfrm>
            <a:off x="931397" y="3428676"/>
            <a:ext cx="7101776" cy="1562914"/>
          </a:xfrm>
          <a:prstGeom prst="rect">
            <a:avLst/>
          </a:prstGeom>
        </p:spPr>
      </p:pic>
      <p:sp>
        <p:nvSpPr>
          <p:cNvPr id="14" name="内容占位符 5">
            <a:extLst>
              <a:ext uri="{FF2B5EF4-FFF2-40B4-BE49-F238E27FC236}">
                <a16:creationId xmlns:a16="http://schemas.microsoft.com/office/drawing/2014/main" id="{1AF98DC2-8B48-4792-9746-309ED8C4415F}"/>
              </a:ext>
            </a:extLst>
          </p:cNvPr>
          <p:cNvSpPr txBox="1">
            <a:spLocks/>
          </p:cNvSpPr>
          <p:nvPr/>
        </p:nvSpPr>
        <p:spPr>
          <a:xfrm>
            <a:off x="889887" y="3025768"/>
            <a:ext cx="7184796" cy="699759"/>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整理完成之后，希望得到的</a:t>
            </a:r>
            <a:r>
              <a:rPr lang="zh-CN" altLang="en-US" dirty="0">
                <a:solidFill>
                  <a:srgbClr val="FF0000"/>
                </a:solidFill>
              </a:rPr>
              <a:t>成绩</a:t>
            </a:r>
            <a:r>
              <a:rPr lang="en-US" altLang="zh-CN" dirty="0">
                <a:solidFill>
                  <a:srgbClr val="FF0000"/>
                </a:solidFill>
              </a:rPr>
              <a:t>-ok.txt</a:t>
            </a:r>
            <a:r>
              <a:rPr lang="zh-CN" altLang="en-US" dirty="0">
                <a:solidFill>
                  <a:schemeClr val="tx1"/>
                </a:solidFill>
              </a:rPr>
              <a:t>文件中的数据格式如下：</a:t>
            </a:r>
            <a:endParaRPr lang="en-US" altLang="zh-CN" dirty="0">
              <a:solidFill>
                <a:schemeClr val="tx1"/>
              </a:solidFill>
            </a:endParaRPr>
          </a:p>
        </p:txBody>
      </p:sp>
    </p:spTree>
    <p:extLst>
      <p:ext uri="{BB962C8B-B14F-4D97-AF65-F5344CB8AC3E}">
        <p14:creationId xmlns:p14="http://schemas.microsoft.com/office/powerpoint/2010/main" val="24582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5.1 Web </a:t>
            </a:r>
            <a:r>
              <a:rPr lang="zh-CN" altLang="en-US"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如何选择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Web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开发模式</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b="1" dirty="0">
                <a:solidFill>
                  <a:srgbClr val="FF0000"/>
                </a:solidFill>
              </a:rPr>
              <a:t>不谈业务场景而盲目选择使用何种开发模式都是耍流氓。</a:t>
            </a:r>
            <a:endParaRPr lang="en-US" altLang="zh-CN" b="1" dirty="0">
              <a:solidFill>
                <a:srgbClr val="FF0000"/>
              </a:solidFill>
            </a:endParaRPr>
          </a:p>
          <a:p>
            <a:pPr marL="171450" indent="-171450">
              <a:buFont typeface="Wingdings" panose="05000000000000000000" pitchFamily="2" charset="2"/>
              <a:buChar char="l"/>
            </a:pPr>
            <a:r>
              <a:rPr lang="zh-CN" altLang="en-US" dirty="0">
                <a:solidFill>
                  <a:schemeClr val="tx1"/>
                </a:solidFill>
              </a:rPr>
              <a:t>比如企业级网站，主要功能是展示而没有复杂的交互，并且需要良好的 </a:t>
            </a:r>
            <a:r>
              <a:rPr lang="en-US" altLang="zh-CN" dirty="0">
                <a:solidFill>
                  <a:schemeClr val="tx1"/>
                </a:solidFill>
              </a:rPr>
              <a:t>SEO</a:t>
            </a:r>
            <a:r>
              <a:rPr lang="zh-CN" altLang="en-US" dirty="0">
                <a:solidFill>
                  <a:schemeClr val="tx1"/>
                </a:solidFill>
              </a:rPr>
              <a:t>，则这时我们就需要使用服务器端渲染；</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而类似后台管理项目，交互性比较强，不需要考虑 </a:t>
            </a:r>
            <a:r>
              <a:rPr lang="en-US" altLang="zh-CN" dirty="0">
                <a:solidFill>
                  <a:schemeClr val="tx1"/>
                </a:solidFill>
              </a:rPr>
              <a:t>SEO</a:t>
            </a:r>
            <a:r>
              <a:rPr lang="zh-CN" altLang="en-US" dirty="0">
                <a:solidFill>
                  <a:schemeClr val="tx1"/>
                </a:solidFill>
              </a:rPr>
              <a:t>，那么就可以使用前后端分离的开发模式。</a:t>
            </a:r>
          </a:p>
          <a:p>
            <a:endParaRPr lang="en-US" altLang="zh-CN" dirty="0">
              <a:solidFill>
                <a:schemeClr val="tx1"/>
              </a:solidFill>
            </a:endParaRPr>
          </a:p>
          <a:p>
            <a:r>
              <a:rPr lang="zh-CN" altLang="en-US" dirty="0">
                <a:solidFill>
                  <a:schemeClr val="tx1"/>
                </a:solidFill>
              </a:rPr>
              <a:t>另外，具体使用何种开发模式并不是绝对的，为了</a:t>
            </a:r>
            <a:r>
              <a:rPr lang="zh-CN" altLang="en-US" b="1" dirty="0">
                <a:solidFill>
                  <a:srgbClr val="FF0000"/>
                </a:solidFill>
              </a:rPr>
              <a:t>同时兼顾</a:t>
            </a:r>
            <a:r>
              <a:rPr lang="zh-CN" altLang="en-US" dirty="0">
                <a:solidFill>
                  <a:schemeClr val="tx1"/>
                </a:solidFill>
              </a:rPr>
              <a:t>了</a:t>
            </a:r>
            <a:r>
              <a:rPr lang="zh-CN" altLang="en-US" b="1" dirty="0">
                <a:solidFill>
                  <a:srgbClr val="047FFD"/>
                </a:solidFill>
              </a:rPr>
              <a:t>首页的渲染速度</a:t>
            </a:r>
            <a:r>
              <a:rPr lang="zh-CN" altLang="en-US" dirty="0">
                <a:solidFill>
                  <a:schemeClr val="tx1"/>
                </a:solidFill>
              </a:rPr>
              <a:t>和</a:t>
            </a:r>
            <a:r>
              <a:rPr lang="zh-CN" altLang="en-US" b="1" dirty="0">
                <a:solidFill>
                  <a:srgbClr val="047FFD"/>
                </a:solidFill>
              </a:rPr>
              <a:t>前后端分离的开发效率</a:t>
            </a:r>
            <a:r>
              <a:rPr lang="zh-CN" altLang="en-US" dirty="0">
                <a:solidFill>
                  <a:schemeClr val="tx1"/>
                </a:solidFill>
              </a:rPr>
              <a:t>，一些网站采用了首屏服务器端渲染 </a:t>
            </a:r>
            <a:r>
              <a:rPr lang="en-US" altLang="zh-CN" dirty="0">
                <a:solidFill>
                  <a:schemeClr val="tx1"/>
                </a:solidFill>
              </a:rPr>
              <a:t>+ </a:t>
            </a:r>
            <a:r>
              <a:rPr lang="zh-CN" altLang="en-US" dirty="0">
                <a:solidFill>
                  <a:schemeClr val="tx1"/>
                </a:solidFill>
              </a:rPr>
              <a:t>其他页面前后端分离的开发模式。</a:t>
            </a:r>
            <a:endParaRPr lang="en-US" altLang="zh-CN" dirty="0">
              <a:solidFill>
                <a:schemeClr val="tx1"/>
              </a:solidFill>
            </a:endParaRPr>
          </a:p>
        </p:txBody>
      </p:sp>
    </p:spTree>
    <p:extLst>
      <p:ext uri="{BB962C8B-B14F-4D97-AF65-F5344CB8AC3E}">
        <p14:creationId xmlns:p14="http://schemas.microsoft.com/office/powerpoint/2010/main" val="180058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5.2 </a:t>
            </a:r>
            <a:r>
              <a:rPr lang="zh-CN" altLang="en-US" dirty="0">
                <a:solidFill>
                  <a:srgbClr val="595959"/>
                </a:solidFill>
                <a:latin typeface="Microsoft YaHei" panose="020B0503020204020204" pitchFamily="34" charset="-122"/>
                <a:ea typeface="Microsoft YaHei" panose="020B0503020204020204" pitchFamily="34" charset="-122"/>
                <a:cs typeface="+mj-cs"/>
              </a:rPr>
              <a:t>身份认证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身份认证</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8"/>
            <a:ext cx="7260200" cy="1607562"/>
          </a:xfrm>
        </p:spPr>
        <p:txBody>
          <a:bodyPr>
            <a:noAutofit/>
          </a:bodyPr>
          <a:lstStyle/>
          <a:p>
            <a:r>
              <a:rPr lang="zh-CN" altLang="en-US" b="1" dirty="0">
                <a:solidFill>
                  <a:srgbClr val="FF0000"/>
                </a:solidFill>
              </a:rPr>
              <a:t>身份认证</a:t>
            </a:r>
            <a:r>
              <a:rPr lang="zh-CN" altLang="en-US" dirty="0">
                <a:solidFill>
                  <a:schemeClr val="tx1"/>
                </a:solidFill>
              </a:rPr>
              <a:t>（</a:t>
            </a:r>
            <a:r>
              <a:rPr lang="en-US" altLang="zh-CN" dirty="0">
                <a:solidFill>
                  <a:schemeClr val="tx1"/>
                </a:solidFill>
              </a:rPr>
              <a:t>Authentication</a:t>
            </a:r>
            <a:r>
              <a:rPr lang="zh-CN" altLang="en-US" dirty="0">
                <a:solidFill>
                  <a:schemeClr val="tx1"/>
                </a:solidFill>
              </a:rPr>
              <a:t>）又称“身份验证”、“鉴权”，是指</a:t>
            </a:r>
            <a:r>
              <a:rPr lang="zh-CN" altLang="en-US" b="1" dirty="0">
                <a:solidFill>
                  <a:srgbClr val="FF0000"/>
                </a:solidFill>
              </a:rPr>
              <a:t>通过一定的手段，完成对用户身份的确认</a:t>
            </a:r>
            <a:r>
              <a:rPr lang="zh-CN" altLang="en-US" dirty="0">
                <a:solidFill>
                  <a:schemeClr val="tx1"/>
                </a:solidFill>
              </a:rPr>
              <a:t>。</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日常生活中的身份认证随处可见，例如：高铁的验票乘车，手机的密码或指纹解锁，支付宝或微信的支付密码等。</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在 </a:t>
            </a:r>
            <a:r>
              <a:rPr lang="en-US" altLang="zh-CN" dirty="0">
                <a:solidFill>
                  <a:schemeClr val="tx1"/>
                </a:solidFill>
              </a:rPr>
              <a:t>Web </a:t>
            </a:r>
            <a:r>
              <a:rPr lang="zh-CN" altLang="en-US" dirty="0">
                <a:solidFill>
                  <a:schemeClr val="tx1"/>
                </a:solidFill>
              </a:rPr>
              <a:t>开发中，也涉及到用户身份的认证，例如：各大网站的</a:t>
            </a:r>
            <a:r>
              <a:rPr lang="zh-CN" altLang="en-US" b="1" dirty="0">
                <a:solidFill>
                  <a:srgbClr val="FF0000"/>
                </a:solidFill>
              </a:rPr>
              <a:t>手机验证码登录</a:t>
            </a:r>
            <a:r>
              <a:rPr lang="zh-CN" altLang="en-US" dirty="0">
                <a:solidFill>
                  <a:schemeClr val="tx1"/>
                </a:solidFill>
              </a:rPr>
              <a:t>、</a:t>
            </a:r>
            <a:r>
              <a:rPr lang="zh-CN" altLang="en-US" b="1" dirty="0">
                <a:solidFill>
                  <a:srgbClr val="FF0000"/>
                </a:solidFill>
              </a:rPr>
              <a:t>邮箱密码登录</a:t>
            </a:r>
            <a:r>
              <a:rPr lang="zh-CN" altLang="en-US" dirty="0">
                <a:solidFill>
                  <a:schemeClr val="tx1"/>
                </a:solidFill>
              </a:rPr>
              <a:t>、</a:t>
            </a:r>
            <a:r>
              <a:rPr lang="zh-CN" altLang="en-US" b="1" dirty="0">
                <a:solidFill>
                  <a:srgbClr val="FF0000"/>
                </a:solidFill>
              </a:rPr>
              <a:t>二维码登录</a:t>
            </a:r>
            <a:r>
              <a:rPr lang="zh-CN" altLang="en-US" dirty="0">
                <a:solidFill>
                  <a:schemeClr val="tx1"/>
                </a:solidFill>
              </a:rPr>
              <a:t>等。</a:t>
            </a:r>
            <a:endParaRPr lang="en-US" altLang="zh-CN" dirty="0">
              <a:solidFill>
                <a:schemeClr val="tx1"/>
              </a:solidFill>
            </a:endParaRPr>
          </a:p>
        </p:txBody>
      </p:sp>
    </p:spTree>
    <p:extLst>
      <p:ext uri="{BB962C8B-B14F-4D97-AF65-F5344CB8AC3E}">
        <p14:creationId xmlns:p14="http://schemas.microsoft.com/office/powerpoint/2010/main" val="222535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5.2 </a:t>
            </a:r>
            <a:r>
              <a:rPr lang="zh-CN" altLang="en-US" dirty="0">
                <a:solidFill>
                  <a:srgbClr val="595959"/>
                </a:solidFill>
                <a:latin typeface="Microsoft YaHei" panose="020B0503020204020204" pitchFamily="34" charset="-122"/>
                <a:ea typeface="Microsoft YaHei" panose="020B0503020204020204" pitchFamily="34" charset="-122"/>
                <a:cs typeface="+mj-cs"/>
              </a:rPr>
              <a:t>身份认证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为什么需要身份认证</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dirty="0">
                <a:solidFill>
                  <a:schemeClr val="tx1"/>
                </a:solidFill>
              </a:rPr>
              <a:t>身份认证的目的，是为了</a:t>
            </a:r>
            <a:r>
              <a:rPr lang="zh-CN" altLang="en-US" b="1" dirty="0">
                <a:solidFill>
                  <a:srgbClr val="FF0000"/>
                </a:solidFill>
              </a:rPr>
              <a:t>确认当前所声称为某种身份的用户，确实是所声称的用户</a:t>
            </a:r>
            <a:r>
              <a:rPr lang="zh-CN" altLang="en-US" dirty="0">
                <a:solidFill>
                  <a:schemeClr val="tx1"/>
                </a:solidFill>
              </a:rPr>
              <a:t>。例如，你去找快递员取快递，你要怎么证明这份快递是你的。</a:t>
            </a:r>
            <a:endParaRPr lang="en-US" altLang="zh-CN" dirty="0">
              <a:solidFill>
                <a:schemeClr val="tx1"/>
              </a:solidFill>
            </a:endParaRPr>
          </a:p>
          <a:p>
            <a:r>
              <a:rPr lang="zh-CN" altLang="en-US" dirty="0">
                <a:solidFill>
                  <a:schemeClr val="tx1"/>
                </a:solidFill>
              </a:rPr>
              <a:t>在互联网项目开发中，如何对用户的身份进行认证，是一个值得深入探讨的问题。例如，如何才能保证网站不会错误的将“马云的存款数额”显示到“马化腾的账户”上。</a:t>
            </a:r>
          </a:p>
          <a:p>
            <a:endParaRPr lang="en-US" altLang="zh-CN" dirty="0">
              <a:solidFill>
                <a:schemeClr val="tx1"/>
              </a:solidFill>
            </a:endParaRPr>
          </a:p>
        </p:txBody>
      </p:sp>
    </p:spTree>
    <p:extLst>
      <p:ext uri="{BB962C8B-B14F-4D97-AF65-F5344CB8AC3E}">
        <p14:creationId xmlns:p14="http://schemas.microsoft.com/office/powerpoint/2010/main" val="1329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5.2 </a:t>
            </a:r>
            <a:r>
              <a:rPr lang="zh-CN" altLang="en-US" dirty="0">
                <a:solidFill>
                  <a:srgbClr val="595959"/>
                </a:solidFill>
                <a:latin typeface="Microsoft YaHei" panose="020B0503020204020204" pitchFamily="34" charset="-122"/>
                <a:ea typeface="Microsoft YaHei" panose="020B0503020204020204" pitchFamily="34" charset="-122"/>
                <a:cs typeface="+mj-cs"/>
              </a:rPr>
              <a:t>身份认证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rPr>
              <a:t>不同开发模式下的</a:t>
            </a:r>
            <a:r>
              <a:rPr lang="zh-CN" altLang="en-US" sz="1400" b="1" dirty="0">
                <a:solidFill>
                  <a:srgbClr val="FF0000"/>
                </a:solidFill>
                <a:latin typeface="Microsoft YaHei" panose="020B0503020204020204" pitchFamily="34" charset="-122"/>
                <a:ea typeface="Microsoft YaHei" panose="020B0503020204020204" pitchFamily="34" charset="-122"/>
              </a:rPr>
              <a:t>身份认证</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2864861"/>
          </a:xfrm>
        </p:spPr>
        <p:txBody>
          <a:bodyPr>
            <a:noAutofit/>
          </a:bodyPr>
          <a:lstStyle/>
          <a:p>
            <a:r>
              <a:rPr lang="zh-CN" altLang="en-US" dirty="0">
                <a:solidFill>
                  <a:schemeClr val="tx1"/>
                </a:solidFill>
              </a:rPr>
              <a:t>对于</a:t>
            </a:r>
            <a:r>
              <a:rPr lang="zh-CN" altLang="en-US" dirty="0">
                <a:solidFill>
                  <a:srgbClr val="FF0000"/>
                </a:solidFill>
              </a:rPr>
              <a:t>服务端渲染</a:t>
            </a:r>
            <a:r>
              <a:rPr lang="zh-CN" altLang="en-US" dirty="0">
                <a:solidFill>
                  <a:schemeClr val="tx1"/>
                </a:solidFill>
              </a:rPr>
              <a:t>和</a:t>
            </a:r>
            <a:r>
              <a:rPr lang="zh-CN" altLang="en-US" dirty="0">
                <a:solidFill>
                  <a:srgbClr val="FF0000"/>
                </a:solidFill>
              </a:rPr>
              <a:t>前后端分离</a:t>
            </a:r>
            <a:r>
              <a:rPr lang="zh-CN" altLang="en-US" dirty="0">
                <a:solidFill>
                  <a:schemeClr val="tx1"/>
                </a:solidFill>
              </a:rPr>
              <a:t>这两种开发模式来说，分别有着不同的身份认证方案：</a:t>
            </a:r>
            <a:endParaRPr lang="en-US" altLang="zh-CN" dirty="0">
              <a:solidFill>
                <a:schemeClr val="tx1"/>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服务端渲染</a:t>
            </a:r>
            <a:r>
              <a:rPr lang="zh-CN" altLang="en-US" dirty="0">
                <a:solidFill>
                  <a:schemeClr val="tx1"/>
                </a:solidFill>
              </a:rPr>
              <a:t>推荐使用 </a:t>
            </a:r>
            <a:r>
              <a:rPr lang="en-US" altLang="zh-CN" b="1" dirty="0">
                <a:solidFill>
                  <a:srgbClr val="047FFD"/>
                </a:solidFill>
              </a:rPr>
              <a:t>Session </a:t>
            </a:r>
            <a:r>
              <a:rPr lang="zh-CN" altLang="en-US" b="1" dirty="0">
                <a:solidFill>
                  <a:srgbClr val="047FFD"/>
                </a:solidFill>
              </a:rPr>
              <a:t>认证机制</a:t>
            </a:r>
            <a:endParaRPr lang="en-US" altLang="zh-CN" b="1" dirty="0">
              <a:solidFill>
                <a:srgbClr val="047FFD"/>
              </a:solidFill>
            </a:endParaRPr>
          </a:p>
          <a:p>
            <a:pPr marL="228600" indent="-228600">
              <a:buFont typeface="+mj-ea"/>
              <a:buAutoNum type="circleNumDbPlain"/>
            </a:pPr>
            <a:r>
              <a:rPr lang="zh-CN" altLang="en-US" dirty="0">
                <a:solidFill>
                  <a:schemeClr val="tx1"/>
                </a:solidFill>
              </a:rPr>
              <a:t> </a:t>
            </a:r>
            <a:r>
              <a:rPr lang="zh-CN" altLang="en-US" dirty="0">
                <a:solidFill>
                  <a:srgbClr val="FF0000"/>
                </a:solidFill>
              </a:rPr>
              <a:t>前后端分离</a:t>
            </a:r>
            <a:r>
              <a:rPr lang="zh-CN" altLang="en-US" dirty="0">
                <a:solidFill>
                  <a:schemeClr val="tx1"/>
                </a:solidFill>
              </a:rPr>
              <a:t>推荐使用 </a:t>
            </a:r>
            <a:r>
              <a:rPr lang="en-US" altLang="zh-CN" b="1" dirty="0">
                <a:solidFill>
                  <a:srgbClr val="FF0000"/>
                </a:solidFill>
              </a:rPr>
              <a:t>JWT </a:t>
            </a:r>
            <a:r>
              <a:rPr lang="zh-CN" altLang="en-US" b="1" dirty="0">
                <a:solidFill>
                  <a:srgbClr val="FF0000"/>
                </a:solidFill>
              </a:rPr>
              <a:t>认证机制</a:t>
            </a:r>
            <a:endParaRPr lang="en-US" altLang="zh-CN" b="1" dirty="0">
              <a:solidFill>
                <a:srgbClr val="FF0000"/>
              </a:solidFill>
            </a:endParaRPr>
          </a:p>
        </p:txBody>
      </p:sp>
    </p:spTree>
    <p:extLst>
      <p:ext uri="{BB962C8B-B14F-4D97-AF65-F5344CB8AC3E}">
        <p14:creationId xmlns:p14="http://schemas.microsoft.com/office/powerpoint/2010/main" val="2086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HTTP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协议的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无状态性</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928485"/>
          </a:xfrm>
        </p:spPr>
        <p:txBody>
          <a:bodyPr>
            <a:noAutofit/>
          </a:bodyPr>
          <a:lstStyle/>
          <a:p>
            <a:r>
              <a:rPr lang="zh-CN" altLang="en-US" dirty="0">
                <a:solidFill>
                  <a:schemeClr val="tx1"/>
                </a:solidFill>
              </a:rPr>
              <a:t>了解 </a:t>
            </a:r>
            <a:r>
              <a:rPr lang="en-US" altLang="zh-CN" dirty="0">
                <a:solidFill>
                  <a:schemeClr val="tx1"/>
                </a:solidFill>
              </a:rPr>
              <a:t>HTTP </a:t>
            </a:r>
            <a:r>
              <a:rPr lang="zh-CN" altLang="en-US" dirty="0">
                <a:solidFill>
                  <a:schemeClr val="tx1"/>
                </a:solidFill>
              </a:rPr>
              <a:t>协议的无状态性是进一步学习 </a:t>
            </a:r>
            <a:r>
              <a:rPr lang="en-US" altLang="zh-CN" dirty="0">
                <a:solidFill>
                  <a:schemeClr val="tx1"/>
                </a:solidFill>
              </a:rPr>
              <a:t>Session </a:t>
            </a:r>
            <a:r>
              <a:rPr lang="zh-CN" altLang="en-US" dirty="0">
                <a:solidFill>
                  <a:schemeClr val="tx1"/>
                </a:solidFill>
              </a:rPr>
              <a:t>认证机制的必要前提。</a:t>
            </a:r>
            <a:endParaRPr lang="en-US" altLang="zh-CN" dirty="0">
              <a:solidFill>
                <a:schemeClr val="tx1"/>
              </a:solidFill>
            </a:endParaRPr>
          </a:p>
          <a:p>
            <a:r>
              <a:rPr lang="en-US" altLang="zh-CN" dirty="0">
                <a:solidFill>
                  <a:schemeClr val="tx1"/>
                </a:solidFill>
              </a:rPr>
              <a:t>HTTP </a:t>
            </a:r>
            <a:r>
              <a:rPr lang="zh-CN" altLang="en-US" dirty="0">
                <a:solidFill>
                  <a:schemeClr val="tx1"/>
                </a:solidFill>
              </a:rPr>
              <a:t>协议的无状态性，指的是客户端</a:t>
            </a:r>
            <a:r>
              <a:rPr lang="zh-CN" altLang="en-US" b="1" dirty="0">
                <a:solidFill>
                  <a:srgbClr val="047FFD"/>
                </a:solidFill>
              </a:rPr>
              <a:t>的每次 </a:t>
            </a:r>
            <a:r>
              <a:rPr lang="en-US" altLang="zh-CN" b="1" dirty="0">
                <a:solidFill>
                  <a:srgbClr val="047FFD"/>
                </a:solidFill>
              </a:rPr>
              <a:t>HTTP </a:t>
            </a:r>
            <a:r>
              <a:rPr lang="zh-CN" altLang="en-US" b="1" dirty="0">
                <a:solidFill>
                  <a:srgbClr val="047FFD"/>
                </a:solidFill>
              </a:rPr>
              <a:t>请求都是独立的</a:t>
            </a:r>
            <a:r>
              <a:rPr lang="zh-CN" altLang="en-US" dirty="0">
                <a:solidFill>
                  <a:schemeClr val="tx1"/>
                </a:solidFill>
              </a:rPr>
              <a:t>，连续多个请求之间没有直接的关系，</a:t>
            </a:r>
            <a:r>
              <a:rPr lang="zh-CN" altLang="en-US" b="1" dirty="0">
                <a:solidFill>
                  <a:srgbClr val="FF0000"/>
                </a:solidFill>
              </a:rPr>
              <a:t>服务器不会主动保留每次 </a:t>
            </a:r>
            <a:r>
              <a:rPr lang="en-US" altLang="zh-CN" b="1" dirty="0">
                <a:solidFill>
                  <a:srgbClr val="FF0000"/>
                </a:solidFill>
              </a:rPr>
              <a:t>HTTP </a:t>
            </a:r>
            <a:r>
              <a:rPr lang="zh-CN" altLang="en-US" b="1" dirty="0">
                <a:solidFill>
                  <a:srgbClr val="FF0000"/>
                </a:solidFill>
              </a:rPr>
              <a:t>请求的状态</a:t>
            </a:r>
            <a:r>
              <a:rPr lang="zh-CN" altLang="en-US" dirty="0">
                <a:solidFill>
                  <a:schemeClr val="tx1"/>
                </a:solidFill>
              </a:rPr>
              <a:t>。</a:t>
            </a:r>
            <a:endParaRPr lang="en-US" altLang="zh-CN" dirty="0">
              <a:solidFill>
                <a:schemeClr val="tx1"/>
              </a:solidFill>
            </a:endParaRPr>
          </a:p>
        </p:txBody>
      </p:sp>
      <p:pic>
        <p:nvPicPr>
          <p:cNvPr id="3" name="图片 2">
            <a:extLst>
              <a:ext uri="{FF2B5EF4-FFF2-40B4-BE49-F238E27FC236}">
                <a16:creationId xmlns:a16="http://schemas.microsoft.com/office/drawing/2014/main" id="{91940A75-2771-49D1-AA68-D00FFB20054D}"/>
              </a:ext>
            </a:extLst>
          </p:cNvPr>
          <p:cNvPicPr>
            <a:picLocks noChangeAspect="1"/>
          </p:cNvPicPr>
          <p:nvPr/>
        </p:nvPicPr>
        <p:blipFill>
          <a:blip r:embed="rId2"/>
          <a:stretch>
            <a:fillRect/>
          </a:stretch>
        </p:blipFill>
        <p:spPr>
          <a:xfrm>
            <a:off x="924717" y="3102423"/>
            <a:ext cx="4359977" cy="1462147"/>
          </a:xfrm>
          <a:prstGeom prst="rect">
            <a:avLst/>
          </a:prstGeom>
        </p:spPr>
      </p:pic>
    </p:spTree>
    <p:extLst>
      <p:ext uri="{BB962C8B-B14F-4D97-AF65-F5344CB8AC3E}">
        <p14:creationId xmlns:p14="http://schemas.microsoft.com/office/powerpoint/2010/main" val="18035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如何突破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HTTP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无状态的限制</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390603"/>
          </a:xfrm>
        </p:spPr>
        <p:txBody>
          <a:bodyPr>
            <a:noAutofit/>
          </a:bodyPr>
          <a:lstStyle/>
          <a:p>
            <a:r>
              <a:rPr lang="zh-CN" altLang="en-US" dirty="0">
                <a:solidFill>
                  <a:schemeClr val="tx1"/>
                </a:solidFill>
              </a:rPr>
              <a:t>对于超市来说，为了方便收银员在进行结算时给 </a:t>
            </a:r>
            <a:r>
              <a:rPr lang="en-US" altLang="zh-CN" dirty="0">
                <a:solidFill>
                  <a:schemeClr val="tx1"/>
                </a:solidFill>
              </a:rPr>
              <a:t>VIP </a:t>
            </a:r>
            <a:r>
              <a:rPr lang="zh-CN" altLang="en-US" dirty="0">
                <a:solidFill>
                  <a:schemeClr val="tx1"/>
                </a:solidFill>
              </a:rPr>
              <a:t>用户打折，超市可以为每个 </a:t>
            </a:r>
            <a:r>
              <a:rPr lang="en-US" altLang="zh-CN" dirty="0">
                <a:solidFill>
                  <a:schemeClr val="tx1"/>
                </a:solidFill>
              </a:rPr>
              <a:t>VIP </a:t>
            </a:r>
            <a:r>
              <a:rPr lang="zh-CN" altLang="en-US" dirty="0">
                <a:solidFill>
                  <a:schemeClr val="tx1"/>
                </a:solidFill>
              </a:rPr>
              <a:t>用户发放会员卡。</a:t>
            </a:r>
            <a:endParaRPr lang="en-US" altLang="zh-CN" dirty="0">
              <a:solidFill>
                <a:schemeClr val="tx1"/>
              </a:solidFill>
            </a:endParaRPr>
          </a:p>
        </p:txBody>
      </p:sp>
      <p:pic>
        <p:nvPicPr>
          <p:cNvPr id="2" name="图片 1">
            <a:extLst>
              <a:ext uri="{FF2B5EF4-FFF2-40B4-BE49-F238E27FC236}">
                <a16:creationId xmlns:a16="http://schemas.microsoft.com/office/drawing/2014/main" id="{EBF5BDB1-407F-4DC5-87DF-5A85BC10BEEE}"/>
              </a:ext>
            </a:extLst>
          </p:cNvPr>
          <p:cNvPicPr>
            <a:picLocks noChangeAspect="1"/>
          </p:cNvPicPr>
          <p:nvPr/>
        </p:nvPicPr>
        <p:blipFill>
          <a:blip r:embed="rId2"/>
          <a:stretch>
            <a:fillRect/>
          </a:stretch>
        </p:blipFill>
        <p:spPr>
          <a:xfrm>
            <a:off x="931440" y="2582664"/>
            <a:ext cx="4408492" cy="1491796"/>
          </a:xfrm>
          <a:prstGeom prst="rect">
            <a:avLst/>
          </a:prstGeom>
        </p:spPr>
      </p:pic>
      <p:sp>
        <p:nvSpPr>
          <p:cNvPr id="9" name="内容占位符 5">
            <a:extLst>
              <a:ext uri="{FF2B5EF4-FFF2-40B4-BE49-F238E27FC236}">
                <a16:creationId xmlns:a16="http://schemas.microsoft.com/office/drawing/2014/main" id="{E70336D5-90ED-414A-A801-BCBBEFC43B12}"/>
              </a:ext>
            </a:extLst>
          </p:cNvPr>
          <p:cNvSpPr txBox="1">
            <a:spLocks/>
          </p:cNvSpPr>
          <p:nvPr/>
        </p:nvSpPr>
        <p:spPr>
          <a:xfrm>
            <a:off x="848378" y="4218068"/>
            <a:ext cx="7260200" cy="390603"/>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注意：现实生活中的</a:t>
            </a:r>
            <a:r>
              <a:rPr lang="zh-CN" altLang="en-US" b="1" dirty="0">
                <a:solidFill>
                  <a:srgbClr val="FF0000"/>
                </a:solidFill>
              </a:rPr>
              <a:t>会员卡身份认证方式</a:t>
            </a:r>
            <a:r>
              <a:rPr lang="zh-CN" altLang="en-US" dirty="0">
                <a:solidFill>
                  <a:schemeClr val="tx1"/>
                </a:solidFill>
              </a:rPr>
              <a:t>，在 </a:t>
            </a:r>
            <a:r>
              <a:rPr lang="en-US" altLang="zh-CN" dirty="0">
                <a:solidFill>
                  <a:schemeClr val="tx1"/>
                </a:solidFill>
              </a:rPr>
              <a:t>Web </a:t>
            </a:r>
            <a:r>
              <a:rPr lang="zh-CN" altLang="en-US" dirty="0">
                <a:solidFill>
                  <a:schemeClr val="tx1"/>
                </a:solidFill>
              </a:rPr>
              <a:t>开发中的</a:t>
            </a:r>
            <a:r>
              <a:rPr lang="zh-CN" altLang="en-US" dirty="0">
                <a:solidFill>
                  <a:srgbClr val="047FFD"/>
                </a:solidFill>
              </a:rPr>
              <a:t>专业术语</a:t>
            </a:r>
            <a:r>
              <a:rPr lang="zh-CN" altLang="en-US" dirty="0">
                <a:solidFill>
                  <a:schemeClr val="tx1"/>
                </a:solidFill>
              </a:rPr>
              <a:t>叫做 </a:t>
            </a:r>
            <a:r>
              <a:rPr lang="en-US" altLang="zh-CN" b="1" dirty="0">
                <a:solidFill>
                  <a:srgbClr val="FF0000"/>
                </a:solidFill>
              </a:rPr>
              <a:t>Cookie</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2675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Cookie</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6"/>
            <a:ext cx="7260200" cy="2932097"/>
          </a:xfrm>
        </p:spPr>
        <p:txBody>
          <a:bodyPr>
            <a:noAutofit/>
          </a:bodyPr>
          <a:lstStyle/>
          <a:p>
            <a:r>
              <a:rPr lang="en-US" altLang="zh-CN" dirty="0">
                <a:solidFill>
                  <a:schemeClr val="tx1"/>
                </a:solidFill>
              </a:rPr>
              <a:t>Cookie </a:t>
            </a:r>
            <a:r>
              <a:rPr lang="zh-CN" altLang="en-US" dirty="0">
                <a:solidFill>
                  <a:schemeClr val="tx1"/>
                </a:solidFill>
              </a:rPr>
              <a:t>是</a:t>
            </a:r>
            <a:r>
              <a:rPr lang="zh-CN" altLang="en-US" b="1" dirty="0">
                <a:solidFill>
                  <a:srgbClr val="FF0000"/>
                </a:solidFill>
              </a:rPr>
              <a:t>存储在用户浏览器中的一段不超过 </a:t>
            </a:r>
            <a:r>
              <a:rPr lang="en-US" altLang="zh-CN" b="1" dirty="0">
                <a:solidFill>
                  <a:srgbClr val="FF0000"/>
                </a:solidFill>
              </a:rPr>
              <a:t>4 KB </a:t>
            </a:r>
            <a:r>
              <a:rPr lang="zh-CN" altLang="en-US" b="1" dirty="0">
                <a:solidFill>
                  <a:srgbClr val="FF0000"/>
                </a:solidFill>
              </a:rPr>
              <a:t>的字符串</a:t>
            </a:r>
            <a:r>
              <a:rPr lang="zh-CN" altLang="en-US" dirty="0">
                <a:solidFill>
                  <a:schemeClr val="tx1"/>
                </a:solidFill>
              </a:rPr>
              <a:t>。它由一个</a:t>
            </a:r>
            <a:r>
              <a:rPr lang="zh-CN" altLang="en-US" dirty="0">
                <a:solidFill>
                  <a:srgbClr val="FF0000"/>
                </a:solidFill>
              </a:rPr>
              <a:t>名称</a:t>
            </a:r>
            <a:r>
              <a:rPr lang="zh-CN" altLang="en-US" dirty="0">
                <a:solidFill>
                  <a:schemeClr val="tx1"/>
                </a:solidFill>
              </a:rPr>
              <a:t>（</a:t>
            </a:r>
            <a:r>
              <a:rPr lang="en-US" altLang="zh-CN" dirty="0">
                <a:solidFill>
                  <a:schemeClr val="tx1"/>
                </a:solidFill>
              </a:rPr>
              <a:t>Name</a:t>
            </a:r>
            <a:r>
              <a:rPr lang="zh-CN" altLang="en-US" dirty="0">
                <a:solidFill>
                  <a:schemeClr val="tx1"/>
                </a:solidFill>
              </a:rPr>
              <a:t>）、一个</a:t>
            </a:r>
            <a:r>
              <a:rPr lang="zh-CN" altLang="en-US" dirty="0">
                <a:solidFill>
                  <a:srgbClr val="FF0000"/>
                </a:solidFill>
              </a:rPr>
              <a:t>值</a:t>
            </a:r>
            <a:r>
              <a:rPr lang="zh-CN" altLang="en-US" dirty="0">
                <a:solidFill>
                  <a:schemeClr val="tx1"/>
                </a:solidFill>
              </a:rPr>
              <a:t>（</a:t>
            </a:r>
            <a:r>
              <a:rPr lang="en-US" altLang="zh-CN" dirty="0">
                <a:solidFill>
                  <a:schemeClr val="tx1"/>
                </a:solidFill>
              </a:rPr>
              <a:t>Value</a:t>
            </a:r>
            <a:r>
              <a:rPr lang="zh-CN" altLang="en-US" dirty="0">
                <a:solidFill>
                  <a:schemeClr val="tx1"/>
                </a:solidFill>
              </a:rPr>
              <a:t>）和其它几个用于控制 </a:t>
            </a:r>
            <a:r>
              <a:rPr lang="en-US" altLang="zh-CN" dirty="0">
                <a:solidFill>
                  <a:schemeClr val="tx1"/>
                </a:solidFill>
              </a:rPr>
              <a:t>Cookie </a:t>
            </a:r>
            <a:r>
              <a:rPr lang="zh-CN" altLang="en-US" dirty="0">
                <a:solidFill>
                  <a:srgbClr val="047FFD"/>
                </a:solidFill>
              </a:rPr>
              <a:t>有效期</a:t>
            </a:r>
            <a:r>
              <a:rPr lang="zh-CN" altLang="en-US" dirty="0">
                <a:solidFill>
                  <a:schemeClr val="tx1"/>
                </a:solidFill>
              </a:rPr>
              <a:t>、</a:t>
            </a:r>
            <a:r>
              <a:rPr lang="zh-CN" altLang="en-US" dirty="0">
                <a:solidFill>
                  <a:srgbClr val="047FFD"/>
                </a:solidFill>
              </a:rPr>
              <a:t>安全性</a:t>
            </a:r>
            <a:r>
              <a:rPr lang="zh-CN" altLang="en-US" dirty="0">
                <a:solidFill>
                  <a:schemeClr val="tx1"/>
                </a:solidFill>
              </a:rPr>
              <a:t>、</a:t>
            </a:r>
            <a:r>
              <a:rPr lang="zh-CN" altLang="en-US" dirty="0">
                <a:solidFill>
                  <a:srgbClr val="047FFD"/>
                </a:solidFill>
              </a:rPr>
              <a:t>使用范围</a:t>
            </a:r>
            <a:r>
              <a:rPr lang="zh-CN" altLang="en-US" dirty="0">
                <a:solidFill>
                  <a:schemeClr val="tx1"/>
                </a:solidFill>
              </a:rPr>
              <a:t>的</a:t>
            </a:r>
            <a:r>
              <a:rPr lang="zh-CN" altLang="en-US" dirty="0">
                <a:solidFill>
                  <a:srgbClr val="FF0000"/>
                </a:solidFill>
              </a:rPr>
              <a:t>可选属性</a:t>
            </a:r>
            <a:r>
              <a:rPr lang="zh-CN" altLang="en-US" dirty="0">
                <a:solidFill>
                  <a:schemeClr val="tx1"/>
                </a:solidFill>
              </a:rPr>
              <a:t>组成。</a:t>
            </a:r>
            <a:endParaRPr lang="en-US" altLang="zh-CN" dirty="0">
              <a:solidFill>
                <a:schemeClr val="tx1"/>
              </a:solidFill>
            </a:endParaRPr>
          </a:p>
          <a:p>
            <a:r>
              <a:rPr lang="zh-CN" altLang="en-US" dirty="0">
                <a:solidFill>
                  <a:schemeClr val="tx1"/>
                </a:solidFill>
              </a:rPr>
              <a:t>不同域名下的 </a:t>
            </a:r>
            <a:r>
              <a:rPr lang="en-US" altLang="zh-CN" dirty="0">
                <a:solidFill>
                  <a:schemeClr val="tx1"/>
                </a:solidFill>
              </a:rPr>
              <a:t>Cookie </a:t>
            </a:r>
            <a:r>
              <a:rPr lang="zh-CN" altLang="en-US" dirty="0">
                <a:solidFill>
                  <a:schemeClr val="tx1"/>
                </a:solidFill>
              </a:rPr>
              <a:t>各自独立，每当客户端发起请求时，会</a:t>
            </a:r>
            <a:r>
              <a:rPr lang="zh-CN" altLang="en-US" b="1" dirty="0">
                <a:solidFill>
                  <a:srgbClr val="FF0000"/>
                </a:solidFill>
              </a:rPr>
              <a:t>自动</a:t>
            </a:r>
            <a:r>
              <a:rPr lang="zh-CN" altLang="en-US" dirty="0">
                <a:solidFill>
                  <a:schemeClr val="tx1"/>
                </a:solidFill>
              </a:rPr>
              <a:t>把</a:t>
            </a:r>
            <a:r>
              <a:rPr lang="zh-CN" altLang="en-US" b="1" dirty="0">
                <a:solidFill>
                  <a:srgbClr val="FF0000"/>
                </a:solidFill>
              </a:rPr>
              <a:t>当前域名下</a:t>
            </a:r>
            <a:r>
              <a:rPr lang="zh-CN" altLang="en-US" dirty="0">
                <a:solidFill>
                  <a:schemeClr val="tx1"/>
                </a:solidFill>
              </a:rPr>
              <a:t>所有</a:t>
            </a:r>
            <a:r>
              <a:rPr lang="zh-CN" altLang="en-US" b="1" dirty="0">
                <a:solidFill>
                  <a:srgbClr val="FF0000"/>
                </a:solidFill>
              </a:rPr>
              <a:t>未过期的 </a:t>
            </a:r>
            <a:r>
              <a:rPr lang="en-US" altLang="zh-CN" b="1" dirty="0">
                <a:solidFill>
                  <a:srgbClr val="FF0000"/>
                </a:solidFill>
              </a:rPr>
              <a:t>Cookie </a:t>
            </a:r>
            <a:r>
              <a:rPr lang="zh-CN" altLang="en-US" dirty="0">
                <a:solidFill>
                  <a:schemeClr val="tx1"/>
                </a:solidFill>
              </a:rPr>
              <a:t>一同发送到服务器。</a:t>
            </a:r>
            <a:endParaRPr lang="en-US" altLang="zh-CN" dirty="0">
              <a:solidFill>
                <a:schemeClr val="tx1"/>
              </a:solidFill>
            </a:endParaRPr>
          </a:p>
          <a:p>
            <a:r>
              <a:rPr lang="en-US" altLang="zh-CN" b="1" dirty="0">
                <a:solidFill>
                  <a:srgbClr val="FF0000"/>
                </a:solidFill>
              </a:rPr>
              <a:t>Cookie</a:t>
            </a:r>
            <a:r>
              <a:rPr lang="zh-CN" altLang="en-US" b="1" dirty="0">
                <a:solidFill>
                  <a:srgbClr val="FF0000"/>
                </a:solidFill>
              </a:rPr>
              <a:t>的几大特性：</a:t>
            </a:r>
            <a:endParaRPr lang="en-US" altLang="zh-CN" b="1" dirty="0">
              <a:solidFill>
                <a:srgbClr val="FF0000"/>
              </a:solidFill>
            </a:endParaRPr>
          </a:p>
          <a:p>
            <a:pPr marL="228600" indent="-228600">
              <a:buFont typeface="+mj-ea"/>
              <a:buAutoNum type="circleNumDbPlain"/>
            </a:pPr>
            <a:r>
              <a:rPr lang="zh-CN" altLang="en-US" dirty="0">
                <a:solidFill>
                  <a:schemeClr val="tx1"/>
                </a:solidFill>
              </a:rPr>
              <a:t>自动发送</a:t>
            </a:r>
            <a:endParaRPr lang="en-US" altLang="zh-CN" dirty="0">
              <a:solidFill>
                <a:schemeClr val="tx1"/>
              </a:solidFill>
            </a:endParaRPr>
          </a:p>
          <a:p>
            <a:pPr marL="228600" indent="-228600">
              <a:buFont typeface="+mj-ea"/>
              <a:buAutoNum type="circleNumDbPlain"/>
            </a:pPr>
            <a:r>
              <a:rPr lang="zh-CN" altLang="en-US" dirty="0">
                <a:solidFill>
                  <a:schemeClr val="tx1"/>
                </a:solidFill>
              </a:rPr>
              <a:t>域名独立</a:t>
            </a:r>
            <a:endParaRPr lang="en-US" altLang="zh-CN" dirty="0">
              <a:solidFill>
                <a:schemeClr val="tx1"/>
              </a:solidFill>
            </a:endParaRPr>
          </a:p>
          <a:p>
            <a:pPr marL="228600" indent="-228600">
              <a:buFont typeface="+mj-ea"/>
              <a:buAutoNum type="circleNumDbPlain"/>
            </a:pPr>
            <a:r>
              <a:rPr lang="zh-CN" altLang="en-US" dirty="0">
                <a:solidFill>
                  <a:schemeClr val="tx1"/>
                </a:solidFill>
              </a:rPr>
              <a:t>过期时限</a:t>
            </a:r>
            <a:endParaRPr lang="en-US" altLang="zh-CN" dirty="0">
              <a:solidFill>
                <a:schemeClr val="tx1"/>
              </a:solidFill>
            </a:endParaRPr>
          </a:p>
          <a:p>
            <a:pPr marL="228600" indent="-228600">
              <a:buFont typeface="+mj-ea"/>
              <a:buAutoNum type="circleNumDbPlain"/>
            </a:pPr>
            <a:r>
              <a:rPr lang="en-US" altLang="zh-CN" dirty="0">
                <a:solidFill>
                  <a:schemeClr val="tx1"/>
                </a:solidFill>
              </a:rPr>
              <a:t>4KB </a:t>
            </a:r>
            <a:r>
              <a:rPr lang="zh-CN" altLang="en-US" dirty="0">
                <a:solidFill>
                  <a:schemeClr val="tx1"/>
                </a:solidFill>
              </a:rPr>
              <a:t>限制</a:t>
            </a:r>
            <a:endParaRPr lang="en-US" altLang="zh-CN" dirty="0">
              <a:solidFill>
                <a:schemeClr val="tx1"/>
              </a:solidFill>
            </a:endParaRPr>
          </a:p>
        </p:txBody>
      </p:sp>
    </p:spTree>
    <p:extLst>
      <p:ext uri="{BB962C8B-B14F-4D97-AF65-F5344CB8AC3E}">
        <p14:creationId xmlns:p14="http://schemas.microsoft.com/office/powerpoint/2010/main" val="14716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Cookie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在身份认证中的作用</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6991259" cy="1224321"/>
          </a:xfrm>
        </p:spPr>
        <p:txBody>
          <a:bodyPr>
            <a:noAutofit/>
          </a:bodyPr>
          <a:lstStyle/>
          <a:p>
            <a:r>
              <a:rPr lang="zh-CN" altLang="en-US" dirty="0">
                <a:solidFill>
                  <a:schemeClr val="tx1"/>
                </a:solidFill>
              </a:rPr>
              <a:t>客户端第一次请求服务器的时候，服务器</a:t>
            </a:r>
            <a:r>
              <a:rPr lang="zh-CN" altLang="en-US" b="1" dirty="0">
                <a:solidFill>
                  <a:srgbClr val="FF0000"/>
                </a:solidFill>
              </a:rPr>
              <a:t>通过响应头的形式</a:t>
            </a:r>
            <a:r>
              <a:rPr lang="zh-CN" altLang="en-US" dirty="0">
                <a:solidFill>
                  <a:schemeClr val="tx1"/>
                </a:solidFill>
              </a:rPr>
              <a:t>，向客户端发送一个身份认证的 </a:t>
            </a:r>
            <a:r>
              <a:rPr lang="en-US" altLang="zh-CN" dirty="0">
                <a:solidFill>
                  <a:schemeClr val="tx1"/>
                </a:solidFill>
              </a:rPr>
              <a:t>Cookie</a:t>
            </a:r>
            <a:r>
              <a:rPr lang="zh-CN" altLang="en-US" dirty="0">
                <a:solidFill>
                  <a:schemeClr val="tx1"/>
                </a:solidFill>
              </a:rPr>
              <a:t>，客户端会自动将 </a:t>
            </a:r>
            <a:r>
              <a:rPr lang="en-US" altLang="zh-CN" dirty="0">
                <a:solidFill>
                  <a:schemeClr val="tx1"/>
                </a:solidFill>
              </a:rPr>
              <a:t>Cookie </a:t>
            </a:r>
            <a:r>
              <a:rPr lang="zh-CN" altLang="en-US" dirty="0">
                <a:solidFill>
                  <a:schemeClr val="tx1"/>
                </a:solidFill>
              </a:rPr>
              <a:t>保存在浏览器中。</a:t>
            </a:r>
            <a:endParaRPr lang="en-US" altLang="zh-CN" dirty="0">
              <a:solidFill>
                <a:schemeClr val="tx1"/>
              </a:solidFill>
            </a:endParaRPr>
          </a:p>
          <a:p>
            <a:r>
              <a:rPr lang="zh-CN" altLang="en-US" dirty="0">
                <a:solidFill>
                  <a:schemeClr val="tx1"/>
                </a:solidFill>
              </a:rPr>
              <a:t>随后，当客户端浏览器每次请求服务器的时候，浏览器会</a:t>
            </a:r>
            <a:r>
              <a:rPr lang="zh-CN" altLang="en-US" b="1" dirty="0">
                <a:solidFill>
                  <a:srgbClr val="FF0000"/>
                </a:solidFill>
              </a:rPr>
              <a:t>自动</a:t>
            </a:r>
            <a:r>
              <a:rPr lang="zh-CN" altLang="en-US" dirty="0">
                <a:solidFill>
                  <a:schemeClr val="tx1"/>
                </a:solidFill>
              </a:rPr>
              <a:t>将身份认证相关的 </a:t>
            </a:r>
            <a:r>
              <a:rPr lang="en-US" altLang="zh-CN" dirty="0">
                <a:solidFill>
                  <a:schemeClr val="tx1"/>
                </a:solidFill>
              </a:rPr>
              <a:t>Cookie</a:t>
            </a:r>
            <a:r>
              <a:rPr lang="zh-CN" altLang="en-US" dirty="0">
                <a:solidFill>
                  <a:schemeClr val="tx1"/>
                </a:solidFill>
              </a:rPr>
              <a:t>，</a:t>
            </a:r>
            <a:r>
              <a:rPr lang="zh-CN" altLang="en-US" b="1" dirty="0">
                <a:solidFill>
                  <a:srgbClr val="FF0000"/>
                </a:solidFill>
              </a:rPr>
              <a:t>通过请求头的形式</a:t>
            </a:r>
            <a:r>
              <a:rPr lang="zh-CN" altLang="en-US" dirty="0">
                <a:solidFill>
                  <a:schemeClr val="tx1"/>
                </a:solidFill>
              </a:rPr>
              <a:t>发送给服务器，服务器即可验明客户端的身份。</a:t>
            </a:r>
            <a:endParaRPr lang="en-US" altLang="zh-CN" dirty="0">
              <a:solidFill>
                <a:schemeClr val="tx1"/>
              </a:solidFill>
            </a:endParaRPr>
          </a:p>
        </p:txBody>
      </p:sp>
      <p:sp>
        <p:nvSpPr>
          <p:cNvPr id="2" name="矩形 1">
            <a:extLst>
              <a:ext uri="{FF2B5EF4-FFF2-40B4-BE49-F238E27FC236}">
                <a16:creationId xmlns:a16="http://schemas.microsoft.com/office/drawing/2014/main" id="{E86CB9EC-9D00-48BE-9AF6-5870F77E5148}"/>
              </a:ext>
            </a:extLst>
          </p:cNvPr>
          <p:cNvSpPr/>
          <p:nvPr/>
        </p:nvSpPr>
        <p:spPr>
          <a:xfrm>
            <a:off x="954740" y="3348318"/>
            <a:ext cx="2010336" cy="168088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r>
              <a:rPr lang="zh-CN" altLang="en-US" sz="1050" dirty="0">
                <a:latin typeface="微软雅黑" panose="020B0503020204020204" pitchFamily="34" charset="-122"/>
                <a:ea typeface="微软雅黑" panose="020B0503020204020204" pitchFamily="34" charset="-122"/>
              </a:rPr>
              <a:t>浏览器</a:t>
            </a:r>
          </a:p>
        </p:txBody>
      </p:sp>
      <p:sp>
        <p:nvSpPr>
          <p:cNvPr id="7" name="矩形 6">
            <a:extLst>
              <a:ext uri="{FF2B5EF4-FFF2-40B4-BE49-F238E27FC236}">
                <a16:creationId xmlns:a16="http://schemas.microsoft.com/office/drawing/2014/main" id="{5C457BE1-52E9-4695-AB9E-67AC86B42219}"/>
              </a:ext>
            </a:extLst>
          </p:cNvPr>
          <p:cNvSpPr/>
          <p:nvPr/>
        </p:nvSpPr>
        <p:spPr>
          <a:xfrm>
            <a:off x="5641041" y="3348318"/>
            <a:ext cx="2077569" cy="1680882"/>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r>
              <a:rPr lang="zh-CN" altLang="en-US" sz="1050" dirty="0">
                <a:latin typeface="微软雅黑" panose="020B0503020204020204" pitchFamily="34" charset="-122"/>
                <a:ea typeface="微软雅黑" panose="020B0503020204020204" pitchFamily="34" charset="-122"/>
              </a:rPr>
              <a:t>服务器</a:t>
            </a:r>
          </a:p>
        </p:txBody>
      </p:sp>
      <p:grpSp>
        <p:nvGrpSpPr>
          <p:cNvPr id="20" name="组合 19">
            <a:extLst>
              <a:ext uri="{FF2B5EF4-FFF2-40B4-BE49-F238E27FC236}">
                <a16:creationId xmlns:a16="http://schemas.microsoft.com/office/drawing/2014/main" id="{D899EE95-2212-4730-8720-46358DF40904}"/>
              </a:ext>
            </a:extLst>
          </p:cNvPr>
          <p:cNvGrpSpPr/>
          <p:nvPr/>
        </p:nvGrpSpPr>
        <p:grpSpPr>
          <a:xfrm>
            <a:off x="2965076" y="3296108"/>
            <a:ext cx="2675965" cy="253916"/>
            <a:chOff x="2965076" y="3296108"/>
            <a:chExt cx="2675965" cy="253916"/>
          </a:xfrm>
        </p:grpSpPr>
        <p:cxnSp>
          <p:nvCxnSpPr>
            <p:cNvPr id="4" name="直接箭头连接符 3">
              <a:extLst>
                <a:ext uri="{FF2B5EF4-FFF2-40B4-BE49-F238E27FC236}">
                  <a16:creationId xmlns:a16="http://schemas.microsoft.com/office/drawing/2014/main" id="{77B4142A-68F3-4A5D-801F-33EA747F60C6}"/>
                </a:ext>
              </a:extLst>
            </p:cNvPr>
            <p:cNvCxnSpPr/>
            <p:nvPr/>
          </p:nvCxnSpPr>
          <p:spPr>
            <a:xfrm>
              <a:off x="2965076" y="3550024"/>
              <a:ext cx="26759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文本框 4">
              <a:extLst>
                <a:ext uri="{FF2B5EF4-FFF2-40B4-BE49-F238E27FC236}">
                  <a16:creationId xmlns:a16="http://schemas.microsoft.com/office/drawing/2014/main" id="{6D9D2334-435C-44F4-A19A-DE322C28AC23}"/>
                </a:ext>
              </a:extLst>
            </p:cNvPr>
            <p:cNvSpPr txBox="1"/>
            <p:nvPr/>
          </p:nvSpPr>
          <p:spPr>
            <a:xfrm>
              <a:off x="3902147" y="3296108"/>
              <a:ext cx="723275"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登录请求</a:t>
              </a:r>
            </a:p>
          </p:txBody>
        </p:sp>
      </p:grpSp>
      <p:grpSp>
        <p:nvGrpSpPr>
          <p:cNvPr id="21" name="组合 20">
            <a:extLst>
              <a:ext uri="{FF2B5EF4-FFF2-40B4-BE49-F238E27FC236}">
                <a16:creationId xmlns:a16="http://schemas.microsoft.com/office/drawing/2014/main" id="{65C438AF-6E4D-4576-8C2D-BF7B0601119B}"/>
              </a:ext>
            </a:extLst>
          </p:cNvPr>
          <p:cNvGrpSpPr/>
          <p:nvPr/>
        </p:nvGrpSpPr>
        <p:grpSpPr>
          <a:xfrm>
            <a:off x="2965076" y="3704665"/>
            <a:ext cx="2675965" cy="275257"/>
            <a:chOff x="2965076" y="3704665"/>
            <a:chExt cx="2675965" cy="275257"/>
          </a:xfrm>
        </p:grpSpPr>
        <p:cxnSp>
          <p:nvCxnSpPr>
            <p:cNvPr id="8" name="直接箭头连接符 7">
              <a:extLst>
                <a:ext uri="{FF2B5EF4-FFF2-40B4-BE49-F238E27FC236}">
                  <a16:creationId xmlns:a16="http://schemas.microsoft.com/office/drawing/2014/main" id="{9343DC99-2307-47C3-AE93-BA70DE876468}"/>
                </a:ext>
              </a:extLst>
            </p:cNvPr>
            <p:cNvCxnSpPr/>
            <p:nvPr/>
          </p:nvCxnSpPr>
          <p:spPr>
            <a:xfrm flipH="1">
              <a:off x="2965076" y="3704665"/>
              <a:ext cx="26759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B9D61C8D-C5CE-4BCF-A8C3-7302962B6E86}"/>
                </a:ext>
              </a:extLst>
            </p:cNvPr>
            <p:cNvSpPr txBox="1"/>
            <p:nvPr/>
          </p:nvSpPr>
          <p:spPr>
            <a:xfrm>
              <a:off x="3179994" y="3726006"/>
              <a:ext cx="2326278"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通过</a:t>
              </a:r>
              <a:r>
                <a:rPr lang="zh-CN" altLang="en-US" sz="1050" b="1" dirty="0">
                  <a:solidFill>
                    <a:srgbClr val="FF0000"/>
                  </a:solidFill>
                  <a:latin typeface="微软雅黑" panose="020B0503020204020204" pitchFamily="34" charset="-122"/>
                  <a:ea typeface="微软雅黑" panose="020B0503020204020204" pitchFamily="34" charset="-122"/>
                </a:rPr>
                <a:t>响应头</a:t>
              </a:r>
              <a:r>
                <a:rPr lang="zh-CN" altLang="en-US" sz="1050" dirty="0">
                  <a:latin typeface="微软雅黑" panose="020B0503020204020204" pitchFamily="34" charset="-122"/>
                  <a:ea typeface="微软雅黑" panose="020B0503020204020204" pitchFamily="34" charset="-122"/>
                </a:rPr>
                <a:t>，发送 </a:t>
              </a:r>
              <a:r>
                <a:rPr lang="en-US" altLang="zh-CN" sz="1050" dirty="0">
                  <a:latin typeface="微软雅黑" panose="020B0503020204020204" pitchFamily="34" charset="-122"/>
                  <a:ea typeface="微软雅黑" panose="020B0503020204020204" pitchFamily="34" charset="-122"/>
                </a:rPr>
                <a:t>Cookie </a:t>
              </a:r>
              <a:r>
                <a:rPr lang="zh-CN" altLang="en-US" sz="1050" dirty="0">
                  <a:latin typeface="微软雅黑" panose="020B0503020204020204" pitchFamily="34" charset="-122"/>
                  <a:ea typeface="微软雅黑" panose="020B0503020204020204" pitchFamily="34" charset="-122"/>
                </a:rPr>
                <a:t>给浏览器</a:t>
              </a:r>
            </a:p>
          </p:txBody>
        </p:sp>
      </p:grpSp>
      <p:sp>
        <p:nvSpPr>
          <p:cNvPr id="9" name="矩形: 剪去对角 8">
            <a:extLst>
              <a:ext uri="{FF2B5EF4-FFF2-40B4-BE49-F238E27FC236}">
                <a16:creationId xmlns:a16="http://schemas.microsoft.com/office/drawing/2014/main" id="{D8E640A9-A6D8-4216-A229-AA3BE8B0E30E}"/>
              </a:ext>
            </a:extLst>
          </p:cNvPr>
          <p:cNvSpPr/>
          <p:nvPr/>
        </p:nvSpPr>
        <p:spPr>
          <a:xfrm>
            <a:off x="1927400" y="4416292"/>
            <a:ext cx="921124" cy="510988"/>
          </a:xfrm>
          <a:prstGeom prst="snip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身份认证的</a:t>
            </a:r>
            <a:r>
              <a:rPr lang="en-US" altLang="zh-CN" sz="1050" dirty="0">
                <a:latin typeface="微软雅黑" panose="020B0503020204020204" pitchFamily="34" charset="-122"/>
                <a:ea typeface="微软雅黑" panose="020B0503020204020204" pitchFamily="34" charset="-122"/>
              </a:rPr>
              <a:t>Cookie</a:t>
            </a:r>
            <a:endParaRPr lang="zh-CN" altLang="en-US" sz="1050" dirty="0">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BFA1CF2D-7C7C-4240-BCD2-A28E6791B56E}"/>
              </a:ext>
            </a:extLst>
          </p:cNvPr>
          <p:cNvGrpSpPr/>
          <p:nvPr/>
        </p:nvGrpSpPr>
        <p:grpSpPr>
          <a:xfrm>
            <a:off x="2915279" y="4237402"/>
            <a:ext cx="2730235" cy="258402"/>
            <a:chOff x="2915279" y="4237402"/>
            <a:chExt cx="2730235" cy="258402"/>
          </a:xfrm>
        </p:grpSpPr>
        <p:cxnSp>
          <p:nvCxnSpPr>
            <p:cNvPr id="15" name="直接箭头连接符 14">
              <a:extLst>
                <a:ext uri="{FF2B5EF4-FFF2-40B4-BE49-F238E27FC236}">
                  <a16:creationId xmlns:a16="http://schemas.microsoft.com/office/drawing/2014/main" id="{7E6C283C-2B91-4CAB-9609-B233B4970CE8}"/>
                </a:ext>
              </a:extLst>
            </p:cNvPr>
            <p:cNvCxnSpPr/>
            <p:nvPr/>
          </p:nvCxnSpPr>
          <p:spPr>
            <a:xfrm>
              <a:off x="2969549" y="4495804"/>
              <a:ext cx="26759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FAB4A477-BE77-427C-8552-1FE9689A993B}"/>
                </a:ext>
              </a:extLst>
            </p:cNvPr>
            <p:cNvSpPr txBox="1"/>
            <p:nvPr/>
          </p:nvSpPr>
          <p:spPr>
            <a:xfrm>
              <a:off x="2915279" y="4237402"/>
              <a:ext cx="2730235"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通过</a:t>
              </a:r>
              <a:r>
                <a:rPr lang="zh-CN" altLang="en-US" sz="1050" b="1" dirty="0">
                  <a:solidFill>
                    <a:srgbClr val="FF0000"/>
                  </a:solidFill>
                  <a:latin typeface="微软雅黑" panose="020B0503020204020204" pitchFamily="34" charset="-122"/>
                  <a:ea typeface="微软雅黑" panose="020B0503020204020204" pitchFamily="34" charset="-122"/>
                </a:rPr>
                <a:t>请求头</a:t>
              </a:r>
              <a:r>
                <a:rPr lang="zh-CN" altLang="en-US" sz="1050" dirty="0">
                  <a:latin typeface="微软雅黑" panose="020B0503020204020204" pitchFamily="34" charset="-122"/>
                  <a:ea typeface="微软雅黑" panose="020B0503020204020204" pitchFamily="34" charset="-122"/>
                </a:rPr>
                <a:t>，自动将 </a:t>
              </a:r>
              <a:r>
                <a:rPr lang="en-US" altLang="zh-CN" sz="1050" dirty="0">
                  <a:latin typeface="微软雅黑" panose="020B0503020204020204" pitchFamily="34" charset="-122"/>
                  <a:ea typeface="微软雅黑" panose="020B0503020204020204" pitchFamily="34" charset="-122"/>
                </a:rPr>
                <a:t>Cookie </a:t>
              </a:r>
              <a:r>
                <a:rPr lang="zh-CN" altLang="en-US" sz="1050" dirty="0">
                  <a:latin typeface="微软雅黑" panose="020B0503020204020204" pitchFamily="34" charset="-122"/>
                  <a:ea typeface="微软雅黑" panose="020B0503020204020204" pitchFamily="34" charset="-122"/>
                </a:rPr>
                <a:t>发送给服务器</a:t>
              </a:r>
            </a:p>
          </p:txBody>
        </p:sp>
      </p:grpSp>
      <p:grpSp>
        <p:nvGrpSpPr>
          <p:cNvPr id="23" name="组合 22">
            <a:extLst>
              <a:ext uri="{FF2B5EF4-FFF2-40B4-BE49-F238E27FC236}">
                <a16:creationId xmlns:a16="http://schemas.microsoft.com/office/drawing/2014/main" id="{A68C893E-54B3-4CAD-9C64-89BB6734B9D9}"/>
              </a:ext>
            </a:extLst>
          </p:cNvPr>
          <p:cNvGrpSpPr/>
          <p:nvPr/>
        </p:nvGrpSpPr>
        <p:grpSpPr>
          <a:xfrm>
            <a:off x="2969549" y="4650445"/>
            <a:ext cx="2675965" cy="262889"/>
            <a:chOff x="2969549" y="4650445"/>
            <a:chExt cx="2675965" cy="262889"/>
          </a:xfrm>
        </p:grpSpPr>
        <p:cxnSp>
          <p:nvCxnSpPr>
            <p:cNvPr id="17" name="直接箭头连接符 16">
              <a:extLst>
                <a:ext uri="{FF2B5EF4-FFF2-40B4-BE49-F238E27FC236}">
                  <a16:creationId xmlns:a16="http://schemas.microsoft.com/office/drawing/2014/main" id="{3C0DF4A0-46F6-4DBB-9A57-B3604AC73B95}"/>
                </a:ext>
              </a:extLst>
            </p:cNvPr>
            <p:cNvCxnSpPr/>
            <p:nvPr/>
          </p:nvCxnSpPr>
          <p:spPr>
            <a:xfrm flipH="1">
              <a:off x="2969549" y="4650445"/>
              <a:ext cx="267596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文本框 17">
              <a:extLst>
                <a:ext uri="{FF2B5EF4-FFF2-40B4-BE49-F238E27FC236}">
                  <a16:creationId xmlns:a16="http://schemas.microsoft.com/office/drawing/2014/main" id="{87480AF4-6417-4CDE-949B-A78061FBE304}"/>
                </a:ext>
              </a:extLst>
            </p:cNvPr>
            <p:cNvSpPr txBox="1"/>
            <p:nvPr/>
          </p:nvSpPr>
          <p:spPr>
            <a:xfrm>
              <a:off x="3502960" y="4659418"/>
              <a:ext cx="1665841"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响应当前用户对应的内容</a:t>
              </a:r>
            </a:p>
          </p:txBody>
        </p:sp>
      </p:grpSp>
      <p:sp>
        <p:nvSpPr>
          <p:cNvPr id="19" name="矩形: 剪去单角 18">
            <a:extLst>
              <a:ext uri="{FF2B5EF4-FFF2-40B4-BE49-F238E27FC236}">
                <a16:creationId xmlns:a16="http://schemas.microsoft.com/office/drawing/2014/main" id="{05417F99-9426-4283-A0AB-1715F050A49A}"/>
              </a:ext>
            </a:extLst>
          </p:cNvPr>
          <p:cNvSpPr/>
          <p:nvPr/>
        </p:nvSpPr>
        <p:spPr>
          <a:xfrm>
            <a:off x="5775512" y="4229522"/>
            <a:ext cx="1311088" cy="745888"/>
          </a:xfrm>
          <a:prstGeom prst="snip1Rect">
            <a:avLst/>
          </a:prstGeom>
        </p:spPr>
        <p:style>
          <a:lnRef idx="3">
            <a:schemeClr val="lt1"/>
          </a:lnRef>
          <a:fillRef idx="1">
            <a:schemeClr val="accent6"/>
          </a:fillRef>
          <a:effectRef idx="1">
            <a:schemeClr val="accent6"/>
          </a:effectRef>
          <a:fontRef idx="minor">
            <a:schemeClr val="lt1"/>
          </a:fontRef>
        </p:style>
        <p:txBody>
          <a:bodyPr rtlCol="0" anchor="ctr"/>
          <a:lstStyle/>
          <a:p>
            <a:pPr algn="ctr">
              <a:lnSpc>
                <a:spcPts val="1500"/>
              </a:lnSpc>
            </a:pPr>
            <a:r>
              <a:rPr lang="zh-CN" altLang="en-US" sz="1050" dirty="0">
                <a:latin typeface="微软雅黑" panose="020B0503020204020204" pitchFamily="34" charset="-122"/>
                <a:ea typeface="微软雅黑" panose="020B0503020204020204" pitchFamily="34" charset="-122"/>
              </a:rPr>
              <a:t>服务器根据请求头中的 </a:t>
            </a:r>
            <a:r>
              <a:rPr lang="en-US" altLang="zh-CN" sz="1050" dirty="0">
                <a:latin typeface="微软雅黑" panose="020B0503020204020204" pitchFamily="34" charset="-122"/>
                <a:ea typeface="微软雅黑" panose="020B0503020204020204" pitchFamily="34" charset="-122"/>
              </a:rPr>
              <a:t>Cookie</a:t>
            </a:r>
            <a:r>
              <a:rPr lang="zh-CN" altLang="en-US" sz="1050" dirty="0">
                <a:latin typeface="微软雅黑" panose="020B0503020204020204" pitchFamily="34" charset="-122"/>
                <a:ea typeface="微软雅黑" panose="020B0503020204020204" pitchFamily="34" charset="-122"/>
              </a:rPr>
              <a:t>，验明用户的身份</a:t>
            </a:r>
          </a:p>
        </p:txBody>
      </p:sp>
      <p:sp>
        <p:nvSpPr>
          <p:cNvPr id="24" name="文本框 23">
            <a:extLst>
              <a:ext uri="{FF2B5EF4-FFF2-40B4-BE49-F238E27FC236}">
                <a16:creationId xmlns:a16="http://schemas.microsoft.com/office/drawing/2014/main" id="{7F3D0997-E7F6-460C-80C7-710B6A59C346}"/>
              </a:ext>
            </a:extLst>
          </p:cNvPr>
          <p:cNvSpPr txBox="1"/>
          <p:nvPr/>
        </p:nvSpPr>
        <p:spPr>
          <a:xfrm>
            <a:off x="1824346" y="4142205"/>
            <a:ext cx="1127232" cy="253916"/>
          </a:xfrm>
          <a:prstGeom prst="rect">
            <a:avLst/>
          </a:prstGeom>
          <a:noFill/>
        </p:spPr>
        <p:txBody>
          <a:bodyPr wrap="none" rtlCol="0">
            <a:spAutoFit/>
          </a:bodyPr>
          <a:lstStyle/>
          <a:p>
            <a:r>
              <a:rPr lang="zh-CN" altLang="en-US" sz="1050" dirty="0">
                <a:latin typeface="微软雅黑" panose="020B0503020204020204" pitchFamily="34" charset="-122"/>
                <a:ea typeface="微软雅黑" panose="020B0503020204020204" pitchFamily="34" charset="-122"/>
              </a:rPr>
              <a:t>保存到浏览器中</a:t>
            </a:r>
          </a:p>
        </p:txBody>
      </p:sp>
    </p:spTree>
    <p:extLst>
      <p:ext uri="{BB962C8B-B14F-4D97-AF65-F5344CB8AC3E}">
        <p14:creationId xmlns:p14="http://schemas.microsoft.com/office/powerpoint/2010/main" val="312283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righ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9" grpId="0" animBg="1"/>
      <p:bldP spid="2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Cookie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不具有</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安全性</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599032"/>
          </a:xfrm>
        </p:spPr>
        <p:txBody>
          <a:bodyPr>
            <a:noAutofit/>
          </a:bodyPr>
          <a:lstStyle/>
          <a:p>
            <a:r>
              <a:rPr lang="zh-CN" altLang="en-US" dirty="0">
                <a:solidFill>
                  <a:schemeClr val="tx1"/>
                </a:solidFill>
              </a:rPr>
              <a:t>由于 </a:t>
            </a:r>
            <a:r>
              <a:rPr lang="en-US" altLang="zh-CN" dirty="0">
                <a:solidFill>
                  <a:schemeClr val="tx1"/>
                </a:solidFill>
              </a:rPr>
              <a:t>Cookie </a:t>
            </a:r>
            <a:r>
              <a:rPr lang="zh-CN" altLang="en-US" dirty="0">
                <a:solidFill>
                  <a:schemeClr val="tx1"/>
                </a:solidFill>
              </a:rPr>
              <a:t>是存储在浏览器中的，而且</a:t>
            </a:r>
            <a:r>
              <a:rPr lang="zh-CN" altLang="en-US" b="1" dirty="0">
                <a:solidFill>
                  <a:srgbClr val="FF0000"/>
                </a:solidFill>
              </a:rPr>
              <a:t>浏览器也提供了读写 </a:t>
            </a:r>
            <a:r>
              <a:rPr lang="en-US" altLang="zh-CN" b="1" dirty="0">
                <a:solidFill>
                  <a:srgbClr val="FF0000"/>
                </a:solidFill>
              </a:rPr>
              <a:t>Cookie </a:t>
            </a:r>
            <a:r>
              <a:rPr lang="zh-CN" altLang="en-US" b="1" dirty="0">
                <a:solidFill>
                  <a:srgbClr val="FF0000"/>
                </a:solidFill>
              </a:rPr>
              <a:t>的 </a:t>
            </a:r>
            <a:r>
              <a:rPr lang="en-US" altLang="zh-CN" b="1" dirty="0">
                <a:solidFill>
                  <a:srgbClr val="FF0000"/>
                </a:solidFill>
              </a:rPr>
              <a:t>API</a:t>
            </a:r>
            <a:r>
              <a:rPr lang="zh-CN" altLang="en-US" dirty="0">
                <a:solidFill>
                  <a:schemeClr val="tx1"/>
                </a:solidFill>
              </a:rPr>
              <a:t>，因此 </a:t>
            </a:r>
            <a:r>
              <a:rPr lang="en-US" altLang="zh-CN" b="1" dirty="0">
                <a:solidFill>
                  <a:srgbClr val="FF0000"/>
                </a:solidFill>
              </a:rPr>
              <a:t>Cookie </a:t>
            </a:r>
            <a:r>
              <a:rPr lang="zh-CN" altLang="en-US" b="1" dirty="0">
                <a:solidFill>
                  <a:srgbClr val="FF0000"/>
                </a:solidFill>
              </a:rPr>
              <a:t>很容易被伪造</a:t>
            </a:r>
            <a:r>
              <a:rPr lang="zh-CN" altLang="en-US" dirty="0">
                <a:solidFill>
                  <a:schemeClr val="tx1"/>
                </a:solidFill>
              </a:rPr>
              <a:t>，不具有安全性。因此不建议服务器将重要的隐私数据，通过 </a:t>
            </a:r>
            <a:r>
              <a:rPr lang="en-US" altLang="zh-CN" dirty="0">
                <a:solidFill>
                  <a:schemeClr val="tx1"/>
                </a:solidFill>
              </a:rPr>
              <a:t>Cookie </a:t>
            </a:r>
            <a:r>
              <a:rPr lang="zh-CN" altLang="en-US" dirty="0">
                <a:solidFill>
                  <a:schemeClr val="tx1"/>
                </a:solidFill>
              </a:rPr>
              <a:t>的形式发送给浏览器。</a:t>
            </a:r>
            <a:endParaRPr lang="en-US" altLang="zh-CN" dirty="0">
              <a:solidFill>
                <a:schemeClr val="tx1"/>
              </a:solidFill>
            </a:endParaRPr>
          </a:p>
        </p:txBody>
      </p:sp>
      <p:pic>
        <p:nvPicPr>
          <p:cNvPr id="2" name="图片 1">
            <a:extLst>
              <a:ext uri="{FF2B5EF4-FFF2-40B4-BE49-F238E27FC236}">
                <a16:creationId xmlns:a16="http://schemas.microsoft.com/office/drawing/2014/main" id="{16F9AB13-D9C6-4699-B2CA-1DE12FBE9F53}"/>
              </a:ext>
            </a:extLst>
          </p:cNvPr>
          <p:cNvPicPr>
            <a:picLocks noChangeAspect="1"/>
          </p:cNvPicPr>
          <p:nvPr/>
        </p:nvPicPr>
        <p:blipFill>
          <a:blip r:embed="rId2"/>
          <a:stretch>
            <a:fillRect/>
          </a:stretch>
        </p:blipFill>
        <p:spPr>
          <a:xfrm>
            <a:off x="928748" y="2765852"/>
            <a:ext cx="4376118" cy="1500384"/>
          </a:xfrm>
          <a:prstGeom prst="rect">
            <a:avLst/>
          </a:prstGeom>
        </p:spPr>
      </p:pic>
      <p:sp>
        <p:nvSpPr>
          <p:cNvPr id="7" name="内容占位符 5">
            <a:extLst>
              <a:ext uri="{FF2B5EF4-FFF2-40B4-BE49-F238E27FC236}">
                <a16:creationId xmlns:a16="http://schemas.microsoft.com/office/drawing/2014/main" id="{70F5463B-DDC5-4FD0-B774-7D4A3D09E16D}"/>
              </a:ext>
            </a:extLst>
          </p:cNvPr>
          <p:cNvSpPr txBox="1">
            <a:spLocks/>
          </p:cNvSpPr>
          <p:nvPr/>
        </p:nvSpPr>
        <p:spPr>
          <a:xfrm>
            <a:off x="848376" y="4309059"/>
            <a:ext cx="7260200" cy="599032"/>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b="1" dirty="0">
                <a:solidFill>
                  <a:srgbClr val="FF0000"/>
                </a:solidFill>
              </a:rPr>
              <a:t>注意：</a:t>
            </a:r>
            <a:r>
              <a:rPr lang="zh-CN" altLang="en-US" b="1" dirty="0">
                <a:solidFill>
                  <a:srgbClr val="047FFD"/>
                </a:solidFill>
              </a:rPr>
              <a:t>千万不要使用 </a:t>
            </a:r>
            <a:r>
              <a:rPr lang="en-US" altLang="zh-CN" b="1" dirty="0">
                <a:solidFill>
                  <a:srgbClr val="047FFD"/>
                </a:solidFill>
              </a:rPr>
              <a:t>Cookie </a:t>
            </a:r>
            <a:r>
              <a:rPr lang="zh-CN" altLang="en-US" b="1" dirty="0">
                <a:solidFill>
                  <a:srgbClr val="047FFD"/>
                </a:solidFill>
              </a:rPr>
              <a:t>存储重要且隐私的数据</a:t>
            </a:r>
            <a:r>
              <a:rPr lang="zh-CN" altLang="en-US" dirty="0">
                <a:solidFill>
                  <a:schemeClr val="tx1"/>
                </a:solidFill>
              </a:rPr>
              <a:t>！比如用户的身份信息、密码等。</a:t>
            </a:r>
            <a:endParaRPr lang="en-US" altLang="zh-CN" dirty="0">
              <a:solidFill>
                <a:schemeClr val="tx1"/>
              </a:solidFill>
            </a:endParaRPr>
          </a:p>
        </p:txBody>
      </p:sp>
    </p:spTree>
    <p:extLst>
      <p:ext uri="{BB962C8B-B14F-4D97-AF65-F5344CB8AC3E}">
        <p14:creationId xmlns:p14="http://schemas.microsoft.com/office/powerpoint/2010/main" val="13578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6.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提高</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身份认证的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安全性</a:t>
            </a:r>
          </a:p>
        </p:txBody>
      </p:sp>
      <p:sp>
        <p:nvSpPr>
          <p:cNvPr id="13" name="内容占位符 5">
            <a:extLst>
              <a:ext uri="{FF2B5EF4-FFF2-40B4-BE49-F238E27FC236}">
                <a16:creationId xmlns:a16="http://schemas.microsoft.com/office/drawing/2014/main" id="{797D7C17-1CC4-475C-A442-7865EAD1FD12}"/>
              </a:ext>
            </a:extLst>
          </p:cNvPr>
          <p:cNvSpPr>
            <a:spLocks noGrp="1"/>
          </p:cNvSpPr>
          <p:nvPr>
            <p:ph sz="half" idx="14"/>
          </p:nvPr>
        </p:nvSpPr>
        <p:spPr>
          <a:xfrm>
            <a:off x="848376" y="2123997"/>
            <a:ext cx="7260200" cy="541557"/>
          </a:xfrm>
        </p:spPr>
        <p:txBody>
          <a:bodyPr>
            <a:noAutofit/>
          </a:bodyPr>
          <a:lstStyle/>
          <a:p>
            <a:r>
              <a:rPr lang="zh-CN" altLang="en-US" dirty="0">
                <a:solidFill>
                  <a:schemeClr val="tx1"/>
                </a:solidFill>
              </a:rPr>
              <a:t>为了防止客户伪造会员卡，收银员在拿到客户出示的会员卡之后，可以</a:t>
            </a:r>
            <a:r>
              <a:rPr lang="zh-CN" altLang="en-US" b="1" dirty="0">
                <a:solidFill>
                  <a:srgbClr val="FF0000"/>
                </a:solidFill>
              </a:rPr>
              <a:t>在收银机上进行刷卡认证</a:t>
            </a:r>
            <a:r>
              <a:rPr lang="zh-CN" altLang="en-US" dirty="0">
                <a:solidFill>
                  <a:schemeClr val="tx1"/>
                </a:solidFill>
              </a:rPr>
              <a:t>。只有收银机确认存在的会员卡，才能被正常使用。</a:t>
            </a:r>
            <a:endParaRPr lang="en-US" altLang="zh-CN" dirty="0">
              <a:solidFill>
                <a:schemeClr val="tx1"/>
              </a:solidFill>
            </a:endParaRPr>
          </a:p>
        </p:txBody>
      </p:sp>
      <p:sp>
        <p:nvSpPr>
          <p:cNvPr id="9" name="内容占位符 5">
            <a:extLst>
              <a:ext uri="{FF2B5EF4-FFF2-40B4-BE49-F238E27FC236}">
                <a16:creationId xmlns:a16="http://schemas.microsoft.com/office/drawing/2014/main" id="{60940627-F000-46AE-8E5D-141F94E691C3}"/>
              </a:ext>
            </a:extLst>
          </p:cNvPr>
          <p:cNvSpPr txBox="1">
            <a:spLocks/>
          </p:cNvSpPr>
          <p:nvPr/>
        </p:nvSpPr>
        <p:spPr>
          <a:xfrm>
            <a:off x="848378" y="4233199"/>
            <a:ext cx="7260200" cy="345525"/>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这种“</a:t>
            </a:r>
            <a:r>
              <a:rPr lang="zh-CN" altLang="en-US" b="1" dirty="0">
                <a:solidFill>
                  <a:srgbClr val="047FFD"/>
                </a:solidFill>
              </a:rPr>
              <a:t>会员卡</a:t>
            </a:r>
            <a:r>
              <a:rPr lang="zh-CN" altLang="en-US" dirty="0">
                <a:solidFill>
                  <a:schemeClr val="tx1"/>
                </a:solidFill>
              </a:rPr>
              <a:t> </a:t>
            </a:r>
            <a:r>
              <a:rPr lang="en-US" altLang="zh-CN" b="1" dirty="0">
                <a:solidFill>
                  <a:schemeClr val="tx1"/>
                </a:solidFill>
              </a:rPr>
              <a:t>+</a:t>
            </a:r>
            <a:r>
              <a:rPr lang="en-US" altLang="zh-CN" dirty="0">
                <a:solidFill>
                  <a:schemeClr val="tx1"/>
                </a:solidFill>
              </a:rPr>
              <a:t> </a:t>
            </a:r>
            <a:r>
              <a:rPr lang="zh-CN" altLang="en-US" b="1" dirty="0">
                <a:solidFill>
                  <a:srgbClr val="FF0000"/>
                </a:solidFill>
              </a:rPr>
              <a:t>刷卡认证</a:t>
            </a:r>
            <a:r>
              <a:rPr lang="zh-CN" altLang="en-US" dirty="0">
                <a:solidFill>
                  <a:schemeClr val="tx1"/>
                </a:solidFill>
              </a:rPr>
              <a:t>”的设计理念，就是 </a:t>
            </a:r>
            <a:r>
              <a:rPr lang="en-US" altLang="zh-CN" dirty="0">
                <a:solidFill>
                  <a:schemeClr val="tx1"/>
                </a:solidFill>
              </a:rPr>
              <a:t>Session </a:t>
            </a:r>
            <a:r>
              <a:rPr lang="zh-CN" altLang="en-US" dirty="0">
                <a:solidFill>
                  <a:schemeClr val="tx1"/>
                </a:solidFill>
              </a:rPr>
              <a:t>认证机制的精髓。</a:t>
            </a:r>
            <a:endParaRPr lang="en-US" altLang="zh-CN" dirty="0">
              <a:solidFill>
                <a:schemeClr val="tx1"/>
              </a:solidFill>
            </a:endParaRPr>
          </a:p>
        </p:txBody>
      </p:sp>
      <p:pic>
        <p:nvPicPr>
          <p:cNvPr id="4" name="图片 3">
            <a:extLst>
              <a:ext uri="{FF2B5EF4-FFF2-40B4-BE49-F238E27FC236}">
                <a16:creationId xmlns:a16="http://schemas.microsoft.com/office/drawing/2014/main" id="{A8924B9C-1C93-45AD-B224-A4B5C5A5F953}"/>
              </a:ext>
            </a:extLst>
          </p:cNvPr>
          <p:cNvPicPr>
            <a:picLocks noChangeAspect="1"/>
          </p:cNvPicPr>
          <p:nvPr/>
        </p:nvPicPr>
        <p:blipFill>
          <a:blip r:embed="rId2"/>
          <a:stretch>
            <a:fillRect/>
          </a:stretch>
        </p:blipFill>
        <p:spPr>
          <a:xfrm>
            <a:off x="949451" y="2786932"/>
            <a:ext cx="4113367" cy="1323268"/>
          </a:xfrm>
          <a:prstGeom prst="rect">
            <a:avLst/>
          </a:prstGeom>
        </p:spPr>
      </p:pic>
    </p:spTree>
    <p:extLst>
      <p:ext uri="{BB962C8B-B14F-4D97-AF65-F5344CB8AC3E}">
        <p14:creationId xmlns:p14="http://schemas.microsoft.com/office/powerpoint/2010/main" val="72296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2.5 </a:t>
            </a:r>
            <a:r>
              <a:rPr lang="zh-CN" altLang="en-US" dirty="0"/>
              <a:t>练习 </a:t>
            </a:r>
            <a:r>
              <a:rPr lang="en-US" altLang="zh-CN" dirty="0"/>
              <a:t>- </a:t>
            </a:r>
            <a:r>
              <a:rPr lang="zh-CN" altLang="en-US" dirty="0"/>
              <a:t>考试成绩整理</a:t>
            </a:r>
          </a:p>
        </p:txBody>
      </p:sp>
      <p:sp>
        <p:nvSpPr>
          <p:cNvPr id="12" name="TextBox 3">
            <a:extLst>
              <a:ext uri="{FF2B5EF4-FFF2-40B4-BE49-F238E27FC236}">
                <a16:creationId xmlns:a16="http://schemas.microsoft.com/office/drawing/2014/main" id="{3A169CBD-1C32-4FF7-9D5B-510EECF7652A}"/>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zh-CN" altLang="en-US" sz="1400" b="1" dirty="0">
                <a:latin typeface="微软雅黑" panose="020B0503020204020204" pitchFamily="34" charset="-122"/>
                <a:ea typeface="微软雅黑" panose="020B0503020204020204" pitchFamily="34" charset="-122"/>
              </a:rPr>
              <a:t>核心实现步骤</a:t>
            </a:r>
          </a:p>
        </p:txBody>
      </p:sp>
      <p:sp>
        <p:nvSpPr>
          <p:cNvPr id="13" name="内容占位符 5">
            <a:extLst>
              <a:ext uri="{FF2B5EF4-FFF2-40B4-BE49-F238E27FC236}">
                <a16:creationId xmlns:a16="http://schemas.microsoft.com/office/drawing/2014/main" id="{9050AB20-D4DC-4F20-A771-33C24B1EC35C}"/>
              </a:ext>
            </a:extLst>
          </p:cNvPr>
          <p:cNvSpPr>
            <a:spLocks noGrp="1"/>
          </p:cNvSpPr>
          <p:nvPr>
            <p:ph sz="half" idx="14"/>
          </p:nvPr>
        </p:nvSpPr>
        <p:spPr>
          <a:xfrm>
            <a:off x="848377" y="2123999"/>
            <a:ext cx="7327036" cy="1973868"/>
          </a:xfrm>
        </p:spPr>
        <p:txBody>
          <a:bodyPr>
            <a:noAutofit/>
          </a:bodyPr>
          <a:lstStyle/>
          <a:p>
            <a:pPr marL="228600" indent="-228600">
              <a:buFont typeface="+mj-ea"/>
              <a:buAutoNum type="circleNumDbPlain"/>
            </a:pPr>
            <a:r>
              <a:rPr lang="zh-CN" altLang="en-US" dirty="0">
                <a:solidFill>
                  <a:schemeClr val="tx1"/>
                </a:solidFill>
              </a:rPr>
              <a:t>导入需要的 </a:t>
            </a:r>
            <a:r>
              <a:rPr lang="en-US" altLang="zh-CN" dirty="0">
                <a:solidFill>
                  <a:schemeClr val="tx1"/>
                </a:solidFill>
              </a:rPr>
              <a:t>fs </a:t>
            </a:r>
            <a:r>
              <a:rPr lang="zh-CN" altLang="en-US" dirty="0">
                <a:solidFill>
                  <a:schemeClr val="tx1"/>
                </a:solidFill>
              </a:rPr>
              <a:t>文件系统模块</a:t>
            </a:r>
          </a:p>
          <a:p>
            <a:pPr marL="228600" indent="-228600">
              <a:buFont typeface="+mj-ea"/>
              <a:buAutoNum type="circleNumDbPlain"/>
            </a:pPr>
            <a:r>
              <a:rPr lang="zh-CN" altLang="en-US" dirty="0">
                <a:solidFill>
                  <a:schemeClr val="tx1"/>
                </a:solidFill>
              </a:rPr>
              <a:t>使用 </a:t>
            </a:r>
            <a:r>
              <a:rPr lang="en-US" altLang="zh-CN" dirty="0" err="1">
                <a:solidFill>
                  <a:srgbClr val="FF0000"/>
                </a:solidFill>
              </a:rPr>
              <a:t>fs.readFile</a:t>
            </a:r>
            <a:r>
              <a:rPr lang="en-US" altLang="zh-CN" dirty="0">
                <a:solidFill>
                  <a:srgbClr val="FF0000"/>
                </a:solidFill>
              </a:rPr>
              <a:t>() </a:t>
            </a:r>
            <a:r>
              <a:rPr lang="zh-CN" altLang="en-US" dirty="0">
                <a:solidFill>
                  <a:schemeClr val="tx1"/>
                </a:solidFill>
              </a:rPr>
              <a:t>方法，读取素材目录下的 </a:t>
            </a:r>
            <a:r>
              <a:rPr lang="zh-CN" altLang="en-US" dirty="0">
                <a:solidFill>
                  <a:srgbClr val="047FFD"/>
                </a:solidFill>
              </a:rPr>
              <a:t>成绩</a:t>
            </a:r>
            <a:r>
              <a:rPr lang="en-US" altLang="zh-CN" dirty="0">
                <a:solidFill>
                  <a:srgbClr val="047FFD"/>
                </a:solidFill>
              </a:rPr>
              <a:t>.txt</a:t>
            </a:r>
            <a:r>
              <a:rPr lang="en-US" altLang="zh-CN" dirty="0">
                <a:solidFill>
                  <a:schemeClr val="tx1"/>
                </a:solidFill>
              </a:rPr>
              <a:t> </a:t>
            </a:r>
            <a:r>
              <a:rPr lang="zh-CN" altLang="en-US" dirty="0">
                <a:solidFill>
                  <a:schemeClr val="tx1"/>
                </a:solidFill>
              </a:rPr>
              <a:t>文件</a:t>
            </a:r>
          </a:p>
          <a:p>
            <a:pPr marL="228600" indent="-228600">
              <a:buFont typeface="+mj-ea"/>
              <a:buAutoNum type="circleNumDbPlain"/>
            </a:pPr>
            <a:r>
              <a:rPr lang="zh-CN" altLang="en-US" dirty="0">
                <a:solidFill>
                  <a:schemeClr val="tx1"/>
                </a:solidFill>
              </a:rPr>
              <a:t>判断文件是否读取失败</a:t>
            </a:r>
          </a:p>
          <a:p>
            <a:pPr marL="228600" indent="-228600">
              <a:buFont typeface="+mj-ea"/>
              <a:buAutoNum type="circleNumDbPlain"/>
            </a:pPr>
            <a:r>
              <a:rPr lang="zh-CN" altLang="en-US" dirty="0">
                <a:solidFill>
                  <a:schemeClr val="tx1"/>
                </a:solidFill>
              </a:rPr>
              <a:t>文件读取成功后，处理成绩数据</a:t>
            </a:r>
          </a:p>
          <a:p>
            <a:pPr marL="228600" indent="-228600">
              <a:buFont typeface="+mj-ea"/>
              <a:buAutoNum type="circleNumDbPlain"/>
            </a:pPr>
            <a:r>
              <a:rPr lang="zh-CN" altLang="en-US" dirty="0">
                <a:solidFill>
                  <a:schemeClr val="tx1"/>
                </a:solidFill>
              </a:rPr>
              <a:t>将处理完成的成绩数据，调用 </a:t>
            </a:r>
            <a:r>
              <a:rPr lang="en-US" altLang="zh-CN" dirty="0" err="1">
                <a:solidFill>
                  <a:srgbClr val="FF0000"/>
                </a:solidFill>
              </a:rPr>
              <a:t>fs.writeFile</a:t>
            </a:r>
            <a:r>
              <a:rPr lang="en-US" altLang="zh-CN" dirty="0">
                <a:solidFill>
                  <a:srgbClr val="FF0000"/>
                </a:solidFill>
              </a:rPr>
              <a:t>() </a:t>
            </a:r>
            <a:r>
              <a:rPr lang="zh-CN" altLang="en-US" dirty="0">
                <a:solidFill>
                  <a:schemeClr val="tx1"/>
                </a:solidFill>
              </a:rPr>
              <a:t>方法，写入到新文件 </a:t>
            </a:r>
            <a:r>
              <a:rPr lang="zh-CN" altLang="en-US" dirty="0">
                <a:solidFill>
                  <a:srgbClr val="047FFD"/>
                </a:solidFill>
              </a:rPr>
              <a:t>成绩</a:t>
            </a:r>
            <a:r>
              <a:rPr lang="en-US" altLang="zh-CN" dirty="0">
                <a:solidFill>
                  <a:srgbClr val="047FFD"/>
                </a:solidFill>
              </a:rPr>
              <a:t>-ok.txt </a:t>
            </a:r>
            <a:r>
              <a:rPr lang="zh-CN" altLang="en-US" dirty="0">
                <a:solidFill>
                  <a:schemeClr val="tx1"/>
                </a:solidFill>
              </a:rPr>
              <a:t>中</a:t>
            </a:r>
            <a:endParaRPr lang="en-US" altLang="zh-CN" dirty="0">
              <a:solidFill>
                <a:schemeClr val="tx1"/>
              </a:solidFill>
            </a:endParaRPr>
          </a:p>
        </p:txBody>
      </p:sp>
    </p:spTree>
    <p:extLst>
      <p:ext uri="{BB962C8B-B14F-4D97-AF65-F5344CB8AC3E}">
        <p14:creationId xmlns:p14="http://schemas.microsoft.com/office/powerpoint/2010/main" val="258379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5.3 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7.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Session</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047FFD"/>
                </a:solidFill>
                <a:latin typeface="Microsoft YaHei" panose="020B0503020204020204" pitchFamily="34" charset="-122"/>
                <a:ea typeface="Microsoft YaHei" panose="020B0503020204020204" pitchFamily="34" charset="-122"/>
                <a:cs typeface="+mj-cs"/>
              </a:rPr>
              <a:t>工作原理</a:t>
            </a:r>
          </a:p>
        </p:txBody>
      </p:sp>
      <p:pic>
        <p:nvPicPr>
          <p:cNvPr id="3" name="图片 2">
            <a:extLst>
              <a:ext uri="{FF2B5EF4-FFF2-40B4-BE49-F238E27FC236}">
                <a16:creationId xmlns:a16="http://schemas.microsoft.com/office/drawing/2014/main" id="{5173CAD1-4ECE-4298-A56A-177F6D2F83AA}"/>
              </a:ext>
            </a:extLst>
          </p:cNvPr>
          <p:cNvPicPr>
            <a:picLocks noChangeAspect="1"/>
          </p:cNvPicPr>
          <p:nvPr/>
        </p:nvPicPr>
        <p:blipFill>
          <a:blip r:embed="rId2"/>
          <a:stretch>
            <a:fillRect/>
          </a:stretch>
        </p:blipFill>
        <p:spPr>
          <a:xfrm>
            <a:off x="978373" y="2142276"/>
            <a:ext cx="5724006" cy="2839860"/>
          </a:xfrm>
          <a:prstGeom prst="rect">
            <a:avLst/>
          </a:prstGeom>
          <a:ln>
            <a:solidFill>
              <a:schemeClr val="bg2"/>
            </a:solidFill>
          </a:ln>
        </p:spPr>
      </p:pic>
    </p:spTree>
    <p:extLst>
      <p:ext uri="{BB962C8B-B14F-4D97-AF65-F5344CB8AC3E}">
        <p14:creationId xmlns:p14="http://schemas.microsoft.com/office/powerpoint/2010/main" val="35778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5.4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安装</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express-session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56985"/>
          </a:xfrm>
        </p:spPr>
        <p:txBody>
          <a:bodyPr>
            <a:noAutofit/>
          </a:bodyPr>
          <a:lstStyle/>
          <a:p>
            <a:r>
              <a:rPr lang="zh-CN" altLang="en-US" dirty="0">
                <a:solidFill>
                  <a:schemeClr val="tx1"/>
                </a:solidFill>
              </a:rPr>
              <a:t>在 </a:t>
            </a:r>
            <a:r>
              <a:rPr lang="en-US" altLang="zh-CN" dirty="0">
                <a:solidFill>
                  <a:schemeClr val="tx1"/>
                </a:solidFill>
              </a:rPr>
              <a:t>Express </a:t>
            </a:r>
            <a:r>
              <a:rPr lang="zh-CN" altLang="en-US" dirty="0">
                <a:solidFill>
                  <a:schemeClr val="tx1"/>
                </a:solidFill>
              </a:rPr>
              <a:t>项目中，只需要安装 </a:t>
            </a:r>
            <a:r>
              <a:rPr lang="en-US" altLang="zh-CN" dirty="0">
                <a:solidFill>
                  <a:srgbClr val="047FFD"/>
                </a:solidFill>
              </a:rPr>
              <a:t>express-session</a:t>
            </a:r>
            <a:r>
              <a:rPr lang="en-US" altLang="zh-CN" dirty="0"/>
              <a:t> </a:t>
            </a:r>
            <a:r>
              <a:rPr lang="zh-CN" altLang="en-US" dirty="0"/>
              <a:t>中间件，即可在项目中使用 </a:t>
            </a:r>
            <a:r>
              <a:rPr lang="en-US" altLang="zh-CN" dirty="0"/>
              <a:t>Session </a:t>
            </a:r>
            <a:r>
              <a:rPr lang="zh-CN" altLang="en-US" dirty="0"/>
              <a:t>认证：</a:t>
            </a:r>
            <a:endParaRPr lang="en-US" altLang="zh-CN" dirty="0">
              <a:solidFill>
                <a:schemeClr val="tx1"/>
              </a:solidFill>
            </a:endParaRPr>
          </a:p>
        </p:txBody>
      </p:sp>
      <p:pic>
        <p:nvPicPr>
          <p:cNvPr id="2" name="图片 1">
            <a:extLst>
              <a:ext uri="{FF2B5EF4-FFF2-40B4-BE49-F238E27FC236}">
                <a16:creationId xmlns:a16="http://schemas.microsoft.com/office/drawing/2014/main" id="{D7EDFFCA-076B-4956-A2A2-E519C719DD02}"/>
              </a:ext>
            </a:extLst>
          </p:cNvPr>
          <p:cNvPicPr>
            <a:picLocks noChangeAspect="1"/>
          </p:cNvPicPr>
          <p:nvPr/>
        </p:nvPicPr>
        <p:blipFill>
          <a:blip r:embed="rId2"/>
          <a:stretch>
            <a:fillRect/>
          </a:stretch>
        </p:blipFill>
        <p:spPr>
          <a:xfrm>
            <a:off x="949978" y="2480982"/>
            <a:ext cx="5544000" cy="847906"/>
          </a:xfrm>
          <a:prstGeom prst="rect">
            <a:avLst/>
          </a:prstGeom>
        </p:spPr>
      </p:pic>
    </p:spTree>
    <p:extLst>
      <p:ext uri="{BB962C8B-B14F-4D97-AF65-F5344CB8AC3E}">
        <p14:creationId xmlns:p14="http://schemas.microsoft.com/office/powerpoint/2010/main" val="9808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5.4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配置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express-session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中间件</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56985"/>
          </a:xfrm>
        </p:spPr>
        <p:txBody>
          <a:bodyPr>
            <a:noAutofit/>
          </a:bodyPr>
          <a:lstStyle/>
          <a:p>
            <a:r>
              <a:rPr lang="en-US" altLang="zh-CN" dirty="0">
                <a:solidFill>
                  <a:schemeClr val="tx1"/>
                </a:solidFill>
              </a:rPr>
              <a:t>express-session </a:t>
            </a:r>
            <a:r>
              <a:rPr lang="zh-CN" altLang="en-US" dirty="0">
                <a:solidFill>
                  <a:schemeClr val="tx1"/>
                </a:solidFill>
              </a:rPr>
              <a:t>中间件安装成功后，需要通过 </a:t>
            </a:r>
            <a:r>
              <a:rPr lang="en-US" altLang="zh-CN" dirty="0" err="1">
                <a:solidFill>
                  <a:srgbClr val="047FFD"/>
                </a:solidFill>
              </a:rPr>
              <a:t>app.use</a:t>
            </a:r>
            <a:r>
              <a:rPr lang="en-US" altLang="zh-CN" dirty="0">
                <a:solidFill>
                  <a:srgbClr val="047FFD"/>
                </a:solidFill>
              </a:rPr>
              <a:t>() </a:t>
            </a:r>
            <a:r>
              <a:rPr lang="zh-CN" altLang="en-US" dirty="0">
                <a:solidFill>
                  <a:schemeClr val="tx1"/>
                </a:solidFill>
              </a:rPr>
              <a:t>来</a:t>
            </a:r>
            <a:r>
              <a:rPr lang="zh-CN" altLang="en-US" dirty="0">
                <a:solidFill>
                  <a:srgbClr val="FF0000"/>
                </a:solidFill>
              </a:rPr>
              <a:t>注册 </a:t>
            </a:r>
            <a:r>
              <a:rPr lang="en-US" altLang="zh-CN" dirty="0">
                <a:solidFill>
                  <a:srgbClr val="FF0000"/>
                </a:solidFill>
              </a:rPr>
              <a:t>session </a:t>
            </a:r>
            <a:r>
              <a:rPr lang="zh-CN" altLang="en-US" dirty="0">
                <a:solidFill>
                  <a:srgbClr val="FF0000"/>
                </a:solidFill>
              </a:rPr>
              <a:t>中间件</a:t>
            </a:r>
            <a:r>
              <a:rPr lang="zh-CN" altLang="en-US" dirty="0">
                <a:solidFill>
                  <a:schemeClr val="tx1"/>
                </a:solidFill>
              </a:rPr>
              <a:t>，示例代码如下：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6291AD47-B086-4C1F-A4D8-5847BA3CE521}"/>
              </a:ext>
            </a:extLst>
          </p:cNvPr>
          <p:cNvPicPr>
            <a:picLocks noChangeAspect="1"/>
          </p:cNvPicPr>
          <p:nvPr/>
        </p:nvPicPr>
        <p:blipFill>
          <a:blip r:embed="rId2"/>
          <a:stretch>
            <a:fillRect/>
          </a:stretch>
        </p:blipFill>
        <p:spPr>
          <a:xfrm>
            <a:off x="936531" y="2480982"/>
            <a:ext cx="5067582" cy="2551677"/>
          </a:xfrm>
          <a:prstGeom prst="rect">
            <a:avLst/>
          </a:prstGeom>
        </p:spPr>
      </p:pic>
    </p:spTree>
    <p:extLst>
      <p:ext uri="{BB962C8B-B14F-4D97-AF65-F5344CB8AC3E}">
        <p14:creationId xmlns:p14="http://schemas.microsoft.com/office/powerpoint/2010/main" val="66601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5.4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向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session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存数据</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56985"/>
          </a:xfrm>
        </p:spPr>
        <p:txBody>
          <a:bodyPr>
            <a:noAutofit/>
          </a:bodyPr>
          <a:lstStyle/>
          <a:p>
            <a:r>
              <a:rPr lang="zh-CN" altLang="en-US" dirty="0">
                <a:solidFill>
                  <a:schemeClr val="tx1"/>
                </a:solidFill>
              </a:rPr>
              <a:t>当 </a:t>
            </a:r>
            <a:r>
              <a:rPr lang="en-US" altLang="zh-CN" dirty="0">
                <a:solidFill>
                  <a:schemeClr val="tx1"/>
                </a:solidFill>
              </a:rPr>
              <a:t>express-session </a:t>
            </a:r>
            <a:r>
              <a:rPr lang="zh-CN" altLang="en-US" dirty="0">
                <a:solidFill>
                  <a:schemeClr val="tx1"/>
                </a:solidFill>
              </a:rPr>
              <a:t>中间件配置成功后，即可通过 </a:t>
            </a:r>
            <a:r>
              <a:rPr lang="en-US" altLang="zh-CN" b="1" dirty="0" err="1">
                <a:solidFill>
                  <a:srgbClr val="FF0000"/>
                </a:solidFill>
              </a:rPr>
              <a:t>req.session</a:t>
            </a:r>
            <a:r>
              <a:rPr lang="en-US" altLang="zh-CN" b="1" dirty="0">
                <a:solidFill>
                  <a:srgbClr val="FF0000"/>
                </a:solidFill>
              </a:rPr>
              <a:t> </a:t>
            </a:r>
            <a:r>
              <a:rPr lang="zh-CN" altLang="en-US" dirty="0">
                <a:solidFill>
                  <a:schemeClr val="tx1"/>
                </a:solidFill>
              </a:rPr>
              <a:t>来访问和使用 </a:t>
            </a:r>
            <a:r>
              <a:rPr lang="en-US" altLang="zh-CN" dirty="0">
                <a:solidFill>
                  <a:schemeClr val="tx1"/>
                </a:solidFill>
              </a:rPr>
              <a:t>session </a:t>
            </a:r>
            <a:r>
              <a:rPr lang="zh-CN" altLang="en-US" dirty="0">
                <a:solidFill>
                  <a:schemeClr val="tx1"/>
                </a:solidFill>
              </a:rPr>
              <a:t>对象，从而存储用户的关键信息：</a:t>
            </a:r>
            <a:endParaRPr lang="en-US" altLang="zh-CN" dirty="0">
              <a:solidFill>
                <a:schemeClr val="tx1"/>
              </a:solidFill>
            </a:endParaRPr>
          </a:p>
        </p:txBody>
      </p:sp>
      <p:pic>
        <p:nvPicPr>
          <p:cNvPr id="2" name="图片 1">
            <a:extLst>
              <a:ext uri="{FF2B5EF4-FFF2-40B4-BE49-F238E27FC236}">
                <a16:creationId xmlns:a16="http://schemas.microsoft.com/office/drawing/2014/main" id="{69CF8A29-7ED3-44D1-8CE1-571F84461513}"/>
              </a:ext>
            </a:extLst>
          </p:cNvPr>
          <p:cNvPicPr>
            <a:picLocks noChangeAspect="1"/>
          </p:cNvPicPr>
          <p:nvPr/>
        </p:nvPicPr>
        <p:blipFill>
          <a:blip r:embed="rId2"/>
          <a:stretch>
            <a:fillRect/>
          </a:stretch>
        </p:blipFill>
        <p:spPr>
          <a:xfrm>
            <a:off x="963425" y="2484498"/>
            <a:ext cx="4321269" cy="2557174"/>
          </a:xfrm>
          <a:prstGeom prst="rect">
            <a:avLst/>
          </a:prstGeom>
        </p:spPr>
      </p:pic>
    </p:spTree>
    <p:extLst>
      <p:ext uri="{BB962C8B-B14F-4D97-AF65-F5344CB8AC3E}">
        <p14:creationId xmlns:p14="http://schemas.microsoft.com/office/powerpoint/2010/main" val="6822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5.4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从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session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中</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取数据</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56985"/>
          </a:xfrm>
        </p:spPr>
        <p:txBody>
          <a:bodyPr>
            <a:noAutofit/>
          </a:bodyPr>
          <a:lstStyle/>
          <a:p>
            <a:r>
              <a:rPr lang="zh-CN" altLang="en-US" dirty="0">
                <a:solidFill>
                  <a:schemeClr val="tx1"/>
                </a:solidFill>
              </a:rPr>
              <a:t>可以直接从 </a:t>
            </a:r>
            <a:r>
              <a:rPr lang="en-US" altLang="zh-CN" b="1" dirty="0" err="1">
                <a:solidFill>
                  <a:srgbClr val="FF0000"/>
                </a:solidFill>
              </a:rPr>
              <a:t>req.session</a:t>
            </a:r>
            <a:r>
              <a:rPr lang="en-US" altLang="zh-CN" b="1" dirty="0">
                <a:solidFill>
                  <a:srgbClr val="FF0000"/>
                </a:solidFill>
              </a:rPr>
              <a:t> </a:t>
            </a:r>
            <a:r>
              <a:rPr lang="zh-CN" altLang="en-US" dirty="0">
                <a:solidFill>
                  <a:schemeClr val="tx1"/>
                </a:solidFill>
              </a:rPr>
              <a:t>对象上获取之前存储的数据，示例代码如下：</a:t>
            </a:r>
            <a:endParaRPr lang="en-US" altLang="zh-CN" dirty="0">
              <a:solidFill>
                <a:schemeClr val="tx1"/>
              </a:solidFill>
            </a:endParaRPr>
          </a:p>
        </p:txBody>
      </p:sp>
      <p:pic>
        <p:nvPicPr>
          <p:cNvPr id="3" name="图片 2">
            <a:extLst>
              <a:ext uri="{FF2B5EF4-FFF2-40B4-BE49-F238E27FC236}">
                <a16:creationId xmlns:a16="http://schemas.microsoft.com/office/drawing/2014/main" id="{ED74D2E7-5F47-4F08-A9D2-D4F5F85A989B}"/>
              </a:ext>
            </a:extLst>
          </p:cNvPr>
          <p:cNvPicPr>
            <a:picLocks noChangeAspect="1"/>
          </p:cNvPicPr>
          <p:nvPr/>
        </p:nvPicPr>
        <p:blipFill>
          <a:blip r:embed="rId2"/>
          <a:stretch>
            <a:fillRect/>
          </a:stretch>
        </p:blipFill>
        <p:spPr>
          <a:xfrm>
            <a:off x="956460" y="2480982"/>
            <a:ext cx="5544000" cy="2400558"/>
          </a:xfrm>
          <a:prstGeom prst="rect">
            <a:avLst/>
          </a:prstGeom>
        </p:spPr>
      </p:pic>
    </p:spTree>
    <p:extLst>
      <p:ext uri="{BB962C8B-B14F-4D97-AF65-F5344CB8AC3E}">
        <p14:creationId xmlns:p14="http://schemas.microsoft.com/office/powerpoint/2010/main" val="296835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5.4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Session </a:t>
            </a:r>
            <a:r>
              <a:rPr lang="zh-CN" altLang="en-US" dirty="0">
                <a:solidFill>
                  <a:srgbClr val="595959"/>
                </a:solidFill>
                <a:latin typeface="Microsoft YaHei" panose="020B0503020204020204" pitchFamily="34" charset="-122"/>
                <a:ea typeface="Microsoft YaHei" panose="020B0503020204020204" pitchFamily="34" charset="-122"/>
                <a:cs typeface="+mj-cs"/>
              </a:rPr>
              <a:t>认证</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清空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session</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56985"/>
          </a:xfrm>
        </p:spPr>
        <p:txBody>
          <a:bodyPr>
            <a:noAutofit/>
          </a:bodyPr>
          <a:lstStyle/>
          <a:p>
            <a:r>
              <a:rPr lang="zh-CN" altLang="en-US" dirty="0">
                <a:solidFill>
                  <a:schemeClr val="tx1"/>
                </a:solidFill>
              </a:rPr>
              <a:t>调用 </a:t>
            </a:r>
            <a:r>
              <a:rPr lang="en-US" altLang="zh-CN" b="1" dirty="0" err="1">
                <a:solidFill>
                  <a:srgbClr val="FF0000"/>
                </a:solidFill>
              </a:rPr>
              <a:t>req.session.destroy</a:t>
            </a:r>
            <a:r>
              <a:rPr lang="en-US" altLang="zh-CN" b="1" dirty="0">
                <a:solidFill>
                  <a:srgbClr val="FF0000"/>
                </a:solidFill>
              </a:rPr>
              <a:t>() </a:t>
            </a:r>
            <a:r>
              <a:rPr lang="zh-CN" altLang="en-US" dirty="0">
                <a:solidFill>
                  <a:schemeClr val="tx1"/>
                </a:solidFill>
              </a:rPr>
              <a:t>函数，即可清空服务器保存的 </a:t>
            </a:r>
            <a:r>
              <a:rPr lang="en-US" altLang="zh-CN" dirty="0">
                <a:solidFill>
                  <a:schemeClr val="tx1"/>
                </a:solidFill>
              </a:rPr>
              <a:t>session </a:t>
            </a:r>
            <a:r>
              <a:rPr lang="zh-CN" altLang="en-US" dirty="0">
                <a:solidFill>
                  <a:schemeClr val="tx1"/>
                </a:solidFill>
              </a:rPr>
              <a:t>信息。</a:t>
            </a:r>
            <a:endParaRPr lang="en-US" altLang="zh-CN" dirty="0">
              <a:solidFill>
                <a:schemeClr val="tx1"/>
              </a:solidFill>
            </a:endParaRPr>
          </a:p>
        </p:txBody>
      </p:sp>
      <p:pic>
        <p:nvPicPr>
          <p:cNvPr id="2" name="图片 1">
            <a:extLst>
              <a:ext uri="{FF2B5EF4-FFF2-40B4-BE49-F238E27FC236}">
                <a16:creationId xmlns:a16="http://schemas.microsoft.com/office/drawing/2014/main" id="{DE983A14-AB11-4B2A-8A5F-EE688E983197}"/>
              </a:ext>
            </a:extLst>
          </p:cNvPr>
          <p:cNvPicPr>
            <a:picLocks noChangeAspect="1"/>
          </p:cNvPicPr>
          <p:nvPr/>
        </p:nvPicPr>
        <p:blipFill>
          <a:blip r:embed="rId2"/>
          <a:stretch>
            <a:fillRect/>
          </a:stretch>
        </p:blipFill>
        <p:spPr>
          <a:xfrm>
            <a:off x="949980" y="2480983"/>
            <a:ext cx="5067580" cy="2551676"/>
          </a:xfrm>
          <a:prstGeom prst="rect">
            <a:avLst/>
          </a:prstGeom>
        </p:spPr>
      </p:pic>
    </p:spTree>
    <p:extLst>
      <p:ext uri="{BB962C8B-B14F-4D97-AF65-F5344CB8AC3E}">
        <p14:creationId xmlns:p14="http://schemas.microsoft.com/office/powerpoint/2010/main" val="78876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了解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Session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认证的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局限性</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2259744"/>
          </a:xfrm>
        </p:spPr>
        <p:txBody>
          <a:bodyPr>
            <a:noAutofit/>
          </a:bodyPr>
          <a:lstStyle/>
          <a:p>
            <a:r>
              <a:rPr lang="en-US" altLang="zh-CN" dirty="0">
                <a:solidFill>
                  <a:schemeClr val="tx1"/>
                </a:solidFill>
              </a:rPr>
              <a:t>Session </a:t>
            </a:r>
            <a:r>
              <a:rPr lang="zh-CN" altLang="en-US" dirty="0">
                <a:solidFill>
                  <a:schemeClr val="tx1"/>
                </a:solidFill>
              </a:rPr>
              <a:t>认证机制</a:t>
            </a:r>
            <a:r>
              <a:rPr lang="zh-CN" altLang="en-US" dirty="0">
                <a:solidFill>
                  <a:srgbClr val="FF0000"/>
                </a:solidFill>
              </a:rPr>
              <a:t>需要配合 </a:t>
            </a:r>
            <a:r>
              <a:rPr lang="en-US" altLang="zh-CN" dirty="0">
                <a:solidFill>
                  <a:srgbClr val="FF0000"/>
                </a:solidFill>
              </a:rPr>
              <a:t>Cookie</a:t>
            </a:r>
            <a:r>
              <a:rPr lang="zh-CN" altLang="en-US" dirty="0">
                <a:solidFill>
                  <a:srgbClr val="FF0000"/>
                </a:solidFill>
              </a:rPr>
              <a:t> 才能实现</a:t>
            </a:r>
            <a:r>
              <a:rPr lang="zh-CN" altLang="en-US" dirty="0">
                <a:solidFill>
                  <a:schemeClr val="tx1"/>
                </a:solidFill>
              </a:rPr>
              <a:t>。由于 </a:t>
            </a:r>
            <a:r>
              <a:rPr lang="en-US" altLang="zh-CN" dirty="0">
                <a:solidFill>
                  <a:schemeClr val="tx1"/>
                </a:solidFill>
              </a:rPr>
              <a:t>Cookie </a:t>
            </a:r>
            <a:r>
              <a:rPr lang="zh-CN" altLang="en-US" dirty="0">
                <a:solidFill>
                  <a:schemeClr val="tx1"/>
                </a:solidFill>
              </a:rPr>
              <a:t>默认不支持跨域访问，所以，当涉及到</a:t>
            </a:r>
            <a:r>
              <a:rPr lang="zh-CN" altLang="en-US" dirty="0">
                <a:solidFill>
                  <a:srgbClr val="047FFD"/>
                </a:solidFill>
              </a:rPr>
              <a:t>前端跨域请求后端接口</a:t>
            </a:r>
            <a:r>
              <a:rPr lang="zh-CN" altLang="en-US" dirty="0">
                <a:solidFill>
                  <a:schemeClr val="tx1"/>
                </a:solidFill>
              </a:rPr>
              <a:t>的时候，</a:t>
            </a:r>
            <a:r>
              <a:rPr lang="zh-CN" altLang="en-US" b="1" dirty="0">
                <a:solidFill>
                  <a:srgbClr val="FF0000"/>
                </a:solidFill>
              </a:rPr>
              <a:t>需要做很多额外的配置</a:t>
            </a:r>
            <a:r>
              <a:rPr lang="zh-CN" altLang="en-US" dirty="0">
                <a:solidFill>
                  <a:schemeClr val="tx1"/>
                </a:solidFill>
              </a:rPr>
              <a:t>，才能实现跨域 </a:t>
            </a:r>
            <a:r>
              <a:rPr lang="en-US" altLang="zh-CN" dirty="0">
                <a:solidFill>
                  <a:schemeClr val="tx1"/>
                </a:solidFill>
              </a:rPr>
              <a:t>Session </a:t>
            </a:r>
            <a:r>
              <a:rPr lang="zh-CN" altLang="en-US" dirty="0">
                <a:solidFill>
                  <a:schemeClr val="tx1"/>
                </a:solidFill>
              </a:rPr>
              <a:t>认证。</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注意：</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当前端请求后端接口</a:t>
            </a:r>
            <a:r>
              <a:rPr lang="zh-CN" altLang="en-US" b="1" dirty="0">
                <a:solidFill>
                  <a:srgbClr val="FF0000"/>
                </a:solidFill>
              </a:rPr>
              <a:t>不存在跨域问题</a:t>
            </a:r>
            <a:r>
              <a:rPr lang="zh-CN" altLang="en-US" dirty="0">
                <a:solidFill>
                  <a:schemeClr val="tx1"/>
                </a:solidFill>
              </a:rPr>
              <a:t>的时候，</a:t>
            </a:r>
            <a:r>
              <a:rPr lang="zh-CN" altLang="en-US" b="1" dirty="0">
                <a:solidFill>
                  <a:srgbClr val="FF0000"/>
                </a:solidFill>
              </a:rPr>
              <a:t>推荐使用 </a:t>
            </a:r>
            <a:r>
              <a:rPr lang="en-US" altLang="zh-CN" b="1" dirty="0">
                <a:solidFill>
                  <a:srgbClr val="FF0000"/>
                </a:solidFill>
              </a:rPr>
              <a:t>Session </a:t>
            </a:r>
            <a:r>
              <a:rPr lang="zh-CN" altLang="en-US" dirty="0">
                <a:solidFill>
                  <a:schemeClr val="tx1"/>
                </a:solidFill>
              </a:rPr>
              <a:t>身份认证机制。</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当前端需要跨域请求后端接口的时候，不推荐使用 </a:t>
            </a:r>
            <a:r>
              <a:rPr lang="en-US" altLang="zh-CN" dirty="0">
                <a:solidFill>
                  <a:schemeClr val="tx1"/>
                </a:solidFill>
              </a:rPr>
              <a:t>Session </a:t>
            </a:r>
            <a:r>
              <a:rPr lang="zh-CN" altLang="en-US" dirty="0">
                <a:solidFill>
                  <a:schemeClr val="tx1"/>
                </a:solidFill>
              </a:rPr>
              <a:t>身份认证机制，推荐使用 </a:t>
            </a:r>
            <a:r>
              <a:rPr lang="en-US" altLang="zh-CN" dirty="0">
                <a:solidFill>
                  <a:schemeClr val="tx1"/>
                </a:solidFill>
              </a:rPr>
              <a:t>JWT </a:t>
            </a:r>
            <a:r>
              <a:rPr lang="zh-CN" altLang="en-US" dirty="0">
                <a:solidFill>
                  <a:schemeClr val="tx1"/>
                </a:solidFill>
              </a:rPr>
              <a:t>认证机制。</a:t>
            </a:r>
            <a:endParaRPr lang="en-US" altLang="zh-CN" dirty="0">
              <a:solidFill>
                <a:schemeClr val="tx1"/>
              </a:solidFill>
            </a:endParaRPr>
          </a:p>
        </p:txBody>
      </p:sp>
    </p:spTree>
    <p:extLst>
      <p:ext uri="{BB962C8B-B14F-4D97-AF65-F5344CB8AC3E}">
        <p14:creationId xmlns:p14="http://schemas.microsoft.com/office/powerpoint/2010/main" val="421444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什么是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JWT</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83879"/>
          </a:xfrm>
        </p:spPr>
        <p:txBody>
          <a:bodyPr>
            <a:noAutofit/>
          </a:bodyPr>
          <a:lstStyle/>
          <a:p>
            <a:r>
              <a:rPr lang="en-US" altLang="zh-CN" dirty="0">
                <a:solidFill>
                  <a:schemeClr val="tx1"/>
                </a:solidFill>
              </a:rPr>
              <a:t>JWT</a:t>
            </a:r>
            <a:r>
              <a:rPr lang="zh-CN" altLang="en-US" dirty="0">
                <a:solidFill>
                  <a:schemeClr val="tx1"/>
                </a:solidFill>
              </a:rPr>
              <a:t>（英文全称：</a:t>
            </a:r>
            <a:r>
              <a:rPr lang="en-US" altLang="zh-CN" dirty="0">
                <a:solidFill>
                  <a:schemeClr val="tx1"/>
                </a:solidFill>
              </a:rPr>
              <a:t>JSON Web Token</a:t>
            </a:r>
            <a:r>
              <a:rPr lang="zh-CN" altLang="en-US" dirty="0">
                <a:solidFill>
                  <a:schemeClr val="tx1"/>
                </a:solidFill>
              </a:rPr>
              <a:t>）是目前</a:t>
            </a:r>
            <a:r>
              <a:rPr lang="zh-CN" altLang="en-US" b="1" dirty="0">
                <a:solidFill>
                  <a:srgbClr val="047FFD"/>
                </a:solidFill>
              </a:rPr>
              <a:t>最流行</a:t>
            </a:r>
            <a:r>
              <a:rPr lang="zh-CN" altLang="en-US" dirty="0">
                <a:solidFill>
                  <a:schemeClr val="tx1"/>
                </a:solidFill>
              </a:rPr>
              <a:t>的</a:t>
            </a:r>
            <a:r>
              <a:rPr lang="zh-CN" altLang="en-US" b="1" dirty="0">
                <a:solidFill>
                  <a:srgbClr val="FF0000"/>
                </a:solidFill>
              </a:rPr>
              <a:t>跨域认证解决方案</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5529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工作原理</a:t>
            </a:r>
          </a:p>
        </p:txBody>
      </p:sp>
      <p:pic>
        <p:nvPicPr>
          <p:cNvPr id="5" name="图片 4">
            <a:extLst>
              <a:ext uri="{FF2B5EF4-FFF2-40B4-BE49-F238E27FC236}">
                <a16:creationId xmlns:a16="http://schemas.microsoft.com/office/drawing/2014/main" id="{1E9CAFCC-0538-4A46-ACDB-8F51AC9565A5}"/>
              </a:ext>
            </a:extLst>
          </p:cNvPr>
          <p:cNvPicPr>
            <a:picLocks noChangeAspect="1"/>
          </p:cNvPicPr>
          <p:nvPr/>
        </p:nvPicPr>
        <p:blipFill>
          <a:blip r:embed="rId2"/>
          <a:stretch>
            <a:fillRect/>
          </a:stretch>
        </p:blipFill>
        <p:spPr>
          <a:xfrm>
            <a:off x="961803" y="2088483"/>
            <a:ext cx="4893884" cy="2517131"/>
          </a:xfrm>
          <a:prstGeom prst="rect">
            <a:avLst/>
          </a:prstGeom>
          <a:ln w="3175">
            <a:solidFill>
              <a:schemeClr val="bg2"/>
            </a:solidFill>
          </a:ln>
        </p:spPr>
      </p:pic>
      <p:sp>
        <p:nvSpPr>
          <p:cNvPr id="13" name="内容占位符 5">
            <a:extLst>
              <a:ext uri="{FF2B5EF4-FFF2-40B4-BE49-F238E27FC236}">
                <a16:creationId xmlns:a16="http://schemas.microsoft.com/office/drawing/2014/main" id="{8DB3C065-8797-4A8D-A789-B044CCE22D06}"/>
              </a:ext>
            </a:extLst>
          </p:cNvPr>
          <p:cNvSpPr>
            <a:spLocks noGrp="1"/>
          </p:cNvSpPr>
          <p:nvPr>
            <p:ph sz="half" idx="14"/>
          </p:nvPr>
        </p:nvSpPr>
        <p:spPr>
          <a:xfrm>
            <a:off x="848376" y="4652050"/>
            <a:ext cx="7793206" cy="383879"/>
          </a:xfrm>
        </p:spPr>
        <p:txBody>
          <a:bodyPr>
            <a:noAutofit/>
          </a:bodyPr>
          <a:lstStyle/>
          <a:p>
            <a:r>
              <a:rPr lang="zh-CN" altLang="en-US" dirty="0">
                <a:solidFill>
                  <a:schemeClr val="tx1"/>
                </a:solidFill>
              </a:rPr>
              <a:t>总结：用户的信息通过 </a:t>
            </a:r>
            <a:r>
              <a:rPr lang="en-US" altLang="zh-CN" dirty="0">
                <a:solidFill>
                  <a:schemeClr val="tx1"/>
                </a:solidFill>
              </a:rPr>
              <a:t>Token </a:t>
            </a:r>
            <a:r>
              <a:rPr lang="zh-CN" altLang="en-US" dirty="0">
                <a:solidFill>
                  <a:schemeClr val="tx1"/>
                </a:solidFill>
              </a:rPr>
              <a:t>字符串的形式，保存在客户端浏览器中。服务器通过还原 </a:t>
            </a:r>
            <a:r>
              <a:rPr lang="en-US" altLang="zh-CN" dirty="0">
                <a:solidFill>
                  <a:schemeClr val="tx1"/>
                </a:solidFill>
              </a:rPr>
              <a:t>Token </a:t>
            </a:r>
            <a:r>
              <a:rPr lang="zh-CN" altLang="en-US" dirty="0">
                <a:solidFill>
                  <a:schemeClr val="tx1"/>
                </a:solidFill>
              </a:rPr>
              <a:t>字符串的形式来认证用户的身份。</a:t>
            </a:r>
            <a:endParaRPr lang="en-US" altLang="zh-CN" dirty="0">
              <a:solidFill>
                <a:schemeClr val="tx1"/>
              </a:solidFill>
            </a:endParaRPr>
          </a:p>
        </p:txBody>
      </p:sp>
    </p:spTree>
    <p:extLst>
      <p:ext uri="{BB962C8B-B14F-4D97-AF65-F5344CB8AC3E}">
        <p14:creationId xmlns:p14="http://schemas.microsoft.com/office/powerpoint/2010/main" val="14489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组成部分</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541557"/>
          </a:xfrm>
        </p:spPr>
        <p:txBody>
          <a:bodyPr>
            <a:noAutofit/>
          </a:bodyPr>
          <a:lstStyle/>
          <a:p>
            <a:r>
              <a:rPr lang="en-US" altLang="zh-CN" dirty="0">
                <a:solidFill>
                  <a:schemeClr val="tx1"/>
                </a:solidFill>
              </a:rPr>
              <a:t>JWT </a:t>
            </a:r>
            <a:r>
              <a:rPr lang="zh-CN" altLang="en-US" dirty="0">
                <a:solidFill>
                  <a:schemeClr val="tx1"/>
                </a:solidFill>
              </a:rPr>
              <a:t>通常由三部分组成，分别是 </a:t>
            </a:r>
            <a:r>
              <a:rPr lang="en-US" altLang="zh-CN" dirty="0">
                <a:solidFill>
                  <a:srgbClr val="FF0000"/>
                </a:solidFill>
              </a:rPr>
              <a:t>Header</a:t>
            </a:r>
            <a:r>
              <a:rPr lang="zh-CN" altLang="en-US" dirty="0">
                <a:solidFill>
                  <a:schemeClr val="tx1"/>
                </a:solidFill>
              </a:rPr>
              <a:t>（头部）、</a:t>
            </a:r>
            <a:r>
              <a:rPr lang="en-US" altLang="zh-CN" dirty="0">
                <a:solidFill>
                  <a:srgbClr val="FF0000"/>
                </a:solidFill>
              </a:rPr>
              <a:t>Payload</a:t>
            </a:r>
            <a:r>
              <a:rPr lang="zh-CN" altLang="en-US" dirty="0">
                <a:solidFill>
                  <a:schemeClr val="tx1"/>
                </a:solidFill>
              </a:rPr>
              <a:t>（有效荷载）、</a:t>
            </a:r>
            <a:r>
              <a:rPr lang="en-US" altLang="zh-CN" dirty="0">
                <a:solidFill>
                  <a:srgbClr val="FF0000"/>
                </a:solidFill>
              </a:rPr>
              <a:t>Signature</a:t>
            </a:r>
            <a:r>
              <a:rPr lang="zh-CN" altLang="en-US" dirty="0">
                <a:solidFill>
                  <a:schemeClr val="tx1"/>
                </a:solidFill>
              </a:rPr>
              <a:t>（签名）。</a:t>
            </a:r>
            <a:endParaRPr lang="en-US" altLang="zh-CN" dirty="0">
              <a:solidFill>
                <a:schemeClr val="tx1"/>
              </a:solidFill>
            </a:endParaRPr>
          </a:p>
          <a:p>
            <a:r>
              <a:rPr lang="zh-CN" altLang="en-US" dirty="0">
                <a:solidFill>
                  <a:schemeClr val="tx1"/>
                </a:solidFill>
              </a:rPr>
              <a:t>三者之间使用英文的“</a:t>
            </a:r>
            <a:r>
              <a:rPr lang="en-US" altLang="zh-CN" dirty="0">
                <a:solidFill>
                  <a:schemeClr val="tx1"/>
                </a:solidFill>
              </a:rPr>
              <a:t>.</a:t>
            </a:r>
            <a:r>
              <a:rPr lang="zh-CN" altLang="en-US" dirty="0">
                <a:solidFill>
                  <a:schemeClr val="tx1"/>
                </a:solidFill>
              </a:rPr>
              <a:t>”分隔，格式如下：</a:t>
            </a:r>
            <a:endParaRPr lang="en-US" altLang="zh-CN" dirty="0">
              <a:solidFill>
                <a:schemeClr val="tx1"/>
              </a:solidFill>
            </a:endParaRPr>
          </a:p>
        </p:txBody>
      </p:sp>
      <p:pic>
        <p:nvPicPr>
          <p:cNvPr id="2" name="图片 1">
            <a:extLst>
              <a:ext uri="{FF2B5EF4-FFF2-40B4-BE49-F238E27FC236}">
                <a16:creationId xmlns:a16="http://schemas.microsoft.com/office/drawing/2014/main" id="{3FA9F695-E5A7-45FB-8CF7-12C9D9311A99}"/>
              </a:ext>
            </a:extLst>
          </p:cNvPr>
          <p:cNvPicPr>
            <a:picLocks noChangeAspect="1"/>
          </p:cNvPicPr>
          <p:nvPr/>
        </p:nvPicPr>
        <p:blipFill>
          <a:blip r:embed="rId2"/>
          <a:stretch>
            <a:fillRect/>
          </a:stretch>
        </p:blipFill>
        <p:spPr>
          <a:xfrm>
            <a:off x="949978" y="2837974"/>
            <a:ext cx="5544000" cy="847906"/>
          </a:xfrm>
          <a:prstGeom prst="rect">
            <a:avLst/>
          </a:prstGeom>
        </p:spPr>
      </p:pic>
      <p:sp>
        <p:nvSpPr>
          <p:cNvPr id="7" name="内容占位符 5">
            <a:extLst>
              <a:ext uri="{FF2B5EF4-FFF2-40B4-BE49-F238E27FC236}">
                <a16:creationId xmlns:a16="http://schemas.microsoft.com/office/drawing/2014/main" id="{7AF27698-83F7-48E5-8015-4D279485FBE3}"/>
              </a:ext>
            </a:extLst>
          </p:cNvPr>
          <p:cNvSpPr txBox="1">
            <a:spLocks/>
          </p:cNvSpPr>
          <p:nvPr/>
        </p:nvSpPr>
        <p:spPr>
          <a:xfrm>
            <a:off x="848376" y="3687875"/>
            <a:ext cx="7260200" cy="286232"/>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下面是 </a:t>
            </a:r>
            <a:r>
              <a:rPr lang="en-US" altLang="zh-CN" dirty="0">
                <a:solidFill>
                  <a:schemeClr val="tx1"/>
                </a:solidFill>
              </a:rPr>
              <a:t>JWT </a:t>
            </a:r>
            <a:r>
              <a:rPr lang="zh-CN" altLang="en-US" dirty="0">
                <a:solidFill>
                  <a:schemeClr val="tx1"/>
                </a:solidFill>
              </a:rPr>
              <a:t>字符串的示例：</a:t>
            </a:r>
            <a:endParaRPr lang="en-US" altLang="zh-CN" dirty="0">
              <a:solidFill>
                <a:schemeClr val="tx1"/>
              </a:solidFill>
            </a:endParaRPr>
          </a:p>
        </p:txBody>
      </p:sp>
      <p:pic>
        <p:nvPicPr>
          <p:cNvPr id="8" name="图片 7">
            <a:extLst>
              <a:ext uri="{FF2B5EF4-FFF2-40B4-BE49-F238E27FC236}">
                <a16:creationId xmlns:a16="http://schemas.microsoft.com/office/drawing/2014/main" id="{884DCC49-E8C0-46E0-8F8D-98F05085563F}"/>
              </a:ext>
            </a:extLst>
          </p:cNvPr>
          <p:cNvPicPr>
            <a:picLocks noChangeAspect="1"/>
          </p:cNvPicPr>
          <p:nvPr/>
        </p:nvPicPr>
        <p:blipFill>
          <a:blip r:embed="rId3"/>
          <a:stretch>
            <a:fillRect/>
          </a:stretch>
        </p:blipFill>
        <p:spPr>
          <a:xfrm>
            <a:off x="949979" y="4061563"/>
            <a:ext cx="5544000" cy="978710"/>
          </a:xfrm>
          <a:prstGeom prst="rect">
            <a:avLst/>
          </a:prstGeom>
        </p:spPr>
      </p:pic>
    </p:spTree>
    <p:extLst>
      <p:ext uri="{BB962C8B-B14F-4D97-AF65-F5344CB8AC3E}">
        <p14:creationId xmlns:p14="http://schemas.microsoft.com/office/powerpoint/2010/main" val="352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已经掌握了哪些技术</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5DA1833F-E201-49DC-BB62-FF62FF5CFCB2}"/>
              </a:ext>
            </a:extLst>
          </p:cNvPr>
          <p:cNvGrpSpPr/>
          <p:nvPr/>
        </p:nvGrpSpPr>
        <p:grpSpPr>
          <a:xfrm>
            <a:off x="1193820" y="2185125"/>
            <a:ext cx="1905000" cy="2234392"/>
            <a:chOff x="1193820" y="2185125"/>
            <a:chExt cx="1905000" cy="2234392"/>
          </a:xfrm>
        </p:grpSpPr>
        <p:pic>
          <p:nvPicPr>
            <p:cNvPr id="19" name="图片 18">
              <a:extLst>
                <a:ext uri="{FF2B5EF4-FFF2-40B4-BE49-F238E27FC236}">
                  <a16:creationId xmlns:a16="http://schemas.microsoft.com/office/drawing/2014/main" id="{738299C4-7C21-4F08-B507-A3C2E8C4AD6B}"/>
                </a:ext>
              </a:extLst>
            </p:cNvPr>
            <p:cNvPicPr>
              <a:picLocks noChangeAspect="1"/>
            </p:cNvPicPr>
            <p:nvPr/>
          </p:nvPicPr>
          <p:blipFill>
            <a:blip r:embed="rId2"/>
            <a:stretch>
              <a:fillRect/>
            </a:stretch>
          </p:blipFill>
          <p:spPr>
            <a:xfrm>
              <a:off x="1193820" y="2185125"/>
              <a:ext cx="1905000" cy="1905000"/>
            </a:xfrm>
            <a:prstGeom prst="rect">
              <a:avLst/>
            </a:prstGeom>
          </p:spPr>
        </p:pic>
        <p:sp>
          <p:nvSpPr>
            <p:cNvPr id="22" name="文本框 21">
              <a:extLst>
                <a:ext uri="{FF2B5EF4-FFF2-40B4-BE49-F238E27FC236}">
                  <a16:creationId xmlns:a16="http://schemas.microsoft.com/office/drawing/2014/main" id="{C04F980B-0A6E-433B-85DF-58EB449C9117}"/>
                </a:ext>
              </a:extLst>
            </p:cNvPr>
            <p:cNvSpPr txBox="1"/>
            <p:nvPr/>
          </p:nvSpPr>
          <p:spPr>
            <a:xfrm>
              <a:off x="1863229" y="4165601"/>
              <a:ext cx="566181"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HTML</a:t>
              </a:r>
              <a:endParaRPr lang="zh-CN" altLang="en-US" sz="1050" dirty="0">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40743E1C-29A7-4F63-AE12-D15C5F68DB19}"/>
              </a:ext>
            </a:extLst>
          </p:cNvPr>
          <p:cNvGrpSpPr/>
          <p:nvPr/>
        </p:nvGrpSpPr>
        <p:grpSpPr>
          <a:xfrm>
            <a:off x="3500131" y="2185125"/>
            <a:ext cx="1905000" cy="2234392"/>
            <a:chOff x="3500131" y="2185125"/>
            <a:chExt cx="1905000" cy="2234392"/>
          </a:xfrm>
        </p:grpSpPr>
        <p:pic>
          <p:nvPicPr>
            <p:cNvPr id="21" name="图片 20">
              <a:extLst>
                <a:ext uri="{FF2B5EF4-FFF2-40B4-BE49-F238E27FC236}">
                  <a16:creationId xmlns:a16="http://schemas.microsoft.com/office/drawing/2014/main" id="{6664A426-848D-43DE-A2D7-74E6126E7852}"/>
                </a:ext>
              </a:extLst>
            </p:cNvPr>
            <p:cNvPicPr>
              <a:picLocks noChangeAspect="1"/>
            </p:cNvPicPr>
            <p:nvPr/>
          </p:nvPicPr>
          <p:blipFill>
            <a:blip r:embed="rId3"/>
            <a:stretch>
              <a:fillRect/>
            </a:stretch>
          </p:blipFill>
          <p:spPr>
            <a:xfrm>
              <a:off x="3500131" y="2185125"/>
              <a:ext cx="1905000" cy="1905000"/>
            </a:xfrm>
            <a:prstGeom prst="rect">
              <a:avLst/>
            </a:prstGeom>
          </p:spPr>
        </p:pic>
        <p:sp>
          <p:nvSpPr>
            <p:cNvPr id="24" name="文本框 23">
              <a:extLst>
                <a:ext uri="{FF2B5EF4-FFF2-40B4-BE49-F238E27FC236}">
                  <a16:creationId xmlns:a16="http://schemas.microsoft.com/office/drawing/2014/main" id="{701D7D35-6D2D-4E94-AFF9-297CD1AE09F8}"/>
                </a:ext>
              </a:extLst>
            </p:cNvPr>
            <p:cNvSpPr txBox="1"/>
            <p:nvPr/>
          </p:nvSpPr>
          <p:spPr>
            <a:xfrm>
              <a:off x="4238470" y="4165601"/>
              <a:ext cx="428322"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CSS</a:t>
              </a:r>
              <a:endParaRPr lang="zh-CN" altLang="en-US" sz="1050" dirty="0">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B98AA068-3236-4D6F-ACAD-12F2A0F58F6E}"/>
              </a:ext>
            </a:extLst>
          </p:cNvPr>
          <p:cNvGrpSpPr/>
          <p:nvPr/>
        </p:nvGrpSpPr>
        <p:grpSpPr>
          <a:xfrm>
            <a:off x="5804504" y="2189236"/>
            <a:ext cx="1905000" cy="2230281"/>
            <a:chOff x="5804504" y="2189236"/>
            <a:chExt cx="1905000" cy="2230281"/>
          </a:xfrm>
        </p:grpSpPr>
        <p:pic>
          <p:nvPicPr>
            <p:cNvPr id="16" name="图片 15">
              <a:extLst>
                <a:ext uri="{FF2B5EF4-FFF2-40B4-BE49-F238E27FC236}">
                  <a16:creationId xmlns:a16="http://schemas.microsoft.com/office/drawing/2014/main" id="{C3A4613C-9A8D-4388-BF3C-BE4BC6ADAD96}"/>
                </a:ext>
              </a:extLst>
            </p:cNvPr>
            <p:cNvPicPr>
              <a:picLocks noChangeAspect="1"/>
            </p:cNvPicPr>
            <p:nvPr/>
          </p:nvPicPr>
          <p:blipFill>
            <a:blip r:embed="rId4"/>
            <a:stretch>
              <a:fillRect/>
            </a:stretch>
          </p:blipFill>
          <p:spPr>
            <a:xfrm>
              <a:off x="5804504" y="2189236"/>
              <a:ext cx="1905000" cy="1905000"/>
            </a:xfrm>
            <a:prstGeom prst="rect">
              <a:avLst/>
            </a:prstGeom>
          </p:spPr>
        </p:pic>
        <p:sp>
          <p:nvSpPr>
            <p:cNvPr id="25" name="文本框 24">
              <a:extLst>
                <a:ext uri="{FF2B5EF4-FFF2-40B4-BE49-F238E27FC236}">
                  <a16:creationId xmlns:a16="http://schemas.microsoft.com/office/drawing/2014/main" id="{A2AC3C3E-404F-4D55-94AB-D24181D8868F}"/>
                </a:ext>
              </a:extLst>
            </p:cNvPr>
            <p:cNvSpPr txBox="1"/>
            <p:nvPr/>
          </p:nvSpPr>
          <p:spPr>
            <a:xfrm>
              <a:off x="6352886" y="4165601"/>
              <a:ext cx="808235"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Javascript</a:t>
              </a:r>
              <a:endParaRPr lang="zh-CN" altLang="en-US" sz="105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7582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fs </a:t>
            </a:r>
            <a:r>
              <a:rPr lang="zh-CN" altLang="en-US" dirty="0"/>
              <a:t>文件系统模块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2.6 fs</a:t>
            </a:r>
            <a:r>
              <a:rPr lang="zh-CN" altLang="en-US" dirty="0"/>
              <a:t> 模块 </a:t>
            </a:r>
            <a:r>
              <a:rPr lang="en-US" altLang="zh-CN" dirty="0"/>
              <a:t>- </a:t>
            </a:r>
            <a:r>
              <a:rPr lang="zh-CN" altLang="en-US" dirty="0"/>
              <a:t>路径动态拼接的问题</a:t>
            </a:r>
          </a:p>
        </p:txBody>
      </p:sp>
      <p:sp>
        <p:nvSpPr>
          <p:cNvPr id="7" name="内容占位符 5">
            <a:extLst>
              <a:ext uri="{FF2B5EF4-FFF2-40B4-BE49-F238E27FC236}">
                <a16:creationId xmlns:a16="http://schemas.microsoft.com/office/drawing/2014/main" id="{A9E559BA-FDA1-4DED-9602-037DFB8B44BE}"/>
              </a:ext>
            </a:extLst>
          </p:cNvPr>
          <p:cNvSpPr>
            <a:spLocks noGrp="1"/>
          </p:cNvSpPr>
          <p:nvPr>
            <p:ph sz="half" idx="14"/>
          </p:nvPr>
        </p:nvSpPr>
        <p:spPr>
          <a:xfrm>
            <a:off x="848377" y="1393201"/>
            <a:ext cx="7916316" cy="984239"/>
          </a:xfrm>
        </p:spPr>
        <p:txBody>
          <a:bodyPr>
            <a:noAutofit/>
          </a:bodyPr>
          <a:lstStyle/>
          <a:p>
            <a:r>
              <a:rPr lang="zh-CN" altLang="en-US" dirty="0">
                <a:solidFill>
                  <a:schemeClr val="tx1"/>
                </a:solidFill>
              </a:rPr>
              <a:t>在使用 </a:t>
            </a:r>
            <a:r>
              <a:rPr lang="en-US" altLang="zh-CN" dirty="0">
                <a:solidFill>
                  <a:schemeClr val="tx1"/>
                </a:solidFill>
              </a:rPr>
              <a:t>fs </a:t>
            </a:r>
            <a:r>
              <a:rPr lang="zh-CN" altLang="en-US" dirty="0">
                <a:solidFill>
                  <a:schemeClr val="tx1"/>
                </a:solidFill>
              </a:rPr>
              <a:t>模块操作文件时，如果提供的操作路径是以 </a:t>
            </a:r>
            <a:r>
              <a:rPr lang="en-US" altLang="zh-CN" dirty="0">
                <a:solidFill>
                  <a:srgbClr val="047FFD"/>
                </a:solidFill>
              </a:rPr>
              <a:t>./ </a:t>
            </a:r>
            <a:r>
              <a:rPr lang="zh-CN" altLang="en-US" dirty="0">
                <a:solidFill>
                  <a:schemeClr val="tx1"/>
                </a:solidFill>
              </a:rPr>
              <a:t>或 </a:t>
            </a:r>
            <a:r>
              <a:rPr lang="en-US" altLang="zh-CN" dirty="0">
                <a:solidFill>
                  <a:srgbClr val="047FFD"/>
                </a:solidFill>
              </a:rPr>
              <a:t>../ </a:t>
            </a:r>
            <a:r>
              <a:rPr lang="zh-CN" altLang="en-US" dirty="0">
                <a:solidFill>
                  <a:schemeClr val="tx1"/>
                </a:solidFill>
              </a:rPr>
              <a:t>开头的</a:t>
            </a:r>
            <a:r>
              <a:rPr lang="zh-CN" altLang="en-US" dirty="0">
                <a:solidFill>
                  <a:srgbClr val="FF0000"/>
                </a:solidFill>
              </a:rPr>
              <a:t>相对路径</a:t>
            </a:r>
            <a:r>
              <a:rPr lang="zh-CN" altLang="en-US" dirty="0">
                <a:solidFill>
                  <a:schemeClr val="tx1"/>
                </a:solidFill>
              </a:rPr>
              <a:t>时，很容易出现路径动态拼接错误的问题。</a:t>
            </a:r>
            <a:endParaRPr lang="en-US" altLang="zh-CN" dirty="0">
              <a:solidFill>
                <a:schemeClr val="tx1"/>
              </a:solidFill>
            </a:endParaRPr>
          </a:p>
          <a:p>
            <a:r>
              <a:rPr lang="zh-CN" altLang="en-US" dirty="0">
                <a:solidFill>
                  <a:schemeClr val="tx1"/>
                </a:solidFill>
              </a:rPr>
              <a:t>原因：代码在运行的时候，</a:t>
            </a:r>
            <a:r>
              <a:rPr lang="zh-CN" altLang="en-US" dirty="0">
                <a:solidFill>
                  <a:srgbClr val="FF0000"/>
                </a:solidFill>
              </a:rPr>
              <a:t>会以执行 </a:t>
            </a:r>
            <a:r>
              <a:rPr lang="en-US" altLang="zh-CN" dirty="0">
                <a:solidFill>
                  <a:srgbClr val="FF0000"/>
                </a:solidFill>
              </a:rPr>
              <a:t>node </a:t>
            </a:r>
            <a:r>
              <a:rPr lang="zh-CN" altLang="en-US" dirty="0">
                <a:solidFill>
                  <a:srgbClr val="FF0000"/>
                </a:solidFill>
              </a:rPr>
              <a:t>命令时所处的目录</a:t>
            </a:r>
            <a:r>
              <a:rPr lang="zh-CN" altLang="en-US" dirty="0">
                <a:solidFill>
                  <a:schemeClr val="tx1"/>
                </a:solidFill>
              </a:rPr>
              <a:t>，动态拼接出被操作文件的完整路径。</a:t>
            </a:r>
            <a:endParaRPr lang="en-US" altLang="zh-CN" dirty="0">
              <a:solidFill>
                <a:schemeClr val="tx1"/>
              </a:solidFill>
            </a:endParaRPr>
          </a:p>
          <a:p>
            <a:r>
              <a:rPr lang="zh-CN" altLang="en-US" dirty="0">
                <a:solidFill>
                  <a:schemeClr val="tx1"/>
                </a:solidFill>
              </a:rPr>
              <a:t>解决方案：在使用 </a:t>
            </a:r>
            <a:r>
              <a:rPr lang="en-US" altLang="zh-CN" dirty="0">
                <a:solidFill>
                  <a:schemeClr val="tx1"/>
                </a:solidFill>
              </a:rPr>
              <a:t>fs </a:t>
            </a:r>
            <a:r>
              <a:rPr lang="zh-CN" altLang="en-US" dirty="0">
                <a:solidFill>
                  <a:schemeClr val="tx1"/>
                </a:solidFill>
              </a:rPr>
              <a:t>模块操作文件时，</a:t>
            </a:r>
            <a:r>
              <a:rPr lang="zh-CN" altLang="en-US" dirty="0">
                <a:solidFill>
                  <a:srgbClr val="FF0000"/>
                </a:solidFill>
              </a:rPr>
              <a:t>直接提供完整的路径</a:t>
            </a:r>
            <a:r>
              <a:rPr lang="zh-CN" altLang="en-US" dirty="0">
                <a:solidFill>
                  <a:schemeClr val="tx1"/>
                </a:solidFill>
              </a:rPr>
              <a:t>，不要提供 </a:t>
            </a:r>
            <a:r>
              <a:rPr lang="en-US" altLang="zh-CN" dirty="0">
                <a:solidFill>
                  <a:schemeClr val="tx1"/>
                </a:solidFill>
              </a:rPr>
              <a:t>./ </a:t>
            </a:r>
            <a:r>
              <a:rPr lang="zh-CN" altLang="en-US" dirty="0">
                <a:solidFill>
                  <a:schemeClr val="tx1"/>
                </a:solidFill>
              </a:rPr>
              <a:t>或 </a:t>
            </a:r>
            <a:r>
              <a:rPr lang="en-US" altLang="zh-CN" dirty="0">
                <a:solidFill>
                  <a:schemeClr val="tx1"/>
                </a:solidFill>
              </a:rPr>
              <a:t>../ </a:t>
            </a:r>
            <a:r>
              <a:rPr lang="zh-CN" altLang="en-US" dirty="0">
                <a:solidFill>
                  <a:schemeClr val="tx1"/>
                </a:solidFill>
              </a:rPr>
              <a:t>开头的相对路径，从而防止路径动态拼接的问题。</a:t>
            </a:r>
            <a:endParaRPr lang="en-US" altLang="zh-CN" dirty="0">
              <a:solidFill>
                <a:schemeClr val="tx1"/>
              </a:solidFill>
            </a:endParaRPr>
          </a:p>
        </p:txBody>
      </p:sp>
      <p:pic>
        <p:nvPicPr>
          <p:cNvPr id="4" name="图片 3">
            <a:extLst>
              <a:ext uri="{FF2B5EF4-FFF2-40B4-BE49-F238E27FC236}">
                <a16:creationId xmlns:a16="http://schemas.microsoft.com/office/drawing/2014/main" id="{E6C6BF7F-5CCA-4D5B-B8FA-8D53A313788B}"/>
              </a:ext>
            </a:extLst>
          </p:cNvPr>
          <p:cNvPicPr>
            <a:picLocks noChangeAspect="1"/>
          </p:cNvPicPr>
          <p:nvPr/>
        </p:nvPicPr>
        <p:blipFill>
          <a:blip r:embed="rId2"/>
          <a:stretch>
            <a:fillRect/>
          </a:stretch>
        </p:blipFill>
        <p:spPr>
          <a:xfrm>
            <a:off x="931437" y="2467676"/>
            <a:ext cx="4340218" cy="2553069"/>
          </a:xfrm>
          <a:prstGeom prst="rect">
            <a:avLst/>
          </a:prstGeom>
        </p:spPr>
      </p:pic>
    </p:spTree>
    <p:extLst>
      <p:ext uri="{BB962C8B-B14F-4D97-AF65-F5344CB8AC3E}">
        <p14:creationId xmlns:p14="http://schemas.microsoft.com/office/powerpoint/2010/main" val="12754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6. 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三个部分各自代表的含义</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8"/>
            <a:ext cx="7260200" cy="1411856"/>
          </a:xfrm>
        </p:spPr>
        <p:txBody>
          <a:bodyPr>
            <a:noAutofit/>
          </a:bodyPr>
          <a:lstStyle/>
          <a:p>
            <a:r>
              <a:rPr lang="en-US" altLang="zh-CN" dirty="0">
                <a:solidFill>
                  <a:schemeClr val="tx1"/>
                </a:solidFill>
              </a:rPr>
              <a:t>JWT </a:t>
            </a:r>
            <a:r>
              <a:rPr lang="zh-CN" altLang="en-US" dirty="0">
                <a:solidFill>
                  <a:schemeClr val="tx1"/>
                </a:solidFill>
              </a:rPr>
              <a:t>的三个组成部分，从前到后分别是 </a:t>
            </a:r>
            <a:r>
              <a:rPr lang="en-US" altLang="zh-CN" dirty="0">
                <a:solidFill>
                  <a:schemeClr val="tx1"/>
                </a:solidFill>
              </a:rPr>
              <a:t>Header</a:t>
            </a:r>
            <a:r>
              <a:rPr lang="zh-CN" altLang="en-US" dirty="0">
                <a:solidFill>
                  <a:schemeClr val="tx1"/>
                </a:solidFill>
              </a:rPr>
              <a:t>、</a:t>
            </a:r>
            <a:r>
              <a:rPr lang="en-US" altLang="zh-CN" dirty="0">
                <a:solidFill>
                  <a:schemeClr val="tx1"/>
                </a:solidFill>
              </a:rPr>
              <a:t>Payload</a:t>
            </a:r>
            <a:r>
              <a:rPr lang="zh-CN" altLang="en-US" dirty="0">
                <a:solidFill>
                  <a:schemeClr val="tx1"/>
                </a:solidFill>
              </a:rPr>
              <a:t>、</a:t>
            </a:r>
            <a:r>
              <a:rPr lang="en-US" altLang="zh-CN" dirty="0">
                <a:solidFill>
                  <a:schemeClr val="tx1"/>
                </a:solidFill>
              </a:rPr>
              <a:t>Signature</a:t>
            </a:r>
            <a:r>
              <a:rPr lang="zh-CN" altLang="en-US" dirty="0">
                <a:solidFill>
                  <a:schemeClr val="tx1"/>
                </a:solidFill>
              </a:rPr>
              <a:t>。</a:t>
            </a:r>
            <a:endParaRPr lang="en-US" altLang="zh-CN" dirty="0">
              <a:solidFill>
                <a:schemeClr val="tx1"/>
              </a:solidFill>
            </a:endParaRPr>
          </a:p>
          <a:p>
            <a:r>
              <a:rPr lang="zh-CN" altLang="en-US" dirty="0">
                <a:solidFill>
                  <a:schemeClr val="tx1"/>
                </a:solidFill>
              </a:rPr>
              <a:t>其中：</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b="1" dirty="0">
                <a:solidFill>
                  <a:srgbClr val="FF0000"/>
                </a:solidFill>
              </a:rPr>
              <a:t>Payload</a:t>
            </a:r>
            <a:r>
              <a:rPr lang="en-US" altLang="zh-CN" dirty="0">
                <a:solidFill>
                  <a:schemeClr val="tx1"/>
                </a:solidFill>
              </a:rPr>
              <a:t> </a:t>
            </a:r>
            <a:r>
              <a:rPr lang="zh-CN" altLang="en-US" dirty="0">
                <a:solidFill>
                  <a:schemeClr val="tx1"/>
                </a:solidFill>
              </a:rPr>
              <a:t>部分</a:t>
            </a:r>
            <a:r>
              <a:rPr lang="zh-CN" altLang="en-US" b="1" dirty="0">
                <a:solidFill>
                  <a:srgbClr val="FF0000"/>
                </a:solidFill>
              </a:rPr>
              <a:t>才是真正的用户信息</a:t>
            </a:r>
            <a:r>
              <a:rPr lang="zh-CN" altLang="en-US" dirty="0">
                <a:solidFill>
                  <a:schemeClr val="tx1"/>
                </a:solidFill>
              </a:rPr>
              <a:t>，它是用户信息经过加密之后生成的字符串。</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Header </a:t>
            </a:r>
            <a:r>
              <a:rPr lang="zh-CN" altLang="en-US" dirty="0">
                <a:solidFill>
                  <a:schemeClr val="tx1"/>
                </a:solidFill>
              </a:rPr>
              <a:t>和 </a:t>
            </a:r>
            <a:r>
              <a:rPr lang="en-US" altLang="zh-CN" dirty="0">
                <a:solidFill>
                  <a:schemeClr val="tx1"/>
                </a:solidFill>
              </a:rPr>
              <a:t>Signature </a:t>
            </a:r>
            <a:r>
              <a:rPr lang="zh-CN" altLang="en-US" dirty="0">
                <a:solidFill>
                  <a:schemeClr val="tx1"/>
                </a:solidFill>
              </a:rPr>
              <a:t>是</a:t>
            </a:r>
            <a:r>
              <a:rPr lang="zh-CN" altLang="en-US" b="1" dirty="0">
                <a:solidFill>
                  <a:srgbClr val="047FFD"/>
                </a:solidFill>
              </a:rPr>
              <a:t>安全性相关</a:t>
            </a:r>
            <a:r>
              <a:rPr lang="zh-CN" altLang="en-US" dirty="0">
                <a:solidFill>
                  <a:schemeClr val="tx1"/>
                </a:solidFill>
              </a:rPr>
              <a:t>的部分，只是为了保证 </a:t>
            </a:r>
            <a:r>
              <a:rPr lang="en-US" altLang="zh-CN" dirty="0">
                <a:solidFill>
                  <a:schemeClr val="tx1"/>
                </a:solidFill>
              </a:rPr>
              <a:t>Token </a:t>
            </a:r>
            <a:r>
              <a:rPr lang="zh-CN" altLang="en-US" dirty="0">
                <a:solidFill>
                  <a:schemeClr val="tx1"/>
                </a:solidFill>
              </a:rPr>
              <a:t>的安全性。</a:t>
            </a:r>
            <a:endParaRPr lang="en-US" altLang="zh-CN" dirty="0">
              <a:solidFill>
                <a:schemeClr val="tx1"/>
              </a:solidFill>
            </a:endParaRPr>
          </a:p>
        </p:txBody>
      </p:sp>
      <p:pic>
        <p:nvPicPr>
          <p:cNvPr id="2" name="图片 1">
            <a:extLst>
              <a:ext uri="{FF2B5EF4-FFF2-40B4-BE49-F238E27FC236}">
                <a16:creationId xmlns:a16="http://schemas.microsoft.com/office/drawing/2014/main" id="{102D7F9C-127C-46C8-A720-2523B8304F6A}"/>
              </a:ext>
            </a:extLst>
          </p:cNvPr>
          <p:cNvPicPr>
            <a:picLocks noChangeAspect="1"/>
          </p:cNvPicPr>
          <p:nvPr/>
        </p:nvPicPr>
        <p:blipFill>
          <a:blip r:embed="rId2"/>
          <a:stretch>
            <a:fillRect/>
          </a:stretch>
        </p:blipFill>
        <p:spPr>
          <a:xfrm>
            <a:off x="1387069" y="3535853"/>
            <a:ext cx="3347301" cy="1447263"/>
          </a:xfrm>
          <a:prstGeom prst="rect">
            <a:avLst/>
          </a:prstGeom>
        </p:spPr>
      </p:pic>
    </p:spTree>
    <p:extLst>
      <p:ext uri="{BB962C8B-B14F-4D97-AF65-F5344CB8AC3E}">
        <p14:creationId xmlns:p14="http://schemas.microsoft.com/office/powerpoint/2010/main" val="383486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5.5 JWT </a:t>
            </a:r>
            <a:r>
              <a:rPr lang="zh-CN" altLang="en-US" dirty="0">
                <a:solidFill>
                  <a:srgbClr val="595959"/>
                </a:solidFill>
                <a:latin typeface="Microsoft YaHei" panose="020B0503020204020204" pitchFamily="34" charset="-122"/>
                <a:ea typeface="Microsoft YaHei" panose="020B0503020204020204" pitchFamily="34" charset="-122"/>
                <a:cs typeface="+mj-cs"/>
              </a:rPr>
              <a:t>认证机制</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7. 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的</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使用方式</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921762"/>
          </a:xfrm>
        </p:spPr>
        <p:txBody>
          <a:bodyPr>
            <a:noAutofit/>
          </a:bodyPr>
          <a:lstStyle/>
          <a:p>
            <a:r>
              <a:rPr lang="zh-CN" altLang="en-US" dirty="0">
                <a:solidFill>
                  <a:schemeClr val="tx1"/>
                </a:solidFill>
              </a:rPr>
              <a:t>客户端收到服务器返回的 </a:t>
            </a:r>
            <a:r>
              <a:rPr lang="en-US" altLang="zh-CN" dirty="0">
                <a:solidFill>
                  <a:schemeClr val="tx1"/>
                </a:solidFill>
              </a:rPr>
              <a:t>JWT </a:t>
            </a:r>
            <a:r>
              <a:rPr lang="zh-CN" altLang="en-US" dirty="0">
                <a:solidFill>
                  <a:schemeClr val="tx1"/>
                </a:solidFill>
              </a:rPr>
              <a:t>之后，通常会将它储存在 </a:t>
            </a:r>
            <a:r>
              <a:rPr lang="en-US" altLang="zh-CN" dirty="0" err="1">
                <a:solidFill>
                  <a:srgbClr val="047FFD"/>
                </a:solidFill>
              </a:rPr>
              <a:t>localStorage</a:t>
            </a:r>
            <a:r>
              <a:rPr lang="en-US" altLang="zh-CN" dirty="0">
                <a:solidFill>
                  <a:schemeClr val="tx1"/>
                </a:solidFill>
              </a:rPr>
              <a:t> </a:t>
            </a:r>
            <a:r>
              <a:rPr lang="zh-CN" altLang="en-US" dirty="0">
                <a:solidFill>
                  <a:schemeClr val="tx1"/>
                </a:solidFill>
              </a:rPr>
              <a:t>或 </a:t>
            </a:r>
            <a:r>
              <a:rPr lang="en-US" altLang="zh-CN" dirty="0" err="1">
                <a:solidFill>
                  <a:srgbClr val="047FFD"/>
                </a:solidFill>
              </a:rPr>
              <a:t>sessionStorage</a:t>
            </a:r>
            <a:r>
              <a:rPr lang="en-US" altLang="zh-CN" dirty="0">
                <a:solidFill>
                  <a:schemeClr val="tx1"/>
                </a:solidFill>
              </a:rPr>
              <a:t> </a:t>
            </a:r>
            <a:r>
              <a:rPr lang="zh-CN" altLang="en-US" dirty="0">
                <a:solidFill>
                  <a:schemeClr val="tx1"/>
                </a:solidFill>
              </a:rPr>
              <a:t>中。</a:t>
            </a:r>
          </a:p>
          <a:p>
            <a:r>
              <a:rPr lang="zh-CN" altLang="en-US" dirty="0">
                <a:solidFill>
                  <a:schemeClr val="tx1"/>
                </a:solidFill>
              </a:rPr>
              <a:t>此后，客户端每次与服务器通信，都要带上这个 </a:t>
            </a:r>
            <a:r>
              <a:rPr lang="en-US" altLang="zh-CN" dirty="0">
                <a:solidFill>
                  <a:schemeClr val="tx1"/>
                </a:solidFill>
              </a:rPr>
              <a:t>JWT </a:t>
            </a:r>
            <a:r>
              <a:rPr lang="zh-CN" altLang="en-US" dirty="0">
                <a:solidFill>
                  <a:schemeClr val="tx1"/>
                </a:solidFill>
              </a:rPr>
              <a:t>的字符串，从而进行身份认证。推荐的做法是</a:t>
            </a:r>
            <a:r>
              <a:rPr lang="zh-CN" altLang="en-US" b="1" dirty="0">
                <a:solidFill>
                  <a:srgbClr val="FF0000"/>
                </a:solidFill>
              </a:rPr>
              <a:t>把 </a:t>
            </a:r>
            <a:r>
              <a:rPr lang="en-US" altLang="zh-CN" b="1" dirty="0">
                <a:solidFill>
                  <a:srgbClr val="FF0000"/>
                </a:solidFill>
              </a:rPr>
              <a:t>JWT </a:t>
            </a:r>
            <a:r>
              <a:rPr lang="zh-CN" altLang="en-US" b="1" dirty="0">
                <a:solidFill>
                  <a:srgbClr val="FF0000"/>
                </a:solidFill>
              </a:rPr>
              <a:t>放在 </a:t>
            </a:r>
            <a:r>
              <a:rPr lang="en-US" altLang="zh-CN" b="1" dirty="0">
                <a:solidFill>
                  <a:srgbClr val="FF0000"/>
                </a:solidFill>
              </a:rPr>
              <a:t>HTTP </a:t>
            </a:r>
            <a:r>
              <a:rPr lang="zh-CN" altLang="en-US" b="1" dirty="0">
                <a:solidFill>
                  <a:srgbClr val="FF0000"/>
                </a:solidFill>
              </a:rPr>
              <a:t>请求头的 </a:t>
            </a:r>
            <a:r>
              <a:rPr lang="en-US" altLang="zh-CN" b="1" dirty="0">
                <a:solidFill>
                  <a:srgbClr val="FF0000"/>
                </a:solidFill>
              </a:rPr>
              <a:t>Authorization </a:t>
            </a:r>
            <a:r>
              <a:rPr lang="zh-CN" altLang="en-US" b="1" dirty="0">
                <a:solidFill>
                  <a:srgbClr val="FF0000"/>
                </a:solidFill>
              </a:rPr>
              <a:t>字段中</a:t>
            </a:r>
            <a:r>
              <a:rPr lang="zh-CN" altLang="en-US" dirty="0">
                <a:solidFill>
                  <a:schemeClr val="tx1"/>
                </a:solidFill>
              </a:rPr>
              <a:t>，格式如下：</a:t>
            </a:r>
            <a:endParaRPr lang="en-US" altLang="zh-CN" dirty="0">
              <a:solidFill>
                <a:schemeClr val="tx1"/>
              </a:solidFill>
            </a:endParaRPr>
          </a:p>
        </p:txBody>
      </p:sp>
      <p:pic>
        <p:nvPicPr>
          <p:cNvPr id="2" name="图片 1">
            <a:extLst>
              <a:ext uri="{FF2B5EF4-FFF2-40B4-BE49-F238E27FC236}">
                <a16:creationId xmlns:a16="http://schemas.microsoft.com/office/drawing/2014/main" id="{CEE26011-A4FD-43DF-ACD5-BF137E964223}"/>
              </a:ext>
            </a:extLst>
          </p:cNvPr>
          <p:cNvPicPr>
            <a:picLocks noChangeAspect="1"/>
          </p:cNvPicPr>
          <p:nvPr/>
        </p:nvPicPr>
        <p:blipFill>
          <a:blip r:embed="rId2"/>
          <a:stretch>
            <a:fillRect/>
          </a:stretch>
        </p:blipFill>
        <p:spPr>
          <a:xfrm>
            <a:off x="936531" y="3067093"/>
            <a:ext cx="5544000" cy="847906"/>
          </a:xfrm>
          <a:prstGeom prst="rect">
            <a:avLst/>
          </a:prstGeom>
        </p:spPr>
      </p:pic>
    </p:spTree>
    <p:extLst>
      <p:ext uri="{BB962C8B-B14F-4D97-AF65-F5344CB8AC3E}">
        <p14:creationId xmlns:p14="http://schemas.microsoft.com/office/powerpoint/2010/main" val="308545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1.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安装</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相关的包</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90603"/>
          </a:xfrm>
        </p:spPr>
        <p:txBody>
          <a:bodyPr>
            <a:noAutofit/>
          </a:bodyPr>
          <a:lstStyle/>
          <a:p>
            <a:r>
              <a:rPr lang="zh-CN" altLang="en-US" dirty="0">
                <a:solidFill>
                  <a:schemeClr val="tx1"/>
                </a:solidFill>
              </a:rPr>
              <a:t>运行如下命令，安装如下两个 </a:t>
            </a:r>
            <a:r>
              <a:rPr lang="en-US" altLang="zh-CN" dirty="0">
                <a:solidFill>
                  <a:schemeClr val="tx1"/>
                </a:solidFill>
              </a:rPr>
              <a:t>JWT </a:t>
            </a:r>
            <a:r>
              <a:rPr lang="zh-CN" altLang="en-US" dirty="0">
                <a:solidFill>
                  <a:schemeClr val="tx1"/>
                </a:solidFill>
              </a:rPr>
              <a:t>相关的包：</a:t>
            </a:r>
            <a:endParaRPr lang="en-US" altLang="zh-CN" dirty="0">
              <a:solidFill>
                <a:schemeClr val="tx1"/>
              </a:solidFill>
            </a:endParaRPr>
          </a:p>
        </p:txBody>
      </p:sp>
      <p:pic>
        <p:nvPicPr>
          <p:cNvPr id="2" name="图片 1">
            <a:extLst>
              <a:ext uri="{FF2B5EF4-FFF2-40B4-BE49-F238E27FC236}">
                <a16:creationId xmlns:a16="http://schemas.microsoft.com/office/drawing/2014/main" id="{8DBB7D7C-BE40-4239-A584-128742E7EFE7}"/>
              </a:ext>
            </a:extLst>
          </p:cNvPr>
          <p:cNvPicPr>
            <a:picLocks noChangeAspect="1"/>
          </p:cNvPicPr>
          <p:nvPr/>
        </p:nvPicPr>
        <p:blipFill>
          <a:blip r:embed="rId2"/>
          <a:stretch>
            <a:fillRect/>
          </a:stretch>
        </p:blipFill>
        <p:spPr>
          <a:xfrm>
            <a:off x="956703" y="2514600"/>
            <a:ext cx="5544000" cy="847906"/>
          </a:xfrm>
          <a:prstGeom prst="rect">
            <a:avLst/>
          </a:prstGeom>
        </p:spPr>
      </p:pic>
      <p:sp>
        <p:nvSpPr>
          <p:cNvPr id="9" name="内容占位符 5">
            <a:extLst>
              <a:ext uri="{FF2B5EF4-FFF2-40B4-BE49-F238E27FC236}">
                <a16:creationId xmlns:a16="http://schemas.microsoft.com/office/drawing/2014/main" id="{34AE0140-E04F-4923-B1EF-87D00BE839AE}"/>
              </a:ext>
            </a:extLst>
          </p:cNvPr>
          <p:cNvSpPr txBox="1">
            <a:spLocks/>
          </p:cNvSpPr>
          <p:nvPr/>
        </p:nvSpPr>
        <p:spPr>
          <a:xfrm>
            <a:off x="881996" y="3382678"/>
            <a:ext cx="7260200" cy="1054853"/>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其中：</a:t>
            </a:r>
          </a:p>
          <a:p>
            <a:pPr marL="171450" indent="-171450">
              <a:buFont typeface="Wingdings" panose="05000000000000000000" pitchFamily="2" charset="2"/>
              <a:buChar char="l"/>
            </a:pPr>
            <a:r>
              <a:rPr lang="en-US" altLang="zh-CN" b="1" dirty="0" err="1">
                <a:solidFill>
                  <a:srgbClr val="FF0000"/>
                </a:solidFill>
              </a:rPr>
              <a:t>jsonwebtoken</a:t>
            </a:r>
            <a:r>
              <a:rPr lang="en-US" altLang="zh-CN" dirty="0">
                <a:solidFill>
                  <a:schemeClr val="tx1"/>
                </a:solidFill>
              </a:rPr>
              <a:t> </a:t>
            </a:r>
            <a:r>
              <a:rPr lang="zh-CN" altLang="en-US" dirty="0">
                <a:solidFill>
                  <a:schemeClr val="tx1"/>
                </a:solidFill>
              </a:rPr>
              <a:t>用于</a:t>
            </a:r>
            <a:r>
              <a:rPr lang="zh-CN" altLang="en-US" b="1" dirty="0">
                <a:solidFill>
                  <a:srgbClr val="047FFD"/>
                </a:solidFill>
              </a:rPr>
              <a:t>生成 </a:t>
            </a:r>
            <a:r>
              <a:rPr lang="en-US" altLang="zh-CN" b="1" dirty="0">
                <a:solidFill>
                  <a:srgbClr val="047FFD"/>
                </a:solidFill>
              </a:rPr>
              <a:t>JWT </a:t>
            </a:r>
            <a:r>
              <a:rPr lang="zh-CN" altLang="en-US" b="1" dirty="0">
                <a:solidFill>
                  <a:srgbClr val="047FFD"/>
                </a:solidFill>
              </a:rPr>
              <a:t>字符串</a:t>
            </a:r>
            <a:endParaRPr lang="zh-CN" altLang="en-US" dirty="0">
              <a:solidFill>
                <a:schemeClr val="tx1"/>
              </a:solidFill>
            </a:endParaRPr>
          </a:p>
          <a:p>
            <a:pPr marL="171450" indent="-171450">
              <a:buFont typeface="Wingdings" panose="05000000000000000000" pitchFamily="2" charset="2"/>
              <a:buChar char="l"/>
            </a:pPr>
            <a:r>
              <a:rPr lang="en-US" altLang="zh-CN" b="1" dirty="0">
                <a:solidFill>
                  <a:srgbClr val="FF0000"/>
                </a:solidFill>
              </a:rPr>
              <a:t>express-</a:t>
            </a:r>
            <a:r>
              <a:rPr lang="en-US" altLang="zh-CN" b="1" dirty="0" err="1">
                <a:solidFill>
                  <a:srgbClr val="FF0000"/>
                </a:solidFill>
              </a:rPr>
              <a:t>jwt</a:t>
            </a:r>
            <a:r>
              <a:rPr lang="en-US" altLang="zh-CN" dirty="0">
                <a:solidFill>
                  <a:schemeClr val="tx1"/>
                </a:solidFill>
              </a:rPr>
              <a:t> </a:t>
            </a:r>
            <a:r>
              <a:rPr lang="zh-CN" altLang="en-US" dirty="0">
                <a:solidFill>
                  <a:schemeClr val="tx1"/>
                </a:solidFill>
              </a:rPr>
              <a:t>用于</a:t>
            </a:r>
            <a:r>
              <a:rPr lang="zh-CN" altLang="en-US" b="1" dirty="0">
                <a:solidFill>
                  <a:srgbClr val="047FFD"/>
                </a:solidFill>
              </a:rPr>
              <a:t>将 </a:t>
            </a:r>
            <a:r>
              <a:rPr lang="en-US" altLang="zh-CN" b="1" dirty="0">
                <a:solidFill>
                  <a:srgbClr val="047FFD"/>
                </a:solidFill>
              </a:rPr>
              <a:t>JWT </a:t>
            </a:r>
            <a:r>
              <a:rPr lang="zh-CN" altLang="en-US" b="1" dirty="0">
                <a:solidFill>
                  <a:srgbClr val="047FFD"/>
                </a:solidFill>
              </a:rPr>
              <a:t>字符串解析还原成 </a:t>
            </a:r>
            <a:r>
              <a:rPr lang="en-US" altLang="zh-CN" b="1" dirty="0">
                <a:solidFill>
                  <a:srgbClr val="047FFD"/>
                </a:solidFill>
              </a:rPr>
              <a:t>JSON </a:t>
            </a:r>
            <a:r>
              <a:rPr lang="zh-CN" altLang="en-US" b="1" dirty="0">
                <a:solidFill>
                  <a:srgbClr val="047FFD"/>
                </a:solidFill>
              </a:rPr>
              <a:t>对象</a:t>
            </a:r>
          </a:p>
        </p:txBody>
      </p:sp>
    </p:spTree>
    <p:extLst>
      <p:ext uri="{BB962C8B-B14F-4D97-AF65-F5344CB8AC3E}">
        <p14:creationId xmlns:p14="http://schemas.microsoft.com/office/powerpoint/2010/main" val="81207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2.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导入</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相关的包</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6" y="2123997"/>
            <a:ext cx="7260200" cy="390603"/>
          </a:xfrm>
        </p:spPr>
        <p:txBody>
          <a:bodyPr>
            <a:noAutofit/>
          </a:bodyPr>
          <a:lstStyle/>
          <a:p>
            <a:r>
              <a:rPr lang="zh-CN" altLang="en-US" dirty="0">
                <a:solidFill>
                  <a:schemeClr val="tx1"/>
                </a:solidFill>
              </a:rPr>
              <a:t>使用 </a:t>
            </a:r>
            <a:r>
              <a:rPr lang="en-US" altLang="zh-CN" b="1" dirty="0">
                <a:solidFill>
                  <a:srgbClr val="FF0000"/>
                </a:solidFill>
              </a:rPr>
              <a:t>require() </a:t>
            </a:r>
            <a:r>
              <a:rPr lang="zh-CN" altLang="en-US" dirty="0">
                <a:solidFill>
                  <a:schemeClr val="tx1"/>
                </a:solidFill>
              </a:rPr>
              <a:t>函数，分别导入 </a:t>
            </a:r>
            <a:r>
              <a:rPr lang="en-US" altLang="zh-CN" dirty="0">
                <a:solidFill>
                  <a:schemeClr val="tx1"/>
                </a:solidFill>
              </a:rPr>
              <a:t>JWT </a:t>
            </a:r>
            <a:r>
              <a:rPr lang="zh-CN" altLang="en-US" dirty="0">
                <a:solidFill>
                  <a:schemeClr val="tx1"/>
                </a:solidFill>
              </a:rPr>
              <a:t>相关的两个包：</a:t>
            </a:r>
            <a:endParaRPr lang="en-US" altLang="zh-CN" dirty="0">
              <a:solidFill>
                <a:schemeClr val="tx1"/>
              </a:solidFill>
            </a:endParaRPr>
          </a:p>
        </p:txBody>
      </p:sp>
      <p:pic>
        <p:nvPicPr>
          <p:cNvPr id="3" name="图片 2">
            <a:extLst>
              <a:ext uri="{FF2B5EF4-FFF2-40B4-BE49-F238E27FC236}">
                <a16:creationId xmlns:a16="http://schemas.microsoft.com/office/drawing/2014/main" id="{E4BD474C-30E7-4933-9889-F81AB8ED8833}"/>
              </a:ext>
            </a:extLst>
          </p:cNvPr>
          <p:cNvPicPr>
            <a:picLocks noChangeAspect="1"/>
          </p:cNvPicPr>
          <p:nvPr/>
        </p:nvPicPr>
        <p:blipFill>
          <a:blip r:embed="rId2"/>
          <a:stretch>
            <a:fillRect/>
          </a:stretch>
        </p:blipFill>
        <p:spPr>
          <a:xfrm>
            <a:off x="956701" y="2514600"/>
            <a:ext cx="5544000" cy="1578410"/>
          </a:xfrm>
          <a:prstGeom prst="rect">
            <a:avLst/>
          </a:prstGeom>
        </p:spPr>
      </p:pic>
    </p:spTree>
    <p:extLst>
      <p:ext uri="{BB962C8B-B14F-4D97-AF65-F5344CB8AC3E}">
        <p14:creationId xmlns:p14="http://schemas.microsoft.com/office/powerpoint/2010/main" val="17014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3.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定义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secret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密钥</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5" y="2123997"/>
            <a:ext cx="7340883" cy="1311068"/>
          </a:xfrm>
        </p:spPr>
        <p:txBody>
          <a:bodyPr>
            <a:noAutofit/>
          </a:bodyPr>
          <a:lstStyle/>
          <a:p>
            <a:r>
              <a:rPr lang="zh-CN" altLang="en-US" dirty="0">
                <a:solidFill>
                  <a:schemeClr val="tx1"/>
                </a:solidFill>
              </a:rPr>
              <a:t>为了</a:t>
            </a:r>
            <a:r>
              <a:rPr lang="zh-CN" altLang="en-US" dirty="0">
                <a:solidFill>
                  <a:srgbClr val="FF0000"/>
                </a:solidFill>
              </a:rPr>
              <a:t>保证 </a:t>
            </a:r>
            <a:r>
              <a:rPr lang="en-US" altLang="zh-CN" dirty="0">
                <a:solidFill>
                  <a:srgbClr val="FF0000"/>
                </a:solidFill>
              </a:rPr>
              <a:t>JWT </a:t>
            </a:r>
            <a:r>
              <a:rPr lang="zh-CN" altLang="en-US" dirty="0">
                <a:solidFill>
                  <a:srgbClr val="FF0000"/>
                </a:solidFill>
              </a:rPr>
              <a:t>字符串的安全性</a:t>
            </a:r>
            <a:r>
              <a:rPr lang="zh-CN" altLang="en-US" dirty="0">
                <a:solidFill>
                  <a:schemeClr val="tx1"/>
                </a:solidFill>
              </a:rPr>
              <a:t>，防止 </a:t>
            </a:r>
            <a:r>
              <a:rPr lang="en-US" altLang="zh-CN" dirty="0">
                <a:solidFill>
                  <a:schemeClr val="tx1"/>
                </a:solidFill>
              </a:rPr>
              <a:t>JWT </a:t>
            </a:r>
            <a:r>
              <a:rPr lang="zh-CN" altLang="en-US" dirty="0">
                <a:solidFill>
                  <a:schemeClr val="tx1"/>
                </a:solidFill>
              </a:rPr>
              <a:t>字符串在网络传输过程中被别人破解，我们需要专门定义一个用于</a:t>
            </a:r>
            <a:r>
              <a:rPr lang="zh-CN" altLang="en-US" b="1" dirty="0">
                <a:solidFill>
                  <a:srgbClr val="FF0000"/>
                </a:solidFill>
              </a:rPr>
              <a:t>加密</a:t>
            </a:r>
            <a:r>
              <a:rPr lang="zh-CN" altLang="en-US" dirty="0">
                <a:solidFill>
                  <a:schemeClr val="tx1"/>
                </a:solidFill>
              </a:rPr>
              <a:t>和</a:t>
            </a:r>
            <a:r>
              <a:rPr lang="zh-CN" altLang="en-US" b="1" dirty="0">
                <a:solidFill>
                  <a:srgbClr val="FF0000"/>
                </a:solidFill>
              </a:rPr>
              <a:t>解密</a:t>
            </a:r>
            <a:r>
              <a:rPr lang="zh-CN" altLang="en-US" dirty="0">
                <a:solidFill>
                  <a:schemeClr val="tx1"/>
                </a:solidFill>
              </a:rPr>
              <a:t>的 </a:t>
            </a:r>
            <a:r>
              <a:rPr lang="en-US" altLang="zh-CN" dirty="0">
                <a:solidFill>
                  <a:schemeClr val="tx1"/>
                </a:solidFill>
              </a:rPr>
              <a:t>secret </a:t>
            </a:r>
            <a:r>
              <a:rPr lang="zh-CN" altLang="en-US" dirty="0">
                <a:solidFill>
                  <a:schemeClr val="tx1"/>
                </a:solidFill>
              </a:rPr>
              <a:t>密钥：</a:t>
            </a:r>
            <a:endParaRPr lang="en-US" altLang="zh-CN" dirty="0">
              <a:solidFill>
                <a:schemeClr val="tx1"/>
              </a:solidFill>
            </a:endParaRPr>
          </a:p>
          <a:p>
            <a:pPr marL="228600" indent="-228600">
              <a:buFont typeface="+mj-ea"/>
              <a:buAutoNum type="circleNumDbPlain"/>
            </a:pPr>
            <a:r>
              <a:rPr lang="zh-CN" altLang="en-US" dirty="0">
                <a:solidFill>
                  <a:schemeClr val="tx1"/>
                </a:solidFill>
              </a:rPr>
              <a:t>当生成 </a:t>
            </a:r>
            <a:r>
              <a:rPr lang="en-US" altLang="zh-CN" dirty="0">
                <a:solidFill>
                  <a:schemeClr val="tx1"/>
                </a:solidFill>
              </a:rPr>
              <a:t>JWT </a:t>
            </a:r>
            <a:r>
              <a:rPr lang="zh-CN" altLang="en-US" dirty="0">
                <a:solidFill>
                  <a:schemeClr val="tx1"/>
                </a:solidFill>
              </a:rPr>
              <a:t>字符串的时候，需要使用 </a:t>
            </a:r>
            <a:r>
              <a:rPr lang="en-US" altLang="zh-CN" dirty="0">
                <a:solidFill>
                  <a:schemeClr val="tx1"/>
                </a:solidFill>
              </a:rPr>
              <a:t>secret </a:t>
            </a:r>
            <a:r>
              <a:rPr lang="zh-CN" altLang="en-US" dirty="0">
                <a:solidFill>
                  <a:schemeClr val="tx1"/>
                </a:solidFill>
              </a:rPr>
              <a:t>密钥对用户的信息</a:t>
            </a:r>
            <a:r>
              <a:rPr lang="zh-CN" altLang="en-US" dirty="0">
                <a:solidFill>
                  <a:srgbClr val="FF0000"/>
                </a:solidFill>
              </a:rPr>
              <a:t>进行加密</a:t>
            </a:r>
            <a:r>
              <a:rPr lang="zh-CN" altLang="en-US" dirty="0">
                <a:solidFill>
                  <a:schemeClr val="tx1"/>
                </a:solidFill>
              </a:rPr>
              <a:t>，最终得到加密好的 </a:t>
            </a:r>
            <a:r>
              <a:rPr lang="en-US" altLang="zh-CN" dirty="0">
                <a:solidFill>
                  <a:schemeClr val="tx1"/>
                </a:solidFill>
              </a:rPr>
              <a:t>JWT </a:t>
            </a:r>
            <a:r>
              <a:rPr lang="zh-CN" altLang="en-US" dirty="0">
                <a:solidFill>
                  <a:schemeClr val="tx1"/>
                </a:solidFill>
              </a:rPr>
              <a:t>字符串</a:t>
            </a:r>
            <a:endParaRPr lang="en-US" altLang="zh-CN" dirty="0">
              <a:solidFill>
                <a:schemeClr val="tx1"/>
              </a:solidFill>
            </a:endParaRPr>
          </a:p>
          <a:p>
            <a:pPr marL="228600" indent="-228600">
              <a:buFont typeface="+mj-ea"/>
              <a:buAutoNum type="circleNumDbPlain"/>
            </a:pPr>
            <a:r>
              <a:rPr lang="zh-CN" altLang="en-US" dirty="0">
                <a:solidFill>
                  <a:schemeClr val="tx1"/>
                </a:solidFill>
              </a:rPr>
              <a:t>当把 </a:t>
            </a:r>
            <a:r>
              <a:rPr lang="en-US" altLang="zh-CN" dirty="0">
                <a:solidFill>
                  <a:schemeClr val="tx1"/>
                </a:solidFill>
              </a:rPr>
              <a:t>JWT </a:t>
            </a:r>
            <a:r>
              <a:rPr lang="zh-CN" altLang="en-US" dirty="0">
                <a:solidFill>
                  <a:schemeClr val="tx1"/>
                </a:solidFill>
              </a:rPr>
              <a:t>字符串解析还原成 </a:t>
            </a:r>
            <a:r>
              <a:rPr lang="en-US" altLang="zh-CN" dirty="0">
                <a:solidFill>
                  <a:schemeClr val="tx1"/>
                </a:solidFill>
              </a:rPr>
              <a:t>JSON </a:t>
            </a:r>
            <a:r>
              <a:rPr lang="zh-CN" altLang="en-US" dirty="0">
                <a:solidFill>
                  <a:schemeClr val="tx1"/>
                </a:solidFill>
              </a:rPr>
              <a:t>对象的时候，需要使用 </a:t>
            </a:r>
            <a:r>
              <a:rPr lang="en-US" altLang="zh-CN" dirty="0">
                <a:solidFill>
                  <a:schemeClr val="tx1"/>
                </a:solidFill>
              </a:rPr>
              <a:t>secret </a:t>
            </a:r>
            <a:r>
              <a:rPr lang="zh-CN" altLang="en-US" dirty="0">
                <a:solidFill>
                  <a:schemeClr val="tx1"/>
                </a:solidFill>
              </a:rPr>
              <a:t>密钥</a:t>
            </a:r>
            <a:r>
              <a:rPr lang="zh-CN" altLang="en-US" dirty="0">
                <a:solidFill>
                  <a:srgbClr val="FF0000"/>
                </a:solidFill>
              </a:rPr>
              <a:t>进行解密</a:t>
            </a:r>
            <a:endParaRPr lang="en-US" altLang="zh-CN" dirty="0">
              <a:solidFill>
                <a:srgbClr val="FF0000"/>
              </a:solidFill>
            </a:endParaRPr>
          </a:p>
        </p:txBody>
      </p:sp>
      <p:pic>
        <p:nvPicPr>
          <p:cNvPr id="2" name="图片 1">
            <a:extLst>
              <a:ext uri="{FF2B5EF4-FFF2-40B4-BE49-F238E27FC236}">
                <a16:creationId xmlns:a16="http://schemas.microsoft.com/office/drawing/2014/main" id="{D098FA02-EBBD-4C8A-9703-3FE38C76930A}"/>
              </a:ext>
            </a:extLst>
          </p:cNvPr>
          <p:cNvPicPr>
            <a:picLocks noChangeAspect="1"/>
          </p:cNvPicPr>
          <p:nvPr/>
        </p:nvPicPr>
        <p:blipFill>
          <a:blip r:embed="rId2"/>
          <a:stretch>
            <a:fillRect/>
          </a:stretch>
        </p:blipFill>
        <p:spPr>
          <a:xfrm>
            <a:off x="970148" y="3435065"/>
            <a:ext cx="5544000" cy="1095755"/>
          </a:xfrm>
          <a:prstGeom prst="rect">
            <a:avLst/>
          </a:prstGeom>
        </p:spPr>
      </p:pic>
    </p:spTree>
    <p:extLst>
      <p:ext uri="{BB962C8B-B14F-4D97-AF65-F5344CB8AC3E}">
        <p14:creationId xmlns:p14="http://schemas.microsoft.com/office/powerpoint/2010/main" val="150391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4.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在登录成功</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后生成 </a:t>
            </a:r>
            <a:r>
              <a:rPr lang="en-US" altLang="zh-CN" sz="1400" b="1" dirty="0">
                <a:solidFill>
                  <a:srgbClr val="FF0000"/>
                </a:solidFill>
                <a:latin typeface="Microsoft YaHei" panose="020B0503020204020204" pitchFamily="34" charset="-122"/>
                <a:ea typeface="Microsoft YaHei" panose="020B0503020204020204" pitchFamily="34" charset="-122"/>
                <a:cs typeface="+mj-cs"/>
              </a:rPr>
              <a:t>JWT </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字符串</a:t>
            </a: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5" y="2123997"/>
            <a:ext cx="7340883" cy="377156"/>
          </a:xfrm>
        </p:spPr>
        <p:txBody>
          <a:bodyPr>
            <a:noAutofit/>
          </a:bodyPr>
          <a:lstStyle/>
          <a:p>
            <a:r>
              <a:rPr lang="zh-CN" altLang="en-US" dirty="0">
                <a:solidFill>
                  <a:schemeClr val="tx1"/>
                </a:solidFill>
              </a:rPr>
              <a:t>调用 </a:t>
            </a:r>
            <a:r>
              <a:rPr lang="en-US" altLang="zh-CN" b="1" dirty="0" err="1">
                <a:solidFill>
                  <a:srgbClr val="047FFD"/>
                </a:solidFill>
              </a:rPr>
              <a:t>jsonwebtoken</a:t>
            </a:r>
            <a:r>
              <a:rPr lang="en-US" altLang="zh-CN" dirty="0">
                <a:solidFill>
                  <a:schemeClr val="tx1"/>
                </a:solidFill>
              </a:rPr>
              <a:t> </a:t>
            </a:r>
            <a:r>
              <a:rPr lang="zh-CN" altLang="en-US" dirty="0">
                <a:solidFill>
                  <a:schemeClr val="tx1"/>
                </a:solidFill>
              </a:rPr>
              <a:t>包提供的 </a:t>
            </a:r>
            <a:r>
              <a:rPr lang="en-US" altLang="zh-CN" b="1" dirty="0">
                <a:solidFill>
                  <a:srgbClr val="FF0000"/>
                </a:solidFill>
              </a:rPr>
              <a:t>sign()</a:t>
            </a:r>
            <a:r>
              <a:rPr lang="en-US" altLang="zh-CN" dirty="0">
                <a:solidFill>
                  <a:schemeClr val="tx1"/>
                </a:solidFill>
              </a:rPr>
              <a:t> </a:t>
            </a:r>
            <a:r>
              <a:rPr lang="zh-CN" altLang="en-US" dirty="0">
                <a:solidFill>
                  <a:schemeClr val="tx1"/>
                </a:solidFill>
              </a:rPr>
              <a:t>方法，将用户的信息加密成 </a:t>
            </a:r>
            <a:r>
              <a:rPr lang="en-US" altLang="zh-CN" dirty="0">
                <a:solidFill>
                  <a:schemeClr val="tx1"/>
                </a:solidFill>
              </a:rPr>
              <a:t>JWT </a:t>
            </a:r>
            <a:r>
              <a:rPr lang="zh-CN" altLang="en-US" dirty="0">
                <a:solidFill>
                  <a:schemeClr val="tx1"/>
                </a:solidFill>
              </a:rPr>
              <a:t>字符串，响应给客户端：</a:t>
            </a:r>
            <a:endParaRPr lang="en-US" altLang="zh-CN" dirty="0">
              <a:solidFill>
                <a:schemeClr val="tx1"/>
              </a:solidFill>
            </a:endParaRPr>
          </a:p>
        </p:txBody>
      </p:sp>
      <p:pic>
        <p:nvPicPr>
          <p:cNvPr id="3" name="图片 2">
            <a:extLst>
              <a:ext uri="{FF2B5EF4-FFF2-40B4-BE49-F238E27FC236}">
                <a16:creationId xmlns:a16="http://schemas.microsoft.com/office/drawing/2014/main" id="{92883B67-3675-49A2-890F-AB0E8D01139E}"/>
              </a:ext>
            </a:extLst>
          </p:cNvPr>
          <p:cNvPicPr>
            <a:picLocks noChangeAspect="1"/>
          </p:cNvPicPr>
          <p:nvPr/>
        </p:nvPicPr>
        <p:blipFill>
          <a:blip r:embed="rId2"/>
          <a:stretch>
            <a:fillRect/>
          </a:stretch>
        </p:blipFill>
        <p:spPr>
          <a:xfrm>
            <a:off x="954742" y="2454089"/>
            <a:ext cx="5017583" cy="2588558"/>
          </a:xfrm>
          <a:prstGeom prst="rect">
            <a:avLst/>
          </a:prstGeom>
        </p:spPr>
      </p:pic>
    </p:spTree>
    <p:extLst>
      <p:ext uri="{BB962C8B-B14F-4D97-AF65-F5344CB8AC3E}">
        <p14:creationId xmlns:p14="http://schemas.microsoft.com/office/powerpoint/2010/main" val="354205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5.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将 </a:t>
            </a:r>
            <a:r>
              <a:rPr lang="en-US" altLang="zh-CN" sz="1400" b="1" dirty="0">
                <a:solidFill>
                  <a:srgbClr val="047FFD"/>
                </a:solidFill>
                <a:latin typeface="Microsoft YaHei" panose="020B0503020204020204" pitchFamily="34" charset="-122"/>
                <a:ea typeface="Microsoft YaHei" panose="020B0503020204020204" pitchFamily="34" charset="-122"/>
                <a:cs typeface="+mj-cs"/>
              </a:rPr>
              <a:t>JWT </a:t>
            </a:r>
            <a:r>
              <a:rPr lang="zh-CN" altLang="en-US" sz="1400" b="1" dirty="0">
                <a:solidFill>
                  <a:srgbClr val="047FFD"/>
                </a:solidFill>
                <a:latin typeface="Microsoft YaHei" panose="020B0503020204020204" pitchFamily="34" charset="-122"/>
                <a:ea typeface="Microsoft YaHei" panose="020B0503020204020204" pitchFamily="34" charset="-122"/>
                <a:cs typeface="+mj-cs"/>
              </a:rPr>
              <a:t>字符串</a:t>
            </a:r>
            <a:r>
              <a:rPr lang="zh-CN" altLang="en-US" sz="1400" b="1" dirty="0">
                <a:solidFill>
                  <a:srgbClr val="FF0000"/>
                </a:solidFill>
                <a:latin typeface="Microsoft YaHei" panose="020B0503020204020204" pitchFamily="34" charset="-122"/>
                <a:ea typeface="Microsoft YaHei" panose="020B0503020204020204" pitchFamily="34" charset="-122"/>
                <a:cs typeface="+mj-cs"/>
              </a:rPr>
              <a:t>还原为 </a:t>
            </a:r>
            <a:r>
              <a:rPr lang="en-US" altLang="zh-CN" sz="1400" b="1" dirty="0">
                <a:solidFill>
                  <a:srgbClr val="047FFD"/>
                </a:solidFill>
                <a:latin typeface="Microsoft YaHei" panose="020B0503020204020204" pitchFamily="34" charset="-122"/>
                <a:ea typeface="Microsoft YaHei" panose="020B0503020204020204" pitchFamily="34" charset="-122"/>
                <a:cs typeface="+mj-cs"/>
              </a:rPr>
              <a:t>JSON </a:t>
            </a:r>
            <a:r>
              <a:rPr lang="zh-CN" altLang="en-US" sz="1400" b="1" dirty="0">
                <a:solidFill>
                  <a:srgbClr val="047FFD"/>
                </a:solidFill>
                <a:latin typeface="Microsoft YaHei" panose="020B0503020204020204" pitchFamily="34" charset="-122"/>
                <a:ea typeface="Microsoft YaHei" panose="020B0503020204020204" pitchFamily="34" charset="-122"/>
                <a:cs typeface="+mj-cs"/>
              </a:rPr>
              <a:t>对象</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5" y="2123997"/>
            <a:ext cx="6917201" cy="935209"/>
          </a:xfrm>
        </p:spPr>
        <p:txBody>
          <a:bodyPr>
            <a:noAutofit/>
          </a:bodyPr>
          <a:lstStyle/>
          <a:p>
            <a:r>
              <a:rPr lang="zh-CN" altLang="en-US" dirty="0">
                <a:solidFill>
                  <a:schemeClr val="tx1"/>
                </a:solidFill>
              </a:rPr>
              <a:t>客户端每次在访问那些有权限接口的时候，都需要主动通过</a:t>
            </a:r>
            <a:r>
              <a:rPr lang="zh-CN" altLang="en-US" b="1" dirty="0">
                <a:solidFill>
                  <a:srgbClr val="FF0000"/>
                </a:solidFill>
              </a:rPr>
              <a:t>请求头中的 </a:t>
            </a:r>
            <a:r>
              <a:rPr lang="en-US" altLang="zh-CN" b="1" dirty="0">
                <a:solidFill>
                  <a:srgbClr val="FF0000"/>
                </a:solidFill>
              </a:rPr>
              <a:t>Authorization </a:t>
            </a:r>
            <a:r>
              <a:rPr lang="zh-CN" altLang="en-US" b="1" dirty="0">
                <a:solidFill>
                  <a:srgbClr val="FF0000"/>
                </a:solidFill>
              </a:rPr>
              <a:t>字段</a:t>
            </a:r>
            <a:r>
              <a:rPr lang="zh-CN" altLang="en-US" dirty="0">
                <a:solidFill>
                  <a:schemeClr val="tx1"/>
                </a:solidFill>
              </a:rPr>
              <a:t>，将 </a:t>
            </a:r>
            <a:r>
              <a:rPr lang="en-US" altLang="zh-CN" dirty="0">
                <a:solidFill>
                  <a:schemeClr val="tx1"/>
                </a:solidFill>
              </a:rPr>
              <a:t>Token </a:t>
            </a:r>
            <a:r>
              <a:rPr lang="zh-CN" altLang="en-US" dirty="0">
                <a:solidFill>
                  <a:schemeClr val="tx1"/>
                </a:solidFill>
              </a:rPr>
              <a:t>字符串发送到服务器进行身份认证。</a:t>
            </a:r>
            <a:endParaRPr lang="en-US" altLang="zh-CN" dirty="0">
              <a:solidFill>
                <a:schemeClr val="tx1"/>
              </a:solidFill>
            </a:endParaRPr>
          </a:p>
          <a:p>
            <a:r>
              <a:rPr lang="zh-CN" altLang="en-US" dirty="0">
                <a:solidFill>
                  <a:schemeClr val="tx1"/>
                </a:solidFill>
              </a:rPr>
              <a:t>此时，服务器可以通过 </a:t>
            </a:r>
            <a:r>
              <a:rPr lang="en-US" altLang="zh-CN" b="1" dirty="0">
                <a:solidFill>
                  <a:srgbClr val="047FFD"/>
                </a:solidFill>
              </a:rPr>
              <a:t>express-</a:t>
            </a:r>
            <a:r>
              <a:rPr lang="en-US" altLang="zh-CN" b="1" dirty="0" err="1">
                <a:solidFill>
                  <a:srgbClr val="047FFD"/>
                </a:solidFill>
              </a:rPr>
              <a:t>jwt</a:t>
            </a:r>
            <a:r>
              <a:rPr lang="en-US" altLang="zh-CN" dirty="0">
                <a:solidFill>
                  <a:schemeClr val="tx1"/>
                </a:solidFill>
              </a:rPr>
              <a:t> </a:t>
            </a:r>
            <a:r>
              <a:rPr lang="zh-CN" altLang="en-US" dirty="0">
                <a:solidFill>
                  <a:schemeClr val="tx1"/>
                </a:solidFill>
              </a:rPr>
              <a:t>这个中间件，自动将客户端发送过来的 </a:t>
            </a:r>
            <a:r>
              <a:rPr lang="en-US" altLang="zh-CN" dirty="0">
                <a:solidFill>
                  <a:schemeClr val="tx1"/>
                </a:solidFill>
              </a:rPr>
              <a:t>Token </a:t>
            </a:r>
            <a:r>
              <a:rPr lang="zh-CN" altLang="en-US" dirty="0">
                <a:solidFill>
                  <a:schemeClr val="tx1"/>
                </a:solidFill>
              </a:rPr>
              <a:t>解析还原成 </a:t>
            </a:r>
            <a:r>
              <a:rPr lang="en-US" altLang="zh-CN" dirty="0">
                <a:solidFill>
                  <a:schemeClr val="tx1"/>
                </a:solidFill>
              </a:rPr>
              <a:t>JSON </a:t>
            </a:r>
            <a:r>
              <a:rPr lang="zh-CN" altLang="en-US" dirty="0">
                <a:solidFill>
                  <a:schemeClr val="tx1"/>
                </a:solidFill>
              </a:rPr>
              <a:t>对象：</a:t>
            </a:r>
            <a:endParaRPr lang="en-US" altLang="zh-CN" dirty="0">
              <a:solidFill>
                <a:schemeClr val="tx1"/>
              </a:solidFill>
            </a:endParaRPr>
          </a:p>
        </p:txBody>
      </p:sp>
      <p:pic>
        <p:nvPicPr>
          <p:cNvPr id="2" name="图片 1">
            <a:extLst>
              <a:ext uri="{FF2B5EF4-FFF2-40B4-BE49-F238E27FC236}">
                <a16:creationId xmlns:a16="http://schemas.microsoft.com/office/drawing/2014/main" id="{43E2FA08-A48C-40EA-AF03-5630623783EF}"/>
              </a:ext>
            </a:extLst>
          </p:cNvPr>
          <p:cNvPicPr>
            <a:picLocks noChangeAspect="1"/>
          </p:cNvPicPr>
          <p:nvPr/>
        </p:nvPicPr>
        <p:blipFill>
          <a:blip r:embed="rId2"/>
          <a:stretch>
            <a:fillRect/>
          </a:stretch>
        </p:blipFill>
        <p:spPr>
          <a:xfrm>
            <a:off x="954742" y="3072854"/>
            <a:ext cx="5544000" cy="1578410"/>
          </a:xfrm>
          <a:prstGeom prst="rect">
            <a:avLst/>
          </a:prstGeom>
        </p:spPr>
      </p:pic>
    </p:spTree>
    <p:extLst>
      <p:ext uri="{BB962C8B-B14F-4D97-AF65-F5344CB8AC3E}">
        <p14:creationId xmlns:p14="http://schemas.microsoft.com/office/powerpoint/2010/main" val="30308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6.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使用 </a:t>
            </a:r>
            <a:r>
              <a:rPr lang="en-US" altLang="zh-CN" sz="1400" b="1" dirty="0" err="1">
                <a:solidFill>
                  <a:srgbClr val="595959"/>
                </a:solidFill>
                <a:latin typeface="Microsoft YaHei" panose="020B0503020204020204" pitchFamily="34" charset="-122"/>
                <a:ea typeface="Microsoft YaHei" panose="020B0503020204020204" pitchFamily="34" charset="-122"/>
                <a:cs typeface="+mj-cs"/>
              </a:rPr>
              <a:t>req.user</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获取用户信息</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5" y="2123997"/>
            <a:ext cx="7038325" cy="592307"/>
          </a:xfrm>
        </p:spPr>
        <p:txBody>
          <a:bodyPr>
            <a:noAutofit/>
          </a:bodyPr>
          <a:lstStyle/>
          <a:p>
            <a:r>
              <a:rPr lang="zh-CN" altLang="en-US" dirty="0">
                <a:solidFill>
                  <a:schemeClr val="tx1"/>
                </a:solidFill>
              </a:rPr>
              <a:t>当 </a:t>
            </a:r>
            <a:r>
              <a:rPr lang="en-US" altLang="zh-CN" dirty="0"/>
              <a:t>express-</a:t>
            </a:r>
            <a:r>
              <a:rPr lang="en-US" altLang="zh-CN" dirty="0" err="1"/>
              <a:t>jwt</a:t>
            </a:r>
            <a:r>
              <a:rPr lang="en-US" altLang="zh-CN" dirty="0">
                <a:solidFill>
                  <a:schemeClr val="tx1"/>
                </a:solidFill>
              </a:rPr>
              <a:t> </a:t>
            </a:r>
            <a:r>
              <a:rPr lang="zh-CN" altLang="en-US" dirty="0">
                <a:solidFill>
                  <a:schemeClr val="tx1"/>
                </a:solidFill>
              </a:rPr>
              <a:t>这个中间件配置成功之后，即可在那些有权限的接口中，使用 </a:t>
            </a:r>
            <a:r>
              <a:rPr lang="en-US" altLang="zh-CN" b="1" dirty="0" err="1">
                <a:solidFill>
                  <a:srgbClr val="FF0000"/>
                </a:solidFill>
              </a:rPr>
              <a:t>req.user</a:t>
            </a:r>
            <a:r>
              <a:rPr lang="en-US" altLang="zh-CN" b="1" dirty="0">
                <a:solidFill>
                  <a:srgbClr val="FF0000"/>
                </a:solidFill>
              </a:rPr>
              <a:t> </a:t>
            </a:r>
            <a:r>
              <a:rPr lang="zh-CN" altLang="en-US" dirty="0">
                <a:solidFill>
                  <a:schemeClr val="tx1"/>
                </a:solidFill>
              </a:rPr>
              <a:t>对象，来访问从 </a:t>
            </a:r>
            <a:r>
              <a:rPr lang="en-US" altLang="zh-CN" dirty="0">
                <a:solidFill>
                  <a:schemeClr val="tx1"/>
                </a:solidFill>
              </a:rPr>
              <a:t>JWT </a:t>
            </a:r>
            <a:r>
              <a:rPr lang="zh-CN" altLang="en-US" dirty="0">
                <a:solidFill>
                  <a:schemeClr val="tx1"/>
                </a:solidFill>
              </a:rPr>
              <a:t>字符串中解析出来的用户信息了，示例代码如下：</a:t>
            </a:r>
            <a:endParaRPr lang="en-US" altLang="zh-CN" dirty="0"/>
          </a:p>
        </p:txBody>
      </p:sp>
      <p:pic>
        <p:nvPicPr>
          <p:cNvPr id="3" name="图片 2">
            <a:extLst>
              <a:ext uri="{FF2B5EF4-FFF2-40B4-BE49-F238E27FC236}">
                <a16:creationId xmlns:a16="http://schemas.microsoft.com/office/drawing/2014/main" id="{2CBE1F61-BAEF-43DD-ACB2-D1DCC86499B2}"/>
              </a:ext>
            </a:extLst>
          </p:cNvPr>
          <p:cNvPicPr>
            <a:picLocks noChangeAspect="1"/>
          </p:cNvPicPr>
          <p:nvPr/>
        </p:nvPicPr>
        <p:blipFill>
          <a:blip r:embed="rId2"/>
          <a:stretch>
            <a:fillRect/>
          </a:stretch>
        </p:blipFill>
        <p:spPr>
          <a:xfrm>
            <a:off x="963426" y="2716304"/>
            <a:ext cx="4576762" cy="2304535"/>
          </a:xfrm>
          <a:prstGeom prst="rect">
            <a:avLst/>
          </a:prstGeom>
        </p:spPr>
      </p:pic>
    </p:spTree>
    <p:extLst>
      <p:ext uri="{BB962C8B-B14F-4D97-AF65-F5344CB8AC3E}">
        <p14:creationId xmlns:p14="http://schemas.microsoft.com/office/powerpoint/2010/main" val="124197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5. </a:t>
            </a:r>
            <a:r>
              <a:rPr lang="zh-CN" altLang="en-US" dirty="0"/>
              <a:t>前后端的身份认证</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solidFill>
                  <a:srgbClr val="595959"/>
                </a:solidFill>
                <a:latin typeface="Microsoft YaHei" panose="020B0503020204020204" pitchFamily="34" charset="-122"/>
                <a:ea typeface="Microsoft YaHei" panose="020B0503020204020204" pitchFamily="34" charset="-122"/>
                <a:cs typeface="+mj-cs"/>
              </a:rPr>
              <a:t>5.6 </a:t>
            </a:r>
            <a:r>
              <a:rPr lang="zh-CN" altLang="en-US" dirty="0">
                <a:solidFill>
                  <a:srgbClr val="595959"/>
                </a:solidFill>
                <a:latin typeface="Microsoft YaHei" panose="020B0503020204020204" pitchFamily="34" charset="-122"/>
                <a:ea typeface="Microsoft YaHei" panose="020B0503020204020204" pitchFamily="34" charset="-122"/>
                <a:cs typeface="+mj-cs"/>
              </a:rPr>
              <a:t>在 </a:t>
            </a:r>
            <a:r>
              <a:rPr lang="en-US" altLang="zh-CN" dirty="0">
                <a:solidFill>
                  <a:srgbClr val="595959"/>
                </a:solidFill>
                <a:latin typeface="Microsoft YaHei" panose="020B0503020204020204" pitchFamily="34" charset="-122"/>
                <a:ea typeface="Microsoft YaHei" panose="020B0503020204020204" pitchFamily="34" charset="-122"/>
                <a:cs typeface="+mj-cs"/>
              </a:rPr>
              <a:t>Express </a:t>
            </a:r>
            <a:r>
              <a:rPr lang="zh-CN" altLang="en-US" dirty="0">
                <a:solidFill>
                  <a:srgbClr val="595959"/>
                </a:solidFill>
                <a:latin typeface="Microsoft YaHei" panose="020B0503020204020204" pitchFamily="34" charset="-122"/>
                <a:ea typeface="Microsoft YaHei" panose="020B0503020204020204" pitchFamily="34" charset="-122"/>
                <a:cs typeface="+mj-cs"/>
              </a:rPr>
              <a:t>中使用 </a:t>
            </a:r>
            <a:r>
              <a:rPr lang="en-US" altLang="zh-CN" dirty="0">
                <a:solidFill>
                  <a:srgbClr val="595959"/>
                </a:solidFill>
                <a:latin typeface="Microsoft YaHei" panose="020B0503020204020204" pitchFamily="34" charset="-122"/>
                <a:ea typeface="Microsoft YaHei" panose="020B0503020204020204" pitchFamily="34" charset="-122"/>
                <a:cs typeface="+mj-cs"/>
              </a:rPr>
              <a:t>JWT</a:t>
            </a:r>
            <a:endParaRPr lang="zh-CN" altLang="en-US" dirty="0">
              <a:solidFill>
                <a:srgbClr val="FF0000"/>
              </a:solidFill>
              <a:latin typeface="Microsoft YaHei" panose="020B0503020204020204" pitchFamily="34" charset="-122"/>
              <a:ea typeface="Microsoft YaHei" panose="020B0503020204020204" pitchFamily="34" charset="-122"/>
              <a:cs typeface="+mj-cs"/>
            </a:endParaRPr>
          </a:p>
        </p:txBody>
      </p:sp>
      <p:sp>
        <p:nvSpPr>
          <p:cNvPr id="12" name="TextBox 3">
            <a:extLst>
              <a:ext uri="{FF2B5EF4-FFF2-40B4-BE49-F238E27FC236}">
                <a16:creationId xmlns:a16="http://schemas.microsoft.com/office/drawing/2014/main" id="{CD2259BE-6552-4957-A22D-8B05A8BDC362}"/>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90000"/>
              </a:lnSpc>
              <a:spcBef>
                <a:spcPts val="750"/>
              </a:spcBef>
            </a:pPr>
            <a:r>
              <a:rPr lang="en-US" altLang="zh-CN" sz="1400" b="1" dirty="0">
                <a:solidFill>
                  <a:srgbClr val="595959"/>
                </a:solidFill>
                <a:latin typeface="Microsoft YaHei" panose="020B0503020204020204" pitchFamily="34" charset="-122"/>
                <a:ea typeface="Microsoft YaHei" panose="020B0503020204020204" pitchFamily="34" charset="-122"/>
                <a:cs typeface="+mj-cs"/>
              </a:rPr>
              <a:t>7.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捕获解析 </a:t>
            </a:r>
            <a:r>
              <a:rPr lang="en-US" altLang="zh-CN" sz="1400" b="1" dirty="0">
                <a:solidFill>
                  <a:srgbClr val="595959"/>
                </a:solidFill>
                <a:latin typeface="Microsoft YaHei" panose="020B0503020204020204" pitchFamily="34" charset="-122"/>
                <a:ea typeface="Microsoft YaHei" panose="020B0503020204020204" pitchFamily="34" charset="-122"/>
                <a:cs typeface="+mj-cs"/>
              </a:rPr>
              <a:t>JWT </a:t>
            </a:r>
            <a:r>
              <a:rPr lang="zh-CN" altLang="en-US" sz="1400" b="1" dirty="0">
                <a:solidFill>
                  <a:srgbClr val="595959"/>
                </a:solidFill>
                <a:latin typeface="Microsoft YaHei" panose="020B0503020204020204" pitchFamily="34" charset="-122"/>
                <a:ea typeface="Microsoft YaHei" panose="020B0503020204020204" pitchFamily="34" charset="-122"/>
                <a:cs typeface="+mj-cs"/>
              </a:rPr>
              <a:t>失败后产生的错误</a:t>
            </a:r>
            <a:endParaRPr lang="zh-CN" altLang="en-US" sz="1400" b="1" dirty="0">
              <a:solidFill>
                <a:srgbClr val="FF0000"/>
              </a:solidFill>
              <a:latin typeface="Microsoft YaHei" panose="020B0503020204020204" pitchFamily="34" charset="-122"/>
              <a:ea typeface="Microsoft YaHei" panose="020B0503020204020204" pitchFamily="34" charset="-122"/>
              <a:cs typeface="+mj-cs"/>
            </a:endParaRPr>
          </a:p>
        </p:txBody>
      </p:sp>
      <p:sp>
        <p:nvSpPr>
          <p:cNvPr id="6" name="内容占位符 5">
            <a:extLst>
              <a:ext uri="{FF2B5EF4-FFF2-40B4-BE49-F238E27FC236}">
                <a16:creationId xmlns:a16="http://schemas.microsoft.com/office/drawing/2014/main" id="{E6592989-7C56-4FC4-8A53-924B7AA0A596}"/>
              </a:ext>
            </a:extLst>
          </p:cNvPr>
          <p:cNvSpPr>
            <a:spLocks noGrp="1"/>
          </p:cNvSpPr>
          <p:nvPr>
            <p:ph sz="half" idx="14"/>
          </p:nvPr>
        </p:nvSpPr>
        <p:spPr>
          <a:xfrm>
            <a:off x="848375" y="2123997"/>
            <a:ext cx="7206413" cy="625927"/>
          </a:xfrm>
        </p:spPr>
        <p:txBody>
          <a:bodyPr>
            <a:noAutofit/>
          </a:bodyPr>
          <a:lstStyle/>
          <a:p>
            <a:r>
              <a:rPr lang="zh-CN" altLang="en-US" dirty="0">
                <a:solidFill>
                  <a:schemeClr val="tx1"/>
                </a:solidFill>
              </a:rPr>
              <a:t>当使用 </a:t>
            </a:r>
            <a:r>
              <a:rPr lang="en-US" altLang="zh-CN" dirty="0">
                <a:solidFill>
                  <a:schemeClr val="tx1"/>
                </a:solidFill>
              </a:rPr>
              <a:t>express-</a:t>
            </a:r>
            <a:r>
              <a:rPr lang="en-US" altLang="zh-CN" dirty="0" err="1">
                <a:solidFill>
                  <a:schemeClr val="tx1"/>
                </a:solidFill>
              </a:rPr>
              <a:t>jwt</a:t>
            </a:r>
            <a:r>
              <a:rPr lang="en-US" altLang="zh-CN" dirty="0">
                <a:solidFill>
                  <a:schemeClr val="tx1"/>
                </a:solidFill>
              </a:rPr>
              <a:t> </a:t>
            </a:r>
            <a:r>
              <a:rPr lang="zh-CN" altLang="en-US" dirty="0">
                <a:solidFill>
                  <a:schemeClr val="tx1"/>
                </a:solidFill>
              </a:rPr>
              <a:t>解析 </a:t>
            </a:r>
            <a:r>
              <a:rPr lang="en-US" altLang="zh-CN" dirty="0">
                <a:solidFill>
                  <a:schemeClr val="tx1"/>
                </a:solidFill>
              </a:rPr>
              <a:t>Token </a:t>
            </a:r>
            <a:r>
              <a:rPr lang="zh-CN" altLang="en-US" dirty="0">
                <a:solidFill>
                  <a:schemeClr val="tx1"/>
                </a:solidFill>
              </a:rPr>
              <a:t>字符串时，如果客户端发送过来的 </a:t>
            </a:r>
            <a:r>
              <a:rPr lang="en-US" altLang="zh-CN" dirty="0">
                <a:solidFill>
                  <a:schemeClr val="tx1"/>
                </a:solidFill>
              </a:rPr>
              <a:t>Token </a:t>
            </a:r>
            <a:r>
              <a:rPr lang="zh-CN" altLang="en-US" dirty="0">
                <a:solidFill>
                  <a:schemeClr val="tx1"/>
                </a:solidFill>
              </a:rPr>
              <a:t>字符串</a:t>
            </a:r>
            <a:r>
              <a:rPr lang="zh-CN" altLang="en-US" b="1" dirty="0">
                <a:solidFill>
                  <a:srgbClr val="FF0000"/>
                </a:solidFill>
              </a:rPr>
              <a:t>过期</a:t>
            </a:r>
            <a:r>
              <a:rPr lang="zh-CN" altLang="en-US" dirty="0">
                <a:solidFill>
                  <a:schemeClr val="tx1"/>
                </a:solidFill>
              </a:rPr>
              <a:t>或</a:t>
            </a:r>
            <a:r>
              <a:rPr lang="zh-CN" altLang="en-US" b="1" dirty="0">
                <a:solidFill>
                  <a:srgbClr val="FF0000"/>
                </a:solidFill>
              </a:rPr>
              <a:t>不合法</a:t>
            </a:r>
            <a:r>
              <a:rPr lang="zh-CN" altLang="en-US" dirty="0">
                <a:solidFill>
                  <a:schemeClr val="tx1"/>
                </a:solidFill>
              </a:rPr>
              <a:t>，会产生一个</a:t>
            </a:r>
            <a:r>
              <a:rPr lang="zh-CN" altLang="en-US" b="1" dirty="0">
                <a:solidFill>
                  <a:srgbClr val="FF0000"/>
                </a:solidFill>
              </a:rPr>
              <a:t>解析失败</a:t>
            </a:r>
            <a:r>
              <a:rPr lang="zh-CN" altLang="en-US" dirty="0">
                <a:solidFill>
                  <a:schemeClr val="tx1"/>
                </a:solidFill>
              </a:rPr>
              <a:t>的错误，影响项目的正常运行。我们可以通过 </a:t>
            </a:r>
            <a:r>
              <a:rPr lang="en-US" altLang="zh-CN" b="1" dirty="0">
                <a:solidFill>
                  <a:srgbClr val="FF0000"/>
                </a:solidFill>
              </a:rPr>
              <a:t>Express </a:t>
            </a:r>
            <a:r>
              <a:rPr lang="zh-CN" altLang="en-US" b="1" dirty="0">
                <a:solidFill>
                  <a:srgbClr val="FF0000"/>
                </a:solidFill>
              </a:rPr>
              <a:t>的错误中间件</a:t>
            </a:r>
            <a:r>
              <a:rPr lang="zh-CN" altLang="en-US" dirty="0">
                <a:solidFill>
                  <a:schemeClr val="tx1"/>
                </a:solidFill>
              </a:rPr>
              <a:t>，捕获这个错误并进行相关的处理，示例代码如下：</a:t>
            </a:r>
            <a:endParaRPr lang="en-US" altLang="zh-CN" dirty="0"/>
          </a:p>
        </p:txBody>
      </p:sp>
      <p:pic>
        <p:nvPicPr>
          <p:cNvPr id="3" name="图片 2">
            <a:extLst>
              <a:ext uri="{FF2B5EF4-FFF2-40B4-BE49-F238E27FC236}">
                <a16:creationId xmlns:a16="http://schemas.microsoft.com/office/drawing/2014/main" id="{C460BC6E-6036-4126-8CA4-AECDCE152203}"/>
              </a:ext>
            </a:extLst>
          </p:cNvPr>
          <p:cNvPicPr>
            <a:picLocks noChangeAspect="1"/>
          </p:cNvPicPr>
          <p:nvPr/>
        </p:nvPicPr>
        <p:blipFill>
          <a:blip r:embed="rId2"/>
          <a:stretch>
            <a:fillRect/>
          </a:stretch>
        </p:blipFill>
        <p:spPr>
          <a:xfrm>
            <a:off x="942020" y="2749924"/>
            <a:ext cx="5086991" cy="2289146"/>
          </a:xfrm>
          <a:prstGeom prst="rect">
            <a:avLst/>
          </a:prstGeom>
        </p:spPr>
      </p:pic>
    </p:spTree>
    <p:extLst>
      <p:ext uri="{BB962C8B-B14F-4D97-AF65-F5344CB8AC3E}">
        <p14:creationId xmlns:p14="http://schemas.microsoft.com/office/powerpoint/2010/main" val="17554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Node.js</a:t>
            </a:r>
          </a:p>
          <a:p>
            <a:r>
              <a:rPr lang="en-US" altLang="zh-CN" dirty="0">
                <a:solidFill>
                  <a:schemeClr val="tx1"/>
                </a:solidFill>
              </a:rPr>
              <a:t>fs </a:t>
            </a:r>
            <a:r>
              <a:rPr lang="zh-CN" altLang="en-US" dirty="0">
                <a:solidFill>
                  <a:schemeClr val="tx1"/>
                </a:solidFill>
              </a:rPr>
              <a:t>文件系统模块</a:t>
            </a:r>
            <a:endParaRPr lang="en-US" altLang="zh-CN" dirty="0">
              <a:solidFill>
                <a:schemeClr val="tx1"/>
              </a:solidFill>
            </a:endParaRPr>
          </a:p>
          <a:p>
            <a:r>
              <a:rPr lang="en-US" altLang="zh-CN" dirty="0">
                <a:solidFill>
                  <a:srgbClr val="FF0000"/>
                </a:solidFill>
              </a:rPr>
              <a:t>path </a:t>
            </a:r>
            <a:r>
              <a:rPr lang="zh-CN" altLang="en-US" dirty="0">
                <a:solidFill>
                  <a:srgbClr val="FF0000"/>
                </a:solidFill>
              </a:rPr>
              <a:t>路径模块</a:t>
            </a:r>
            <a:endParaRPr lang="en-US" altLang="zh-CN" dirty="0">
              <a:solidFill>
                <a:srgbClr val="FF0000"/>
              </a:solidFill>
            </a:endParaRPr>
          </a:p>
          <a:p>
            <a:r>
              <a:rPr lang="en-US" altLang="zh-CN" dirty="0"/>
              <a:t>http </a:t>
            </a:r>
            <a:r>
              <a:rPr lang="zh-CN" altLang="en-US" dirty="0"/>
              <a:t>模块</a:t>
            </a:r>
            <a:endParaRPr lang="en-US" altLang="zh-CN" dirty="0"/>
          </a:p>
        </p:txBody>
      </p:sp>
    </p:spTree>
    <p:extLst>
      <p:ext uri="{BB962C8B-B14F-4D97-AF65-F5344CB8AC3E}">
        <p14:creationId xmlns:p14="http://schemas.microsoft.com/office/powerpoint/2010/main" val="3452409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什么是 </a:t>
            </a:r>
            <a:r>
              <a:rPr lang="en-US" altLang="zh-CN" dirty="0"/>
              <a:t>path </a:t>
            </a:r>
            <a:r>
              <a:rPr lang="zh-CN" altLang="en-US" dirty="0"/>
              <a:t>路径模块</a:t>
            </a:r>
          </a:p>
        </p:txBody>
      </p:sp>
      <p:sp>
        <p:nvSpPr>
          <p:cNvPr id="9" name="内容占位符 5">
            <a:extLst>
              <a:ext uri="{FF2B5EF4-FFF2-40B4-BE49-F238E27FC236}">
                <a16:creationId xmlns:a16="http://schemas.microsoft.com/office/drawing/2014/main" id="{F2EC6152-D1C7-4219-A27C-9A108CAA8211}"/>
              </a:ext>
            </a:extLst>
          </p:cNvPr>
          <p:cNvSpPr>
            <a:spLocks noGrp="1"/>
          </p:cNvSpPr>
          <p:nvPr>
            <p:ph sz="half" idx="14"/>
          </p:nvPr>
        </p:nvSpPr>
        <p:spPr>
          <a:xfrm>
            <a:off x="848377" y="1393200"/>
            <a:ext cx="7184796" cy="2272743"/>
          </a:xfrm>
        </p:spPr>
        <p:txBody>
          <a:bodyPr>
            <a:noAutofit/>
          </a:bodyPr>
          <a:lstStyle/>
          <a:p>
            <a:r>
              <a:rPr lang="en-US" altLang="zh-CN" dirty="0">
                <a:solidFill>
                  <a:srgbClr val="FF0000"/>
                </a:solidFill>
              </a:rPr>
              <a:t>path </a:t>
            </a:r>
            <a:r>
              <a:rPr lang="zh-CN" altLang="en-US" dirty="0">
                <a:solidFill>
                  <a:srgbClr val="FF0000"/>
                </a:solidFill>
              </a:rPr>
              <a:t>模块</a:t>
            </a:r>
            <a:r>
              <a:rPr lang="zh-CN" altLang="en-US" dirty="0">
                <a:solidFill>
                  <a:schemeClr val="tx1"/>
                </a:solidFill>
              </a:rPr>
              <a:t>是 </a:t>
            </a:r>
            <a:r>
              <a:rPr lang="en-US" altLang="zh-CN" dirty="0">
                <a:solidFill>
                  <a:schemeClr val="tx1"/>
                </a:solidFill>
              </a:rPr>
              <a:t>Node.js </a:t>
            </a:r>
            <a:r>
              <a:rPr lang="zh-CN" altLang="en-US" dirty="0">
                <a:solidFill>
                  <a:schemeClr val="tx1"/>
                </a:solidFill>
              </a:rPr>
              <a:t>官方提供的、用来</a:t>
            </a:r>
            <a:r>
              <a:rPr lang="zh-CN" altLang="en-US" dirty="0">
                <a:solidFill>
                  <a:srgbClr val="FF0000"/>
                </a:solidFill>
              </a:rPr>
              <a:t>处理路径</a:t>
            </a:r>
            <a:r>
              <a:rPr lang="zh-CN" altLang="en-US" dirty="0">
                <a:solidFill>
                  <a:schemeClr val="tx1"/>
                </a:solidFill>
              </a:rPr>
              <a:t>的模块。它提供了一系列的方法和属性，用来满足用户对路径的处理需求。</a:t>
            </a:r>
            <a:endParaRPr lang="en-US" altLang="zh-CN" dirty="0">
              <a:solidFill>
                <a:schemeClr val="tx1"/>
              </a:solidFill>
            </a:endParaRPr>
          </a:p>
          <a:p>
            <a:r>
              <a:rPr lang="zh-CN" altLang="en-US" dirty="0">
                <a:solidFill>
                  <a:schemeClr val="tx1"/>
                </a:solidFill>
              </a:rPr>
              <a:t>例如：</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err="1">
                <a:solidFill>
                  <a:srgbClr val="047FFD"/>
                </a:solidFill>
              </a:rPr>
              <a:t>path.join</a:t>
            </a:r>
            <a:r>
              <a:rPr lang="en-US" altLang="zh-CN" dirty="0">
                <a:solidFill>
                  <a:srgbClr val="047FFD"/>
                </a:solidFill>
              </a:rPr>
              <a:t>() </a:t>
            </a:r>
            <a:r>
              <a:rPr lang="zh-CN" altLang="en-US" dirty="0">
                <a:solidFill>
                  <a:schemeClr val="tx1"/>
                </a:solidFill>
              </a:rPr>
              <a:t>方法，用来</a:t>
            </a:r>
            <a:r>
              <a:rPr lang="zh-CN" altLang="en-US" dirty="0">
                <a:solidFill>
                  <a:srgbClr val="FF0000"/>
                </a:solidFill>
              </a:rPr>
              <a:t>将多个路径片段拼接成一个完整的路径字符串</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a:t>
            </a:r>
            <a:r>
              <a:rPr lang="en-US" altLang="zh-CN" dirty="0" err="1">
                <a:solidFill>
                  <a:srgbClr val="047FFD"/>
                </a:solidFill>
              </a:rPr>
              <a:t>path.basename</a:t>
            </a:r>
            <a:r>
              <a:rPr lang="en-US" altLang="zh-CN" dirty="0">
                <a:solidFill>
                  <a:srgbClr val="047FFD"/>
                </a:solidFill>
              </a:rPr>
              <a:t>() </a:t>
            </a:r>
            <a:r>
              <a:rPr lang="zh-CN" altLang="en-US" dirty="0">
                <a:solidFill>
                  <a:schemeClr val="tx1"/>
                </a:solidFill>
              </a:rPr>
              <a:t>方法，用来从路径字符串中，将文件名解析出来</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如果要在 </a:t>
            </a:r>
            <a:r>
              <a:rPr lang="en-US" altLang="zh-CN" dirty="0">
                <a:solidFill>
                  <a:schemeClr val="tx1"/>
                </a:solidFill>
              </a:rPr>
              <a:t>JavaScript </a:t>
            </a:r>
            <a:r>
              <a:rPr lang="zh-CN" altLang="en-US" dirty="0">
                <a:solidFill>
                  <a:schemeClr val="tx1"/>
                </a:solidFill>
              </a:rPr>
              <a:t>代码中，使用 </a:t>
            </a:r>
            <a:r>
              <a:rPr lang="en-US" altLang="zh-CN" dirty="0">
                <a:solidFill>
                  <a:schemeClr val="tx1"/>
                </a:solidFill>
              </a:rPr>
              <a:t>path </a:t>
            </a:r>
            <a:r>
              <a:rPr lang="zh-CN" altLang="en-US" dirty="0">
                <a:solidFill>
                  <a:schemeClr val="tx1"/>
                </a:solidFill>
              </a:rPr>
              <a:t>模块来处理路径，则需要使用如下的方式先导入它：</a:t>
            </a:r>
            <a:endParaRPr lang="en-US" altLang="zh-CN" dirty="0">
              <a:solidFill>
                <a:schemeClr val="tx1"/>
              </a:solidFill>
            </a:endParaRPr>
          </a:p>
          <a:p>
            <a:endParaRPr lang="en-US" altLang="zh-CN" dirty="0">
              <a:solidFill>
                <a:schemeClr val="tx1"/>
              </a:solidFill>
            </a:endParaRPr>
          </a:p>
        </p:txBody>
      </p:sp>
      <p:pic>
        <p:nvPicPr>
          <p:cNvPr id="3" name="图片 2">
            <a:extLst>
              <a:ext uri="{FF2B5EF4-FFF2-40B4-BE49-F238E27FC236}">
                <a16:creationId xmlns:a16="http://schemas.microsoft.com/office/drawing/2014/main" id="{D3ADC00C-A614-42FC-A758-0265E6D07532}"/>
              </a:ext>
            </a:extLst>
          </p:cNvPr>
          <p:cNvPicPr>
            <a:picLocks noChangeAspect="1"/>
          </p:cNvPicPr>
          <p:nvPr/>
        </p:nvPicPr>
        <p:blipFill>
          <a:blip r:embed="rId2"/>
          <a:stretch>
            <a:fillRect/>
          </a:stretch>
        </p:blipFill>
        <p:spPr>
          <a:xfrm>
            <a:off x="915532" y="3771800"/>
            <a:ext cx="5544000" cy="847907"/>
          </a:xfrm>
          <a:prstGeom prst="rect">
            <a:avLst/>
          </a:prstGeom>
        </p:spPr>
      </p:pic>
    </p:spTree>
    <p:extLst>
      <p:ext uri="{BB962C8B-B14F-4D97-AF65-F5344CB8AC3E}">
        <p14:creationId xmlns:p14="http://schemas.microsoft.com/office/powerpoint/2010/main" val="268504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a:t>
            </a:r>
            <a:r>
              <a:rPr lang="zh-CN" altLang="en-US" dirty="0"/>
              <a:t>路径拼接</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en-US" altLang="zh-CN" sz="1400" b="1" dirty="0" err="1">
                <a:solidFill>
                  <a:srgbClr val="FF0000"/>
                </a:solidFill>
                <a:latin typeface="微软雅黑" panose="020B0503020204020204" pitchFamily="34" charset="-122"/>
                <a:ea typeface="微软雅黑" panose="020B0503020204020204" pitchFamily="34" charset="-122"/>
              </a:rPr>
              <a:t>path.join</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的语法格式</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path.join</a:t>
            </a:r>
            <a:r>
              <a:rPr lang="en-US" altLang="zh-CN" dirty="0">
                <a:solidFill>
                  <a:schemeClr val="tx1"/>
                </a:solidFill>
              </a:rPr>
              <a:t>() </a:t>
            </a:r>
            <a:r>
              <a:rPr lang="zh-CN" altLang="en-US" dirty="0">
                <a:solidFill>
                  <a:schemeClr val="tx1"/>
                </a:solidFill>
              </a:rPr>
              <a:t>方法，可以把多个路径片段拼接为完整的路径字符串，语法格式如下：</a:t>
            </a:r>
            <a:endParaRPr lang="en-US" altLang="zh-CN" dirty="0">
              <a:solidFill>
                <a:schemeClr val="tx1"/>
              </a:solidFill>
            </a:endParaRPr>
          </a:p>
        </p:txBody>
      </p:sp>
      <p:sp>
        <p:nvSpPr>
          <p:cNvPr id="9" name="内容占位符 5">
            <a:extLst>
              <a:ext uri="{FF2B5EF4-FFF2-40B4-BE49-F238E27FC236}">
                <a16:creationId xmlns:a16="http://schemas.microsoft.com/office/drawing/2014/main" id="{13C6E4B9-80F1-467D-AA36-B72151919E09}"/>
              </a:ext>
            </a:extLst>
          </p:cNvPr>
          <p:cNvSpPr txBox="1">
            <a:spLocks/>
          </p:cNvSpPr>
          <p:nvPr/>
        </p:nvSpPr>
        <p:spPr>
          <a:xfrm>
            <a:off x="848378" y="3344013"/>
            <a:ext cx="7327036" cy="1583586"/>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参数解读：</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...paths &lt;string&gt; </a:t>
            </a:r>
            <a:r>
              <a:rPr lang="zh-CN" altLang="en-US" dirty="0">
                <a:solidFill>
                  <a:schemeClr val="tx1"/>
                </a:solidFill>
              </a:rPr>
              <a:t>路径片段的序列</a:t>
            </a:r>
          </a:p>
          <a:p>
            <a:pPr marL="171450" indent="-171450">
              <a:buFont typeface="Wingdings" panose="05000000000000000000" pitchFamily="2" charset="2"/>
              <a:buChar char="l"/>
            </a:pPr>
            <a:r>
              <a:rPr lang="zh-CN" altLang="en-US" dirty="0">
                <a:solidFill>
                  <a:schemeClr val="tx1"/>
                </a:solidFill>
              </a:rPr>
              <a:t>返回值</a:t>
            </a:r>
            <a:r>
              <a:rPr lang="en-US" altLang="zh-CN" dirty="0">
                <a:solidFill>
                  <a:schemeClr val="tx1"/>
                </a:solidFill>
              </a:rPr>
              <a:t>: &lt;string&gt;</a:t>
            </a:r>
          </a:p>
        </p:txBody>
      </p:sp>
      <p:pic>
        <p:nvPicPr>
          <p:cNvPr id="3" name="图片 2">
            <a:extLst>
              <a:ext uri="{FF2B5EF4-FFF2-40B4-BE49-F238E27FC236}">
                <a16:creationId xmlns:a16="http://schemas.microsoft.com/office/drawing/2014/main" id="{23EECBC7-68B8-4B75-B10B-901E3C5C0163}"/>
              </a:ext>
            </a:extLst>
          </p:cNvPr>
          <p:cNvPicPr>
            <a:picLocks noChangeAspect="1"/>
          </p:cNvPicPr>
          <p:nvPr/>
        </p:nvPicPr>
        <p:blipFill>
          <a:blip r:embed="rId2"/>
          <a:stretch>
            <a:fillRect/>
          </a:stretch>
        </p:blipFill>
        <p:spPr>
          <a:xfrm>
            <a:off x="968586" y="2476393"/>
            <a:ext cx="5544000" cy="847906"/>
          </a:xfrm>
          <a:prstGeom prst="rect">
            <a:avLst/>
          </a:prstGeom>
        </p:spPr>
      </p:pic>
    </p:spTree>
    <p:extLst>
      <p:ext uri="{BB962C8B-B14F-4D97-AF65-F5344CB8AC3E}">
        <p14:creationId xmlns:p14="http://schemas.microsoft.com/office/powerpoint/2010/main" val="84605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a:t>
            </a:r>
            <a:r>
              <a:rPr lang="zh-CN" altLang="en-US" dirty="0"/>
              <a:t>路径拼接</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en-US" altLang="zh-CN" sz="1400" b="1" dirty="0">
                <a:solidFill>
                  <a:srgbClr val="FF0000"/>
                </a:solidFill>
                <a:latin typeface="微软雅黑" panose="020B0503020204020204" pitchFamily="34" charset="-122"/>
                <a:ea typeface="微软雅黑" panose="020B0503020204020204" pitchFamily="34" charset="-122"/>
              </a:rPr>
              <a:t>path.join() </a:t>
            </a:r>
            <a:r>
              <a:rPr lang="zh-CN" altLang="en-US" sz="1400" b="1" dirty="0">
                <a:latin typeface="微软雅黑" panose="020B0503020204020204" pitchFamily="34" charset="-122"/>
                <a:ea typeface="微软雅黑" panose="020B0503020204020204" pitchFamily="34" charset="-122"/>
              </a:rPr>
              <a:t>的代码示例</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path.join</a:t>
            </a:r>
            <a:r>
              <a:rPr lang="en-US" altLang="zh-CN" dirty="0">
                <a:solidFill>
                  <a:schemeClr val="tx1"/>
                </a:solidFill>
              </a:rPr>
              <a:t>() </a:t>
            </a:r>
            <a:r>
              <a:rPr lang="zh-CN" altLang="en-US" dirty="0">
                <a:solidFill>
                  <a:schemeClr val="tx1"/>
                </a:solidFill>
              </a:rPr>
              <a:t>方法，可以把多个路径片段拼接为完整的路径字符串：</a:t>
            </a:r>
            <a:endParaRPr lang="en-US" altLang="zh-CN" dirty="0">
              <a:solidFill>
                <a:schemeClr val="tx1"/>
              </a:solidFill>
            </a:endParaRPr>
          </a:p>
        </p:txBody>
      </p:sp>
      <p:pic>
        <p:nvPicPr>
          <p:cNvPr id="2" name="图片 1">
            <a:extLst>
              <a:ext uri="{FF2B5EF4-FFF2-40B4-BE49-F238E27FC236}">
                <a16:creationId xmlns:a16="http://schemas.microsoft.com/office/drawing/2014/main" id="{37F61E4E-414A-4220-BA5C-FE26990C4773}"/>
              </a:ext>
            </a:extLst>
          </p:cNvPr>
          <p:cNvPicPr>
            <a:picLocks noChangeAspect="1"/>
          </p:cNvPicPr>
          <p:nvPr/>
        </p:nvPicPr>
        <p:blipFill>
          <a:blip r:embed="rId2"/>
          <a:stretch>
            <a:fillRect/>
          </a:stretch>
        </p:blipFill>
        <p:spPr>
          <a:xfrm>
            <a:off x="936564" y="2513190"/>
            <a:ext cx="5544000" cy="1806692"/>
          </a:xfrm>
          <a:prstGeom prst="rect">
            <a:avLst/>
          </a:prstGeom>
        </p:spPr>
      </p:pic>
      <p:sp>
        <p:nvSpPr>
          <p:cNvPr id="12" name="内容占位符 5">
            <a:extLst>
              <a:ext uri="{FF2B5EF4-FFF2-40B4-BE49-F238E27FC236}">
                <a16:creationId xmlns:a16="http://schemas.microsoft.com/office/drawing/2014/main" id="{A15CBDBD-AD88-48B2-BA99-CF91E539AAF8}"/>
              </a:ext>
            </a:extLst>
          </p:cNvPr>
          <p:cNvSpPr txBox="1">
            <a:spLocks/>
          </p:cNvSpPr>
          <p:nvPr/>
        </p:nvSpPr>
        <p:spPr>
          <a:xfrm>
            <a:off x="848376" y="4380207"/>
            <a:ext cx="7327036" cy="447751"/>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注意：</a:t>
            </a:r>
            <a:r>
              <a:rPr lang="zh-CN" altLang="en-US" dirty="0">
                <a:solidFill>
                  <a:srgbClr val="FF0000"/>
                </a:solidFill>
              </a:rPr>
              <a:t>今后凡是涉及到路径拼接的操作，都要使用 </a:t>
            </a:r>
            <a:r>
              <a:rPr lang="en-US" altLang="zh-CN" dirty="0">
                <a:solidFill>
                  <a:srgbClr val="FF0000"/>
                </a:solidFill>
              </a:rPr>
              <a:t>path.join() </a:t>
            </a:r>
            <a:r>
              <a:rPr lang="zh-CN" altLang="en-US" dirty="0">
                <a:solidFill>
                  <a:srgbClr val="FF0000"/>
                </a:solidFill>
              </a:rPr>
              <a:t>方法进行处理</a:t>
            </a:r>
            <a:r>
              <a:rPr lang="zh-CN" altLang="en-US" dirty="0">
                <a:solidFill>
                  <a:schemeClr val="tx1"/>
                </a:solidFill>
              </a:rPr>
              <a:t>。不要直接使用 </a:t>
            </a:r>
            <a:r>
              <a:rPr lang="en-US" altLang="zh-CN" dirty="0">
                <a:solidFill>
                  <a:schemeClr val="tx1"/>
                </a:solidFill>
              </a:rPr>
              <a:t>+ </a:t>
            </a:r>
            <a:r>
              <a:rPr lang="zh-CN" altLang="en-US" dirty="0">
                <a:solidFill>
                  <a:schemeClr val="tx1"/>
                </a:solidFill>
              </a:rPr>
              <a:t>进行字符串的拼接。</a:t>
            </a:r>
            <a:endParaRPr lang="en-US" altLang="zh-CN" dirty="0">
              <a:solidFill>
                <a:schemeClr val="tx1"/>
              </a:solidFill>
            </a:endParaRPr>
          </a:p>
        </p:txBody>
      </p:sp>
    </p:spTree>
    <p:extLst>
      <p:ext uri="{BB962C8B-B14F-4D97-AF65-F5344CB8AC3E}">
        <p14:creationId xmlns:p14="http://schemas.microsoft.com/office/powerpoint/2010/main" val="164581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获取路径中的文件名</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en-US" altLang="zh-CN" sz="1400" b="1" dirty="0" err="1">
                <a:latin typeface="微软雅黑" panose="020B0503020204020204" pitchFamily="34" charset="-122"/>
                <a:ea typeface="微软雅黑" panose="020B0503020204020204" pitchFamily="34" charset="-122"/>
              </a:rPr>
              <a:t>path.basename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的语法格式</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path.basename</a:t>
            </a:r>
            <a:r>
              <a:rPr lang="en-US" altLang="zh-CN" dirty="0">
                <a:solidFill>
                  <a:schemeClr val="tx1"/>
                </a:solidFill>
              </a:rPr>
              <a:t>() </a:t>
            </a:r>
            <a:r>
              <a:rPr lang="zh-CN" altLang="en-US" dirty="0">
                <a:solidFill>
                  <a:schemeClr val="tx1"/>
                </a:solidFill>
              </a:rPr>
              <a:t>方法，可以获取路径中的最后一部分，经常通过这个方法获取路径中的文件名，语法格式如下：</a:t>
            </a:r>
            <a:endParaRPr lang="en-US" altLang="zh-CN" dirty="0">
              <a:solidFill>
                <a:schemeClr val="tx1"/>
              </a:solidFill>
            </a:endParaRPr>
          </a:p>
        </p:txBody>
      </p:sp>
      <p:pic>
        <p:nvPicPr>
          <p:cNvPr id="3" name="图片 2">
            <a:extLst>
              <a:ext uri="{FF2B5EF4-FFF2-40B4-BE49-F238E27FC236}">
                <a16:creationId xmlns:a16="http://schemas.microsoft.com/office/drawing/2014/main" id="{8B70B194-DD20-4EEA-A4BB-A8619D317938}"/>
              </a:ext>
            </a:extLst>
          </p:cNvPr>
          <p:cNvPicPr>
            <a:picLocks noChangeAspect="1"/>
          </p:cNvPicPr>
          <p:nvPr/>
        </p:nvPicPr>
        <p:blipFill>
          <a:blip r:embed="rId2"/>
          <a:stretch>
            <a:fillRect/>
          </a:stretch>
        </p:blipFill>
        <p:spPr>
          <a:xfrm>
            <a:off x="947962" y="2516419"/>
            <a:ext cx="5544000" cy="847906"/>
          </a:xfrm>
          <a:prstGeom prst="rect">
            <a:avLst/>
          </a:prstGeom>
        </p:spPr>
      </p:pic>
      <p:sp>
        <p:nvSpPr>
          <p:cNvPr id="9" name="内容占位符 5">
            <a:extLst>
              <a:ext uri="{FF2B5EF4-FFF2-40B4-BE49-F238E27FC236}">
                <a16:creationId xmlns:a16="http://schemas.microsoft.com/office/drawing/2014/main" id="{6810579C-FB1A-47E3-9D4B-E59F21B41F3D}"/>
              </a:ext>
            </a:extLst>
          </p:cNvPr>
          <p:cNvSpPr txBox="1">
            <a:spLocks/>
          </p:cNvSpPr>
          <p:nvPr/>
        </p:nvSpPr>
        <p:spPr>
          <a:xfrm>
            <a:off x="848378" y="3371513"/>
            <a:ext cx="7327036" cy="1583586"/>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参数解读：</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path &lt;string&gt; </a:t>
            </a:r>
            <a:r>
              <a:rPr lang="zh-CN" altLang="en-US" dirty="0">
                <a:solidFill>
                  <a:schemeClr val="tx1"/>
                </a:solidFill>
              </a:rPr>
              <a:t>必选参数，表示一个路径的字符串</a:t>
            </a:r>
            <a:endParaRPr lang="en-US" altLang="zh-CN" dirty="0">
              <a:solidFill>
                <a:schemeClr val="tx1"/>
              </a:solidFill>
            </a:endParaRPr>
          </a:p>
          <a:p>
            <a:pPr marL="171450" indent="-171450">
              <a:buFont typeface="Wingdings" panose="05000000000000000000" pitchFamily="2" charset="2"/>
              <a:buChar char="l"/>
            </a:pPr>
            <a:r>
              <a:rPr lang="en-US" altLang="zh-CN" dirty="0" err="1">
                <a:solidFill>
                  <a:schemeClr val="tx1"/>
                </a:solidFill>
              </a:rPr>
              <a:t>ext</a:t>
            </a:r>
            <a:r>
              <a:rPr lang="en-US" altLang="zh-CN" dirty="0">
                <a:solidFill>
                  <a:schemeClr val="tx1"/>
                </a:solidFill>
              </a:rPr>
              <a:t> &lt;string&gt; </a:t>
            </a:r>
            <a:r>
              <a:rPr lang="zh-CN" altLang="en-US" dirty="0">
                <a:solidFill>
                  <a:schemeClr val="tx1"/>
                </a:solidFill>
              </a:rPr>
              <a:t>可选参数，表示文件扩展名</a:t>
            </a:r>
          </a:p>
          <a:p>
            <a:pPr marL="171450" indent="-171450">
              <a:buFont typeface="Wingdings" panose="05000000000000000000" pitchFamily="2" charset="2"/>
              <a:buChar char="l"/>
            </a:pPr>
            <a:r>
              <a:rPr lang="zh-CN" altLang="en-US" dirty="0">
                <a:solidFill>
                  <a:schemeClr val="tx1"/>
                </a:solidFill>
              </a:rPr>
              <a:t>返回</a:t>
            </a:r>
            <a:r>
              <a:rPr lang="en-US" altLang="zh-CN" dirty="0">
                <a:solidFill>
                  <a:schemeClr val="tx1"/>
                </a:solidFill>
              </a:rPr>
              <a:t>: &lt;string&gt; </a:t>
            </a:r>
            <a:r>
              <a:rPr lang="zh-CN" altLang="en-US" dirty="0">
                <a:solidFill>
                  <a:schemeClr val="tx1"/>
                </a:solidFill>
              </a:rPr>
              <a:t>表示路径中的最后一部分</a:t>
            </a:r>
            <a:endParaRPr lang="en-US" altLang="zh-CN" dirty="0">
              <a:solidFill>
                <a:schemeClr val="tx1"/>
              </a:solidFill>
            </a:endParaRPr>
          </a:p>
        </p:txBody>
      </p:sp>
    </p:spTree>
    <p:extLst>
      <p:ext uri="{BB962C8B-B14F-4D97-AF65-F5344CB8AC3E}">
        <p14:creationId xmlns:p14="http://schemas.microsoft.com/office/powerpoint/2010/main" val="336470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3.3 </a:t>
            </a:r>
            <a:r>
              <a:rPr lang="zh-CN" altLang="en-US" dirty="0"/>
              <a:t>获取路径中的文件名</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en-US" altLang="zh-CN" sz="1400" b="1" dirty="0" err="1">
                <a:latin typeface="微软雅黑" panose="020B0503020204020204" pitchFamily="34" charset="-122"/>
                <a:ea typeface="微软雅黑" panose="020B0503020204020204" pitchFamily="34" charset="-122"/>
              </a:rPr>
              <a:t>path.basename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的代码示例</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path.basename</a:t>
            </a:r>
            <a:r>
              <a:rPr lang="en-US" altLang="zh-CN" dirty="0">
                <a:solidFill>
                  <a:schemeClr val="tx1"/>
                </a:solidFill>
              </a:rPr>
              <a:t>() </a:t>
            </a:r>
            <a:r>
              <a:rPr lang="zh-CN" altLang="en-US" dirty="0">
                <a:solidFill>
                  <a:schemeClr val="tx1"/>
                </a:solidFill>
              </a:rPr>
              <a:t>方法，可以从一个文件路径中，获取到文件的名称部分：</a:t>
            </a:r>
            <a:endParaRPr lang="en-US" altLang="zh-CN" dirty="0">
              <a:solidFill>
                <a:schemeClr val="tx1"/>
              </a:solidFill>
            </a:endParaRPr>
          </a:p>
        </p:txBody>
      </p:sp>
      <p:pic>
        <p:nvPicPr>
          <p:cNvPr id="2" name="图片 1">
            <a:extLst>
              <a:ext uri="{FF2B5EF4-FFF2-40B4-BE49-F238E27FC236}">
                <a16:creationId xmlns:a16="http://schemas.microsoft.com/office/drawing/2014/main" id="{8AF7F59D-34F5-4CA3-AB7E-281649E8D7EE}"/>
              </a:ext>
            </a:extLst>
          </p:cNvPr>
          <p:cNvPicPr>
            <a:picLocks noChangeAspect="1"/>
          </p:cNvPicPr>
          <p:nvPr/>
        </p:nvPicPr>
        <p:blipFill>
          <a:blip r:embed="rId2"/>
          <a:stretch>
            <a:fillRect/>
          </a:stretch>
        </p:blipFill>
        <p:spPr>
          <a:xfrm>
            <a:off x="947962" y="2516773"/>
            <a:ext cx="5544000" cy="2289346"/>
          </a:xfrm>
          <a:prstGeom prst="rect">
            <a:avLst/>
          </a:prstGeom>
        </p:spPr>
      </p:pic>
    </p:spTree>
    <p:extLst>
      <p:ext uri="{BB962C8B-B14F-4D97-AF65-F5344CB8AC3E}">
        <p14:creationId xmlns:p14="http://schemas.microsoft.com/office/powerpoint/2010/main" val="399667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获取路径中的文件扩展名</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en-US" altLang="zh-CN" sz="1400" b="1" dirty="0" err="1">
                <a:latin typeface="微软雅黑" panose="020B0503020204020204" pitchFamily="34" charset="-122"/>
                <a:ea typeface="微软雅黑" panose="020B0503020204020204" pitchFamily="34" charset="-122"/>
              </a:rPr>
              <a:t>path.extname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的语法格式</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path.extname</a:t>
            </a:r>
            <a:r>
              <a:rPr lang="en-US" altLang="zh-CN" dirty="0">
                <a:solidFill>
                  <a:schemeClr val="tx1"/>
                </a:solidFill>
              </a:rPr>
              <a:t>() </a:t>
            </a:r>
            <a:r>
              <a:rPr lang="zh-CN" altLang="en-US" dirty="0">
                <a:solidFill>
                  <a:schemeClr val="tx1"/>
                </a:solidFill>
              </a:rPr>
              <a:t>方法，可以获取路径中的扩展名部分，语法格式如下：</a:t>
            </a:r>
            <a:endParaRPr lang="en-US" altLang="zh-CN" dirty="0">
              <a:solidFill>
                <a:schemeClr val="tx1"/>
              </a:solidFill>
            </a:endParaRPr>
          </a:p>
        </p:txBody>
      </p:sp>
      <p:sp>
        <p:nvSpPr>
          <p:cNvPr id="9" name="内容占位符 5">
            <a:extLst>
              <a:ext uri="{FF2B5EF4-FFF2-40B4-BE49-F238E27FC236}">
                <a16:creationId xmlns:a16="http://schemas.microsoft.com/office/drawing/2014/main" id="{6810579C-FB1A-47E3-9D4B-E59F21B41F3D}"/>
              </a:ext>
            </a:extLst>
          </p:cNvPr>
          <p:cNvSpPr txBox="1">
            <a:spLocks/>
          </p:cNvSpPr>
          <p:nvPr/>
        </p:nvSpPr>
        <p:spPr>
          <a:xfrm>
            <a:off x="848378" y="3371513"/>
            <a:ext cx="7327036" cy="1583586"/>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参数解读：</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path &lt;string&gt;</a:t>
            </a:r>
            <a:r>
              <a:rPr lang="zh-CN" altLang="en-US" dirty="0">
                <a:solidFill>
                  <a:schemeClr val="tx1"/>
                </a:solidFill>
              </a:rPr>
              <a:t>必选参数，表示一个路径的字符串</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返回</a:t>
            </a:r>
            <a:r>
              <a:rPr lang="en-US" altLang="zh-CN" dirty="0">
                <a:solidFill>
                  <a:schemeClr val="tx1"/>
                </a:solidFill>
              </a:rPr>
              <a:t>: &lt;string&gt; </a:t>
            </a:r>
            <a:r>
              <a:rPr lang="zh-CN" altLang="en-US" dirty="0">
                <a:solidFill>
                  <a:schemeClr val="tx1"/>
                </a:solidFill>
              </a:rPr>
              <a:t>返回得到的扩展名字符串</a:t>
            </a:r>
            <a:endParaRPr lang="en-US" altLang="zh-CN" dirty="0">
              <a:solidFill>
                <a:schemeClr val="tx1"/>
              </a:solidFill>
            </a:endParaRPr>
          </a:p>
        </p:txBody>
      </p:sp>
      <p:pic>
        <p:nvPicPr>
          <p:cNvPr id="2" name="图片 1">
            <a:extLst>
              <a:ext uri="{FF2B5EF4-FFF2-40B4-BE49-F238E27FC236}">
                <a16:creationId xmlns:a16="http://schemas.microsoft.com/office/drawing/2014/main" id="{809D109D-1FDF-4FD3-BFFA-412E95B246FF}"/>
              </a:ext>
            </a:extLst>
          </p:cNvPr>
          <p:cNvPicPr>
            <a:picLocks noChangeAspect="1"/>
          </p:cNvPicPr>
          <p:nvPr/>
        </p:nvPicPr>
        <p:blipFill>
          <a:blip r:embed="rId2"/>
          <a:stretch>
            <a:fillRect/>
          </a:stretch>
        </p:blipFill>
        <p:spPr>
          <a:xfrm>
            <a:off x="947961" y="2483164"/>
            <a:ext cx="5544000" cy="847906"/>
          </a:xfrm>
          <a:prstGeom prst="rect">
            <a:avLst/>
          </a:prstGeom>
        </p:spPr>
      </p:pic>
    </p:spTree>
    <p:extLst>
      <p:ext uri="{BB962C8B-B14F-4D97-AF65-F5344CB8AC3E}">
        <p14:creationId xmlns:p14="http://schemas.microsoft.com/office/powerpoint/2010/main" val="382013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3.4 </a:t>
            </a:r>
            <a:r>
              <a:rPr lang="zh-CN" altLang="en-US" dirty="0"/>
              <a:t>获取路径中的文件扩展名</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en-US" altLang="zh-CN" sz="1400" b="1" dirty="0" err="1">
                <a:latin typeface="微软雅黑" panose="020B0503020204020204" pitchFamily="34" charset="-122"/>
                <a:ea typeface="微软雅黑" panose="020B0503020204020204" pitchFamily="34" charset="-122"/>
              </a:rPr>
              <a:t>path.extname</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的代码示例</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7" y="2123999"/>
            <a:ext cx="7327036" cy="447751"/>
          </a:xfrm>
        </p:spPr>
        <p:txBody>
          <a:bodyPr>
            <a:noAutofit/>
          </a:bodyPr>
          <a:lstStyle/>
          <a:p>
            <a:r>
              <a:rPr lang="zh-CN" altLang="en-US" dirty="0">
                <a:solidFill>
                  <a:schemeClr val="tx1"/>
                </a:solidFill>
              </a:rPr>
              <a:t>使用 </a:t>
            </a:r>
            <a:r>
              <a:rPr lang="en-US" altLang="zh-CN" dirty="0" err="1">
                <a:solidFill>
                  <a:schemeClr val="tx1"/>
                </a:solidFill>
              </a:rPr>
              <a:t>path.extname</a:t>
            </a:r>
            <a:r>
              <a:rPr lang="en-US" altLang="zh-CN" dirty="0">
                <a:solidFill>
                  <a:schemeClr val="tx1"/>
                </a:solidFill>
              </a:rPr>
              <a:t>() </a:t>
            </a:r>
            <a:r>
              <a:rPr lang="zh-CN" altLang="en-US" dirty="0">
                <a:solidFill>
                  <a:schemeClr val="tx1"/>
                </a:solidFill>
              </a:rPr>
              <a:t>方法，可以获取路径中的扩展名部分：</a:t>
            </a:r>
            <a:endParaRPr lang="en-US" altLang="zh-CN" dirty="0">
              <a:solidFill>
                <a:schemeClr val="tx1"/>
              </a:solidFill>
            </a:endParaRPr>
          </a:p>
        </p:txBody>
      </p:sp>
      <p:pic>
        <p:nvPicPr>
          <p:cNvPr id="3" name="图片 2">
            <a:extLst>
              <a:ext uri="{FF2B5EF4-FFF2-40B4-BE49-F238E27FC236}">
                <a16:creationId xmlns:a16="http://schemas.microsoft.com/office/drawing/2014/main" id="{90DED9FB-7457-477B-ADC5-A3ED5F6DBD74}"/>
              </a:ext>
            </a:extLst>
          </p:cNvPr>
          <p:cNvPicPr>
            <a:picLocks noChangeAspect="1"/>
          </p:cNvPicPr>
          <p:nvPr/>
        </p:nvPicPr>
        <p:blipFill>
          <a:blip r:embed="rId2"/>
          <a:stretch>
            <a:fillRect/>
          </a:stretch>
        </p:blipFill>
        <p:spPr>
          <a:xfrm>
            <a:off x="950314" y="2482294"/>
            <a:ext cx="5544000" cy="1565364"/>
          </a:xfrm>
          <a:prstGeom prst="rect">
            <a:avLst/>
          </a:prstGeom>
        </p:spPr>
      </p:pic>
    </p:spTree>
    <p:extLst>
      <p:ext uri="{BB962C8B-B14F-4D97-AF65-F5344CB8AC3E}">
        <p14:creationId xmlns:p14="http://schemas.microsoft.com/office/powerpoint/2010/main" val="35141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案例要实现的功能</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6177279" y="2123999"/>
            <a:ext cx="2181014" cy="2834081"/>
          </a:xfrm>
        </p:spPr>
        <p:txBody>
          <a:bodyPr>
            <a:noAutofit/>
          </a:bodyPr>
          <a:lstStyle/>
          <a:p>
            <a:r>
              <a:rPr lang="zh-CN" altLang="en-US" dirty="0">
                <a:solidFill>
                  <a:schemeClr val="tx1"/>
                </a:solidFill>
              </a:rPr>
              <a:t>将素材目录下的 </a:t>
            </a:r>
            <a:r>
              <a:rPr lang="en-US" altLang="zh-CN" dirty="0">
                <a:solidFill>
                  <a:schemeClr val="tx1"/>
                </a:solidFill>
              </a:rPr>
              <a:t>index.html </a:t>
            </a:r>
            <a:r>
              <a:rPr lang="zh-CN" altLang="en-US" dirty="0">
                <a:solidFill>
                  <a:schemeClr val="tx1"/>
                </a:solidFill>
              </a:rPr>
              <a:t>页面，拆分成三个文件，分别是：</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index.css</a:t>
            </a:r>
          </a:p>
          <a:p>
            <a:pPr marL="171450" indent="-171450">
              <a:buFont typeface="Wingdings" panose="05000000000000000000" pitchFamily="2" charset="2"/>
              <a:buChar char="l"/>
            </a:pPr>
            <a:r>
              <a:rPr lang="en-US" altLang="zh-CN" dirty="0">
                <a:solidFill>
                  <a:schemeClr val="tx1"/>
                </a:solidFill>
              </a:rPr>
              <a:t>index.js</a:t>
            </a:r>
          </a:p>
          <a:p>
            <a:pPr marL="171450" indent="-171450">
              <a:buFont typeface="Wingdings" panose="05000000000000000000" pitchFamily="2" charset="2"/>
              <a:buChar char="l"/>
            </a:pPr>
            <a:r>
              <a:rPr lang="en-US" altLang="zh-CN" dirty="0">
                <a:solidFill>
                  <a:schemeClr val="tx1"/>
                </a:solidFill>
              </a:rPr>
              <a:t>index.html</a:t>
            </a:r>
          </a:p>
          <a:p>
            <a:r>
              <a:rPr lang="zh-CN" altLang="en-US" dirty="0">
                <a:solidFill>
                  <a:schemeClr val="tx1"/>
                </a:solidFill>
              </a:rPr>
              <a:t>并且将拆分出来的 </a:t>
            </a:r>
            <a:r>
              <a:rPr lang="en-US" altLang="zh-CN" dirty="0">
                <a:solidFill>
                  <a:schemeClr val="tx1"/>
                </a:solidFill>
              </a:rPr>
              <a:t>3 </a:t>
            </a:r>
            <a:r>
              <a:rPr lang="zh-CN" altLang="en-US" dirty="0">
                <a:solidFill>
                  <a:schemeClr val="tx1"/>
                </a:solidFill>
              </a:rPr>
              <a:t>个文件，存放到 </a:t>
            </a:r>
            <a:r>
              <a:rPr lang="en-US" altLang="zh-CN" dirty="0">
                <a:solidFill>
                  <a:schemeClr val="tx1"/>
                </a:solidFill>
              </a:rPr>
              <a:t>clock </a:t>
            </a:r>
            <a:r>
              <a:rPr lang="zh-CN" altLang="en-US" dirty="0">
                <a:solidFill>
                  <a:schemeClr val="tx1"/>
                </a:solidFill>
              </a:rPr>
              <a:t>目录中。</a:t>
            </a:r>
            <a:endParaRPr lang="en-US" altLang="zh-CN" dirty="0">
              <a:solidFill>
                <a:schemeClr val="tx1"/>
              </a:solidFill>
            </a:endParaRPr>
          </a:p>
        </p:txBody>
      </p:sp>
      <p:pic>
        <p:nvPicPr>
          <p:cNvPr id="2" name="图片 1">
            <a:extLst>
              <a:ext uri="{FF2B5EF4-FFF2-40B4-BE49-F238E27FC236}">
                <a16:creationId xmlns:a16="http://schemas.microsoft.com/office/drawing/2014/main" id="{E20C034A-AF34-44AC-BB14-4BBE4F363A79}"/>
              </a:ext>
            </a:extLst>
          </p:cNvPr>
          <p:cNvPicPr>
            <a:picLocks noChangeAspect="1"/>
          </p:cNvPicPr>
          <p:nvPr/>
        </p:nvPicPr>
        <p:blipFill>
          <a:blip r:embed="rId2"/>
          <a:stretch>
            <a:fillRect/>
          </a:stretch>
        </p:blipFill>
        <p:spPr>
          <a:xfrm>
            <a:off x="968588" y="2142275"/>
            <a:ext cx="5047584" cy="2886089"/>
          </a:xfrm>
          <a:prstGeom prst="rect">
            <a:avLst/>
          </a:prstGeom>
        </p:spPr>
      </p:pic>
    </p:spTree>
    <p:extLst>
      <p:ext uri="{BB962C8B-B14F-4D97-AF65-F5344CB8AC3E}">
        <p14:creationId xmlns:p14="http://schemas.microsoft.com/office/powerpoint/2010/main" val="306041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浏览器中的 </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的组成部分</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BC2004F-7AA1-4A24-A694-CBF69606A573}"/>
              </a:ext>
            </a:extLst>
          </p:cNvPr>
          <p:cNvPicPr>
            <a:picLocks noChangeAspect="1"/>
          </p:cNvPicPr>
          <p:nvPr/>
        </p:nvPicPr>
        <p:blipFill>
          <a:blip r:embed="rId2"/>
          <a:stretch>
            <a:fillRect/>
          </a:stretch>
        </p:blipFill>
        <p:spPr>
          <a:xfrm>
            <a:off x="2006616" y="2142275"/>
            <a:ext cx="5249332" cy="2838673"/>
          </a:xfrm>
          <a:prstGeom prst="rect">
            <a:avLst/>
          </a:prstGeom>
        </p:spPr>
      </p:pic>
    </p:spTree>
    <p:extLst>
      <p:ext uri="{BB962C8B-B14F-4D97-AF65-F5344CB8AC3E}">
        <p14:creationId xmlns:p14="http://schemas.microsoft.com/office/powerpoint/2010/main" val="390028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案例的实现步骤</a:t>
            </a: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8" y="2123999"/>
            <a:ext cx="7509915" cy="2834081"/>
          </a:xfrm>
        </p:spPr>
        <p:txBody>
          <a:bodyPr>
            <a:noAutofit/>
          </a:bodyPr>
          <a:lstStyle/>
          <a:p>
            <a:pPr marL="228600" indent="-228600">
              <a:buFont typeface="+mj-ea"/>
              <a:buAutoNum type="circleNumDbPlain"/>
            </a:pPr>
            <a:r>
              <a:rPr lang="zh-CN" altLang="en-US" dirty="0">
                <a:solidFill>
                  <a:schemeClr val="tx1"/>
                </a:solidFill>
              </a:rPr>
              <a:t>创建两个正则表达式，分别用来匹配 </a:t>
            </a:r>
            <a:r>
              <a:rPr lang="en-US" altLang="zh-CN" dirty="0">
                <a:solidFill>
                  <a:schemeClr val="tx1"/>
                </a:solidFill>
              </a:rPr>
              <a:t>&lt;style&gt; </a:t>
            </a:r>
            <a:r>
              <a:rPr lang="zh-CN" altLang="en-US" dirty="0">
                <a:solidFill>
                  <a:schemeClr val="tx1"/>
                </a:solidFill>
              </a:rPr>
              <a:t>和 </a:t>
            </a:r>
            <a:r>
              <a:rPr lang="en-US" altLang="zh-CN" dirty="0">
                <a:solidFill>
                  <a:schemeClr val="tx1"/>
                </a:solidFill>
              </a:rPr>
              <a:t>&lt;script&gt; </a:t>
            </a:r>
            <a:r>
              <a:rPr lang="zh-CN" altLang="en-US" dirty="0">
                <a:solidFill>
                  <a:schemeClr val="tx1"/>
                </a:solidFill>
              </a:rPr>
              <a:t>标签</a:t>
            </a:r>
            <a:endParaRPr lang="en-US" altLang="zh-CN" dirty="0">
              <a:solidFill>
                <a:schemeClr val="tx1"/>
              </a:solidFill>
            </a:endParaRPr>
          </a:p>
          <a:p>
            <a:pPr marL="228600" indent="-228600">
              <a:buFont typeface="+mj-ea"/>
              <a:buAutoNum type="circleNumDbPlain"/>
            </a:pPr>
            <a:r>
              <a:rPr lang="zh-CN" altLang="en-US" dirty="0">
                <a:solidFill>
                  <a:schemeClr val="tx1"/>
                </a:solidFill>
              </a:rPr>
              <a:t>使用 </a:t>
            </a:r>
            <a:r>
              <a:rPr lang="en-US" altLang="zh-CN" dirty="0">
                <a:solidFill>
                  <a:schemeClr val="tx1"/>
                </a:solidFill>
              </a:rPr>
              <a:t>fs </a:t>
            </a:r>
            <a:r>
              <a:rPr lang="zh-CN" altLang="en-US" dirty="0">
                <a:solidFill>
                  <a:schemeClr val="tx1"/>
                </a:solidFill>
              </a:rPr>
              <a:t>模块，读取需要被处理的 </a:t>
            </a:r>
            <a:r>
              <a:rPr lang="en-US" altLang="zh-CN" dirty="0">
                <a:solidFill>
                  <a:schemeClr val="tx1"/>
                </a:solidFill>
              </a:rPr>
              <a:t>HTML </a:t>
            </a:r>
            <a:r>
              <a:rPr lang="zh-CN" altLang="en-US" dirty="0">
                <a:solidFill>
                  <a:schemeClr val="tx1"/>
                </a:solidFill>
              </a:rPr>
              <a:t>文件</a:t>
            </a:r>
            <a:endParaRPr lang="en-US" altLang="zh-CN" dirty="0">
              <a:solidFill>
                <a:schemeClr val="tx1"/>
              </a:solidFill>
            </a:endParaRPr>
          </a:p>
          <a:p>
            <a:pPr marL="228600" indent="-228600">
              <a:buFont typeface="+mj-ea"/>
              <a:buAutoNum type="circleNumDbPlain"/>
            </a:pPr>
            <a:r>
              <a:rPr lang="zh-CN" altLang="en-US" dirty="0">
                <a:solidFill>
                  <a:schemeClr val="tx1"/>
                </a:solidFill>
              </a:rPr>
              <a:t>自定义 </a:t>
            </a:r>
            <a:r>
              <a:rPr lang="en-US" altLang="zh-CN" dirty="0" err="1"/>
              <a:t>resolveCSS</a:t>
            </a:r>
            <a:r>
              <a:rPr lang="en-US" altLang="zh-CN" dirty="0">
                <a:solidFill>
                  <a:schemeClr val="tx1"/>
                </a:solidFill>
              </a:rPr>
              <a:t> </a:t>
            </a:r>
            <a:r>
              <a:rPr lang="zh-CN" altLang="en-US" dirty="0">
                <a:solidFill>
                  <a:schemeClr val="tx1"/>
                </a:solidFill>
              </a:rPr>
              <a:t>方法，来写入 </a:t>
            </a:r>
            <a:r>
              <a:rPr lang="en-US" altLang="zh-CN" dirty="0">
                <a:solidFill>
                  <a:schemeClr val="tx1"/>
                </a:solidFill>
              </a:rPr>
              <a:t>index.css </a:t>
            </a:r>
            <a:r>
              <a:rPr lang="zh-CN" altLang="en-US" dirty="0">
                <a:solidFill>
                  <a:schemeClr val="tx1"/>
                </a:solidFill>
              </a:rPr>
              <a:t>样式文件</a:t>
            </a:r>
            <a:endParaRPr lang="en-US" altLang="zh-CN" dirty="0">
              <a:solidFill>
                <a:schemeClr val="tx1"/>
              </a:solidFill>
            </a:endParaRPr>
          </a:p>
          <a:p>
            <a:pPr marL="228600" indent="-228600">
              <a:buFont typeface="+mj-ea"/>
              <a:buAutoNum type="circleNumDbPlain"/>
            </a:pPr>
            <a:r>
              <a:rPr lang="zh-CN" altLang="en-US" dirty="0">
                <a:solidFill>
                  <a:schemeClr val="tx1"/>
                </a:solidFill>
              </a:rPr>
              <a:t>自定义 </a:t>
            </a:r>
            <a:r>
              <a:rPr lang="en-US" altLang="zh-CN" dirty="0" err="1"/>
              <a:t>resolveJS</a:t>
            </a:r>
            <a:r>
              <a:rPr lang="en-US" altLang="zh-CN" dirty="0"/>
              <a:t> </a:t>
            </a:r>
            <a:r>
              <a:rPr lang="zh-CN" altLang="en-US" dirty="0"/>
              <a:t>方法，来写入 </a:t>
            </a:r>
            <a:r>
              <a:rPr lang="en-US" altLang="zh-CN" dirty="0"/>
              <a:t>index.js </a:t>
            </a:r>
            <a:r>
              <a:rPr lang="zh-CN" altLang="en-US" dirty="0"/>
              <a:t>脚本文件</a:t>
            </a:r>
            <a:endParaRPr lang="en-US" altLang="zh-CN" dirty="0"/>
          </a:p>
          <a:p>
            <a:pPr marL="228600" indent="-228600">
              <a:buFont typeface="+mj-ea"/>
              <a:buAutoNum type="circleNumDbPlain"/>
            </a:pPr>
            <a:r>
              <a:rPr lang="zh-CN" altLang="en-US" dirty="0"/>
              <a:t>自定义 </a:t>
            </a:r>
            <a:r>
              <a:rPr lang="en-US" altLang="zh-CN" dirty="0" err="1"/>
              <a:t>resolveHTML</a:t>
            </a:r>
            <a:r>
              <a:rPr lang="en-US" altLang="zh-CN" dirty="0"/>
              <a:t> </a:t>
            </a:r>
            <a:r>
              <a:rPr lang="zh-CN" altLang="en-US" dirty="0"/>
              <a:t>方法，来写入 </a:t>
            </a:r>
            <a:r>
              <a:rPr lang="en-US" altLang="zh-CN" dirty="0"/>
              <a:t>index.html </a:t>
            </a:r>
            <a:r>
              <a:rPr lang="zh-CN" altLang="en-US" dirty="0"/>
              <a:t>文件</a:t>
            </a:r>
            <a:endParaRPr lang="en-US" altLang="zh-CN" dirty="0"/>
          </a:p>
        </p:txBody>
      </p:sp>
    </p:spTree>
    <p:extLst>
      <p:ext uri="{BB962C8B-B14F-4D97-AF65-F5344CB8AC3E}">
        <p14:creationId xmlns:p14="http://schemas.microsoft.com/office/powerpoint/2010/main" val="18564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1 - </a:t>
            </a:r>
            <a:r>
              <a:rPr lang="zh-CN" altLang="en-US" sz="1400" b="1" dirty="0">
                <a:latin typeface="微软雅黑" panose="020B0503020204020204" pitchFamily="34" charset="-122"/>
                <a:ea typeface="微软雅黑" panose="020B0503020204020204" pitchFamily="34" charset="-122"/>
              </a:rPr>
              <a:t>导入需要的模块并创建正则表达式</a:t>
            </a:r>
          </a:p>
        </p:txBody>
      </p:sp>
      <p:pic>
        <p:nvPicPr>
          <p:cNvPr id="5" name="图片 4">
            <a:extLst>
              <a:ext uri="{FF2B5EF4-FFF2-40B4-BE49-F238E27FC236}">
                <a16:creationId xmlns:a16="http://schemas.microsoft.com/office/drawing/2014/main" id="{D9BAF8C5-B959-4AE5-B6C4-C11CAD746518}"/>
              </a:ext>
            </a:extLst>
          </p:cNvPr>
          <p:cNvPicPr>
            <a:picLocks noChangeAspect="1"/>
          </p:cNvPicPr>
          <p:nvPr/>
        </p:nvPicPr>
        <p:blipFill>
          <a:blip r:embed="rId2"/>
          <a:stretch>
            <a:fillRect/>
          </a:stretch>
        </p:blipFill>
        <p:spPr>
          <a:xfrm>
            <a:off x="946800" y="2048400"/>
            <a:ext cx="5460927" cy="2987448"/>
          </a:xfrm>
          <a:prstGeom prst="rect">
            <a:avLst/>
          </a:prstGeom>
        </p:spPr>
      </p:pic>
    </p:spTree>
    <p:extLst>
      <p:ext uri="{BB962C8B-B14F-4D97-AF65-F5344CB8AC3E}">
        <p14:creationId xmlns:p14="http://schemas.microsoft.com/office/powerpoint/2010/main" val="65124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2 - </a:t>
            </a:r>
            <a:r>
              <a:rPr lang="zh-CN" altLang="en-US" sz="1400" b="1" dirty="0">
                <a:latin typeface="微软雅黑" panose="020B0503020204020204" pitchFamily="34" charset="-122"/>
                <a:ea typeface="微软雅黑" panose="020B0503020204020204" pitchFamily="34" charset="-122"/>
              </a:rPr>
              <a:t>使用 </a:t>
            </a:r>
            <a:r>
              <a:rPr lang="en-US" altLang="zh-CN" sz="1400" b="1" dirty="0">
                <a:latin typeface="微软雅黑" panose="020B0503020204020204" pitchFamily="34" charset="-122"/>
                <a:ea typeface="微软雅黑" panose="020B0503020204020204" pitchFamily="34" charset="-122"/>
              </a:rPr>
              <a:t>fs </a:t>
            </a:r>
            <a:r>
              <a:rPr lang="zh-CN" altLang="en-US" sz="1400" b="1" dirty="0">
                <a:latin typeface="微软雅黑" panose="020B0503020204020204" pitchFamily="34" charset="-122"/>
                <a:ea typeface="微软雅黑" panose="020B0503020204020204" pitchFamily="34" charset="-122"/>
              </a:rPr>
              <a:t>模块读取需要被处理的 </a:t>
            </a:r>
            <a:r>
              <a:rPr lang="en-US" altLang="zh-CN" sz="1400" b="1" dirty="0">
                <a:latin typeface="微软雅黑" panose="020B0503020204020204" pitchFamily="34" charset="-122"/>
                <a:ea typeface="微软雅黑" panose="020B0503020204020204" pitchFamily="34" charset="-122"/>
              </a:rPr>
              <a:t>html </a:t>
            </a:r>
            <a:r>
              <a:rPr lang="zh-CN" altLang="en-US" sz="1400" b="1" dirty="0">
                <a:latin typeface="微软雅黑" panose="020B0503020204020204" pitchFamily="34" charset="-122"/>
                <a:ea typeface="微软雅黑" panose="020B0503020204020204" pitchFamily="34" charset="-122"/>
              </a:rPr>
              <a:t>文件</a:t>
            </a:r>
          </a:p>
        </p:txBody>
      </p:sp>
      <p:pic>
        <p:nvPicPr>
          <p:cNvPr id="2" name="图片 1">
            <a:extLst>
              <a:ext uri="{FF2B5EF4-FFF2-40B4-BE49-F238E27FC236}">
                <a16:creationId xmlns:a16="http://schemas.microsoft.com/office/drawing/2014/main" id="{E785DEA1-01F8-45BB-BA35-BE8DE504BA48}"/>
              </a:ext>
            </a:extLst>
          </p:cNvPr>
          <p:cNvPicPr>
            <a:picLocks noChangeAspect="1"/>
          </p:cNvPicPr>
          <p:nvPr/>
        </p:nvPicPr>
        <p:blipFill>
          <a:blip r:embed="rId2"/>
          <a:stretch>
            <a:fillRect/>
          </a:stretch>
        </p:blipFill>
        <p:spPr>
          <a:xfrm>
            <a:off x="946800" y="2048400"/>
            <a:ext cx="5544000" cy="2698976"/>
          </a:xfrm>
          <a:prstGeom prst="rect">
            <a:avLst/>
          </a:prstGeom>
        </p:spPr>
      </p:pic>
    </p:spTree>
    <p:extLst>
      <p:ext uri="{BB962C8B-B14F-4D97-AF65-F5344CB8AC3E}">
        <p14:creationId xmlns:p14="http://schemas.microsoft.com/office/powerpoint/2010/main" val="334974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3 – </a:t>
            </a:r>
            <a:r>
              <a:rPr lang="zh-CN" altLang="en-US" sz="1400" b="1" dirty="0">
                <a:latin typeface="微软雅黑" panose="020B0503020204020204" pitchFamily="34" charset="-122"/>
                <a:ea typeface="微软雅黑" panose="020B0503020204020204" pitchFamily="34" charset="-122"/>
              </a:rPr>
              <a:t>自定义 </a:t>
            </a:r>
            <a:r>
              <a:rPr lang="en-US" altLang="zh-CN" sz="1400" b="1" dirty="0" err="1">
                <a:latin typeface="微软雅黑" panose="020B0503020204020204" pitchFamily="34" charset="-122"/>
                <a:ea typeface="微软雅黑" panose="020B0503020204020204" pitchFamily="34" charset="-122"/>
              </a:rPr>
              <a:t>resolveCSS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方法 </a:t>
            </a:r>
          </a:p>
        </p:txBody>
      </p:sp>
      <p:pic>
        <p:nvPicPr>
          <p:cNvPr id="3" name="图片 2">
            <a:extLst>
              <a:ext uri="{FF2B5EF4-FFF2-40B4-BE49-F238E27FC236}">
                <a16:creationId xmlns:a16="http://schemas.microsoft.com/office/drawing/2014/main" id="{E7F6E18D-37AE-49A5-B86A-4C94E4E66A54}"/>
              </a:ext>
            </a:extLst>
          </p:cNvPr>
          <p:cNvPicPr>
            <a:picLocks noChangeAspect="1"/>
          </p:cNvPicPr>
          <p:nvPr/>
        </p:nvPicPr>
        <p:blipFill>
          <a:blip r:embed="rId2"/>
          <a:stretch>
            <a:fillRect/>
          </a:stretch>
        </p:blipFill>
        <p:spPr>
          <a:xfrm>
            <a:off x="946800" y="2048400"/>
            <a:ext cx="4803310" cy="2990214"/>
          </a:xfrm>
          <a:prstGeom prst="rect">
            <a:avLst/>
          </a:prstGeom>
        </p:spPr>
      </p:pic>
    </p:spTree>
    <p:extLst>
      <p:ext uri="{BB962C8B-B14F-4D97-AF65-F5344CB8AC3E}">
        <p14:creationId xmlns:p14="http://schemas.microsoft.com/office/powerpoint/2010/main" val="22422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4 – </a:t>
            </a:r>
            <a:r>
              <a:rPr lang="zh-CN" altLang="en-US" sz="1400" b="1" dirty="0">
                <a:latin typeface="微软雅黑" panose="020B0503020204020204" pitchFamily="34" charset="-122"/>
                <a:ea typeface="微软雅黑" panose="020B0503020204020204" pitchFamily="34" charset="-122"/>
              </a:rPr>
              <a:t>自定义 </a:t>
            </a:r>
            <a:r>
              <a:rPr lang="en-US" altLang="zh-CN" sz="1400" b="1" dirty="0" err="1">
                <a:latin typeface="微软雅黑" panose="020B0503020204020204" pitchFamily="34" charset="-122"/>
                <a:ea typeface="微软雅黑" panose="020B0503020204020204" pitchFamily="34" charset="-122"/>
              </a:rPr>
              <a:t>resolveJS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方法 </a:t>
            </a:r>
          </a:p>
        </p:txBody>
      </p:sp>
      <p:pic>
        <p:nvPicPr>
          <p:cNvPr id="2" name="图片 1">
            <a:extLst>
              <a:ext uri="{FF2B5EF4-FFF2-40B4-BE49-F238E27FC236}">
                <a16:creationId xmlns:a16="http://schemas.microsoft.com/office/drawing/2014/main" id="{EA80B0D6-9867-47ED-913A-26AEAFDCA186}"/>
              </a:ext>
            </a:extLst>
          </p:cNvPr>
          <p:cNvPicPr>
            <a:picLocks noChangeAspect="1"/>
          </p:cNvPicPr>
          <p:nvPr/>
        </p:nvPicPr>
        <p:blipFill>
          <a:blip r:embed="rId2"/>
          <a:stretch>
            <a:fillRect/>
          </a:stretch>
        </p:blipFill>
        <p:spPr>
          <a:xfrm>
            <a:off x="946800" y="2048400"/>
            <a:ext cx="4705631" cy="2963829"/>
          </a:xfrm>
          <a:prstGeom prst="rect">
            <a:avLst/>
          </a:prstGeom>
        </p:spPr>
      </p:pic>
    </p:spTree>
    <p:extLst>
      <p:ext uri="{BB962C8B-B14F-4D97-AF65-F5344CB8AC3E}">
        <p14:creationId xmlns:p14="http://schemas.microsoft.com/office/powerpoint/2010/main" val="659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5 – </a:t>
            </a:r>
            <a:r>
              <a:rPr lang="zh-CN" altLang="en-US" sz="1400" b="1" dirty="0">
                <a:latin typeface="微软雅黑" panose="020B0503020204020204" pitchFamily="34" charset="-122"/>
                <a:ea typeface="微软雅黑" panose="020B0503020204020204" pitchFamily="34" charset="-122"/>
              </a:rPr>
              <a:t>自定义 </a:t>
            </a:r>
            <a:r>
              <a:rPr lang="en-US" altLang="zh-CN" sz="1400" b="1" dirty="0" err="1">
                <a:latin typeface="微软雅黑" panose="020B0503020204020204" pitchFamily="34" charset="-122"/>
                <a:ea typeface="微软雅黑" panose="020B0503020204020204" pitchFamily="34" charset="-122"/>
              </a:rPr>
              <a:t>resolveHTML</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方法 </a:t>
            </a:r>
          </a:p>
        </p:txBody>
      </p:sp>
      <p:pic>
        <p:nvPicPr>
          <p:cNvPr id="3" name="图片 2">
            <a:extLst>
              <a:ext uri="{FF2B5EF4-FFF2-40B4-BE49-F238E27FC236}">
                <a16:creationId xmlns:a16="http://schemas.microsoft.com/office/drawing/2014/main" id="{39027E83-8BFD-4EC2-A1FD-F7BB9D26AFB0}"/>
              </a:ext>
            </a:extLst>
          </p:cNvPr>
          <p:cNvPicPr>
            <a:picLocks noChangeAspect="1"/>
          </p:cNvPicPr>
          <p:nvPr/>
        </p:nvPicPr>
        <p:blipFill>
          <a:blip r:embed="rId2"/>
          <a:stretch>
            <a:fillRect/>
          </a:stretch>
        </p:blipFill>
        <p:spPr>
          <a:xfrm>
            <a:off x="946800" y="2048400"/>
            <a:ext cx="6245809" cy="2965238"/>
          </a:xfrm>
          <a:prstGeom prst="rect">
            <a:avLst/>
          </a:prstGeom>
        </p:spPr>
      </p:pic>
    </p:spTree>
    <p:extLst>
      <p:ext uri="{BB962C8B-B14F-4D97-AF65-F5344CB8AC3E}">
        <p14:creationId xmlns:p14="http://schemas.microsoft.com/office/powerpoint/2010/main" val="43385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path </a:t>
            </a:r>
            <a:r>
              <a:rPr lang="zh-CN" altLang="en-US" dirty="0"/>
              <a:t>路径模块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3.5 </a:t>
            </a:r>
            <a:r>
              <a:rPr lang="zh-CN" altLang="en-US" dirty="0"/>
              <a:t>综合案例 </a:t>
            </a:r>
            <a:r>
              <a:rPr lang="en-US" altLang="zh-CN" dirty="0"/>
              <a:t>- </a:t>
            </a:r>
            <a:r>
              <a:rPr lang="zh-CN" altLang="en-US" dirty="0"/>
              <a:t>时钟案例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4. </a:t>
            </a:r>
            <a:r>
              <a:rPr lang="zh-CN" altLang="en-US" sz="1400" b="1" dirty="0">
                <a:latin typeface="微软雅黑" panose="020B0503020204020204" pitchFamily="34" charset="-122"/>
                <a:ea typeface="微软雅黑" panose="020B0503020204020204" pitchFamily="34" charset="-122"/>
              </a:rPr>
              <a:t>案例的</a:t>
            </a:r>
            <a:r>
              <a:rPr lang="zh-CN" altLang="en-US" sz="1400" b="1" dirty="0">
                <a:solidFill>
                  <a:srgbClr val="FF0000"/>
                </a:solidFill>
                <a:latin typeface="微软雅黑" panose="020B0503020204020204" pitchFamily="34" charset="-122"/>
                <a:ea typeface="微软雅黑" panose="020B0503020204020204" pitchFamily="34" charset="-122"/>
              </a:rPr>
              <a:t>两个注意点</a:t>
            </a:r>
          </a:p>
        </p:txBody>
      </p:sp>
      <p:sp>
        <p:nvSpPr>
          <p:cNvPr id="6" name="内容占位符 5">
            <a:extLst>
              <a:ext uri="{FF2B5EF4-FFF2-40B4-BE49-F238E27FC236}">
                <a16:creationId xmlns:a16="http://schemas.microsoft.com/office/drawing/2014/main" id="{F9E9762F-6669-4F1C-ADF8-37918B8F648F}"/>
              </a:ext>
            </a:extLst>
          </p:cNvPr>
          <p:cNvSpPr>
            <a:spLocks noGrp="1"/>
          </p:cNvSpPr>
          <p:nvPr>
            <p:ph sz="half" idx="14"/>
          </p:nvPr>
        </p:nvSpPr>
        <p:spPr>
          <a:xfrm>
            <a:off x="848378" y="2123999"/>
            <a:ext cx="7509915" cy="2834081"/>
          </a:xfrm>
        </p:spPr>
        <p:txBody>
          <a:bodyPr>
            <a:noAutofit/>
          </a:bodyPr>
          <a:lstStyle/>
          <a:p>
            <a:pPr marL="228600" indent="-228600">
              <a:buFont typeface="+mj-ea"/>
              <a:buAutoNum type="circleNumDbPlain"/>
            </a:pPr>
            <a:r>
              <a:rPr lang="en-US" altLang="zh-CN" dirty="0" err="1"/>
              <a:t>fs.writeFile</a:t>
            </a:r>
            <a:r>
              <a:rPr lang="en-US" altLang="zh-CN" dirty="0"/>
              <a:t>() </a:t>
            </a:r>
            <a:r>
              <a:rPr lang="zh-CN" altLang="en-US" dirty="0"/>
              <a:t>方法只能用来创建文件，不能用来创建路径</a:t>
            </a:r>
            <a:endParaRPr lang="en-US" altLang="zh-CN" dirty="0"/>
          </a:p>
          <a:p>
            <a:pPr marL="228600" indent="-228600">
              <a:buFont typeface="+mj-ea"/>
              <a:buAutoNum type="circleNumDbPlain"/>
            </a:pPr>
            <a:r>
              <a:rPr lang="zh-CN" altLang="en-US" dirty="0"/>
              <a:t>重复调用 </a:t>
            </a:r>
            <a:r>
              <a:rPr lang="en-US" altLang="zh-CN" dirty="0" err="1"/>
              <a:t>fs.writeFile</a:t>
            </a:r>
            <a:r>
              <a:rPr lang="en-US" altLang="zh-CN" dirty="0"/>
              <a:t>() </a:t>
            </a:r>
            <a:r>
              <a:rPr lang="zh-CN" altLang="en-US" dirty="0"/>
              <a:t>写入同一个文件，新写入的内容会覆盖之前的旧内容</a:t>
            </a:r>
            <a:endParaRPr lang="en-US" altLang="zh-CN" dirty="0"/>
          </a:p>
        </p:txBody>
      </p:sp>
    </p:spTree>
    <p:extLst>
      <p:ext uri="{BB962C8B-B14F-4D97-AF65-F5344CB8AC3E}">
        <p14:creationId xmlns:p14="http://schemas.microsoft.com/office/powerpoint/2010/main" val="193613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初识 </a:t>
            </a:r>
            <a:r>
              <a:rPr lang="en-US" altLang="zh-CN" dirty="0">
                <a:solidFill>
                  <a:schemeClr val="tx1"/>
                </a:solidFill>
              </a:rPr>
              <a:t>Node.js</a:t>
            </a:r>
          </a:p>
          <a:p>
            <a:r>
              <a:rPr lang="en-US" altLang="zh-CN" dirty="0">
                <a:solidFill>
                  <a:schemeClr val="tx1"/>
                </a:solidFill>
              </a:rPr>
              <a:t>fs </a:t>
            </a:r>
            <a:r>
              <a:rPr lang="zh-CN" altLang="en-US" dirty="0"/>
              <a:t>文件系统模块</a:t>
            </a:r>
            <a:endParaRPr lang="en-US" altLang="zh-CN" dirty="0"/>
          </a:p>
          <a:p>
            <a:r>
              <a:rPr lang="en-US" altLang="zh-CN" dirty="0"/>
              <a:t>path </a:t>
            </a:r>
            <a:r>
              <a:rPr lang="zh-CN" altLang="en-US" dirty="0"/>
              <a:t>路径模块</a:t>
            </a:r>
            <a:endParaRPr lang="en-US" altLang="zh-CN" dirty="0"/>
          </a:p>
          <a:p>
            <a:r>
              <a:rPr lang="en-US" altLang="zh-CN" dirty="0">
                <a:solidFill>
                  <a:srgbClr val="FF0000"/>
                </a:solidFill>
              </a:rPr>
              <a:t>http </a:t>
            </a:r>
            <a:r>
              <a:rPr lang="zh-CN" altLang="en-US" dirty="0">
                <a:solidFill>
                  <a:srgbClr val="FF0000"/>
                </a:solidFill>
              </a:rPr>
              <a:t>模块</a:t>
            </a:r>
            <a:endParaRPr lang="en-US" altLang="zh-CN" dirty="0">
              <a:solidFill>
                <a:srgbClr val="FF0000"/>
              </a:solidFill>
            </a:endParaRPr>
          </a:p>
        </p:txBody>
      </p:sp>
    </p:spTree>
    <p:extLst>
      <p:ext uri="{BB962C8B-B14F-4D97-AF65-F5344CB8AC3E}">
        <p14:creationId xmlns:p14="http://schemas.microsoft.com/office/powerpoint/2010/main" val="1419461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4.1 </a:t>
            </a:r>
            <a:r>
              <a:rPr lang="zh-CN" altLang="en-US" dirty="0"/>
              <a:t>什么是 </a:t>
            </a:r>
            <a:r>
              <a:rPr lang="en-US" altLang="zh-CN" dirty="0"/>
              <a:t>http </a:t>
            </a:r>
            <a:r>
              <a:rPr lang="zh-CN" altLang="en-US" dirty="0"/>
              <a:t>模块</a:t>
            </a:r>
          </a:p>
        </p:txBody>
      </p:sp>
      <p:sp>
        <p:nvSpPr>
          <p:cNvPr id="9" name="内容占位符 5">
            <a:extLst>
              <a:ext uri="{FF2B5EF4-FFF2-40B4-BE49-F238E27FC236}">
                <a16:creationId xmlns:a16="http://schemas.microsoft.com/office/drawing/2014/main" id="{F2EC6152-D1C7-4219-A27C-9A108CAA8211}"/>
              </a:ext>
            </a:extLst>
          </p:cNvPr>
          <p:cNvSpPr>
            <a:spLocks noGrp="1"/>
          </p:cNvSpPr>
          <p:nvPr>
            <p:ph sz="half" idx="14"/>
          </p:nvPr>
        </p:nvSpPr>
        <p:spPr>
          <a:xfrm>
            <a:off x="848377" y="1393200"/>
            <a:ext cx="7184796" cy="2358529"/>
          </a:xfrm>
        </p:spPr>
        <p:txBody>
          <a:bodyPr>
            <a:noAutofit/>
          </a:bodyPr>
          <a:lstStyle/>
          <a:p>
            <a:r>
              <a:rPr lang="zh-CN" altLang="en-US" dirty="0">
                <a:solidFill>
                  <a:schemeClr val="tx1"/>
                </a:solidFill>
              </a:rPr>
              <a:t>回顾：什么是</a:t>
            </a:r>
            <a:r>
              <a:rPr lang="zh-CN" altLang="en-US" dirty="0">
                <a:solidFill>
                  <a:srgbClr val="047FFD"/>
                </a:solidFill>
              </a:rPr>
              <a:t>客户端</a:t>
            </a:r>
            <a:r>
              <a:rPr lang="zh-CN" altLang="en-US" dirty="0">
                <a:solidFill>
                  <a:schemeClr val="tx1"/>
                </a:solidFill>
              </a:rPr>
              <a:t>、什么是</a:t>
            </a:r>
            <a:r>
              <a:rPr lang="zh-CN" altLang="en-US" dirty="0">
                <a:solidFill>
                  <a:srgbClr val="047FFD"/>
                </a:solidFill>
              </a:rPr>
              <a:t>服务器</a:t>
            </a:r>
            <a:r>
              <a:rPr lang="zh-CN" altLang="en-US" dirty="0">
                <a:solidFill>
                  <a:schemeClr val="tx1"/>
                </a:solidFill>
              </a:rPr>
              <a:t>？</a:t>
            </a:r>
            <a:endParaRPr lang="en-US" altLang="zh-CN" dirty="0">
              <a:solidFill>
                <a:schemeClr val="tx1"/>
              </a:solidFill>
            </a:endParaRPr>
          </a:p>
          <a:p>
            <a:r>
              <a:rPr lang="zh-CN" altLang="en-US" dirty="0">
                <a:solidFill>
                  <a:schemeClr val="tx1"/>
                </a:solidFill>
              </a:rPr>
              <a:t>在网络节点中，负责消费资源的电脑，叫做客户端；</a:t>
            </a:r>
            <a:r>
              <a:rPr lang="zh-CN" altLang="en-US" dirty="0">
                <a:solidFill>
                  <a:srgbClr val="FF0000"/>
                </a:solidFill>
              </a:rPr>
              <a:t>负责对外提供网络资源</a:t>
            </a:r>
            <a:r>
              <a:rPr lang="zh-CN" altLang="en-US" dirty="0">
                <a:solidFill>
                  <a:schemeClr val="tx1"/>
                </a:solidFill>
              </a:rPr>
              <a:t>的电脑，叫做服务器。</a:t>
            </a:r>
            <a:endParaRPr lang="en-US" altLang="zh-CN" dirty="0">
              <a:solidFill>
                <a:schemeClr val="tx1"/>
              </a:solidFill>
            </a:endParaRPr>
          </a:p>
          <a:p>
            <a:endParaRPr lang="en-US" altLang="zh-CN" dirty="0">
              <a:solidFill>
                <a:srgbClr val="FF0000"/>
              </a:solidFill>
            </a:endParaRPr>
          </a:p>
          <a:p>
            <a:r>
              <a:rPr lang="en-US" altLang="zh-CN" dirty="0">
                <a:solidFill>
                  <a:srgbClr val="FF0000"/>
                </a:solidFill>
              </a:rPr>
              <a:t>http </a:t>
            </a:r>
            <a:r>
              <a:rPr lang="zh-CN" altLang="en-US" dirty="0">
                <a:solidFill>
                  <a:srgbClr val="FF0000"/>
                </a:solidFill>
              </a:rPr>
              <a:t>模块</a:t>
            </a:r>
            <a:r>
              <a:rPr lang="zh-CN" altLang="en-US" dirty="0">
                <a:solidFill>
                  <a:schemeClr val="tx1"/>
                </a:solidFill>
              </a:rPr>
              <a:t>是 </a:t>
            </a:r>
            <a:r>
              <a:rPr lang="en-US" altLang="zh-CN" dirty="0">
                <a:solidFill>
                  <a:schemeClr val="tx1"/>
                </a:solidFill>
              </a:rPr>
              <a:t>Node.js </a:t>
            </a:r>
            <a:r>
              <a:rPr lang="zh-CN" altLang="en-US" dirty="0">
                <a:solidFill>
                  <a:schemeClr val="tx1"/>
                </a:solidFill>
              </a:rPr>
              <a:t>官方提供的、用来</a:t>
            </a:r>
            <a:r>
              <a:rPr lang="zh-CN" altLang="en-US" dirty="0">
                <a:solidFill>
                  <a:srgbClr val="FF0000"/>
                </a:solidFill>
              </a:rPr>
              <a:t>创建 </a:t>
            </a:r>
            <a:r>
              <a:rPr lang="en-US" altLang="zh-CN" dirty="0">
                <a:solidFill>
                  <a:srgbClr val="FF0000"/>
                </a:solidFill>
              </a:rPr>
              <a:t>web </a:t>
            </a:r>
            <a:r>
              <a:rPr lang="zh-CN" altLang="en-US" dirty="0">
                <a:solidFill>
                  <a:srgbClr val="FF0000"/>
                </a:solidFill>
              </a:rPr>
              <a:t>服务器</a:t>
            </a:r>
            <a:r>
              <a:rPr lang="zh-CN" altLang="en-US" dirty="0">
                <a:solidFill>
                  <a:schemeClr val="tx1"/>
                </a:solidFill>
              </a:rPr>
              <a:t>的模块。通过 </a:t>
            </a:r>
            <a:r>
              <a:rPr lang="en-US" altLang="zh-CN" dirty="0">
                <a:solidFill>
                  <a:schemeClr val="tx1"/>
                </a:solidFill>
              </a:rPr>
              <a:t>http </a:t>
            </a:r>
            <a:r>
              <a:rPr lang="zh-CN" altLang="en-US" dirty="0">
                <a:solidFill>
                  <a:schemeClr val="tx1"/>
                </a:solidFill>
              </a:rPr>
              <a:t>模块提供的 </a:t>
            </a:r>
            <a:r>
              <a:rPr lang="en-US" altLang="zh-CN" dirty="0" err="1">
                <a:solidFill>
                  <a:srgbClr val="047FFD"/>
                </a:solidFill>
              </a:rPr>
              <a:t>http.createServer</a:t>
            </a:r>
            <a:r>
              <a:rPr lang="en-US" altLang="zh-CN" dirty="0">
                <a:solidFill>
                  <a:srgbClr val="047FFD"/>
                </a:solidFill>
              </a:rPr>
              <a:t>() </a:t>
            </a:r>
            <a:r>
              <a:rPr lang="zh-CN" altLang="en-US" dirty="0">
                <a:solidFill>
                  <a:schemeClr val="tx1"/>
                </a:solidFill>
              </a:rPr>
              <a:t>方法，就能方便的把一台普通的电脑，变成一台 </a:t>
            </a:r>
            <a:r>
              <a:rPr lang="en-US" altLang="zh-CN" dirty="0">
                <a:solidFill>
                  <a:schemeClr val="tx1"/>
                </a:solidFill>
              </a:rPr>
              <a:t>Web </a:t>
            </a:r>
            <a:r>
              <a:rPr lang="zh-CN" altLang="en-US" dirty="0">
                <a:solidFill>
                  <a:schemeClr val="tx1"/>
                </a:solidFill>
              </a:rPr>
              <a:t>服务器，从而对外提供 </a:t>
            </a:r>
            <a:r>
              <a:rPr lang="en-US" altLang="zh-CN" dirty="0">
                <a:solidFill>
                  <a:schemeClr val="tx1"/>
                </a:solidFill>
              </a:rPr>
              <a:t>Web </a:t>
            </a:r>
            <a:r>
              <a:rPr lang="zh-CN" altLang="en-US" dirty="0">
                <a:solidFill>
                  <a:schemeClr val="tx1"/>
                </a:solidFill>
              </a:rPr>
              <a:t>资源服务。</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如果要希望使用 </a:t>
            </a:r>
            <a:r>
              <a:rPr lang="en-US" altLang="zh-CN" dirty="0">
                <a:solidFill>
                  <a:schemeClr val="tx1"/>
                </a:solidFill>
              </a:rPr>
              <a:t>http </a:t>
            </a:r>
            <a:r>
              <a:rPr lang="zh-CN" altLang="en-US" dirty="0">
                <a:solidFill>
                  <a:schemeClr val="tx1"/>
                </a:solidFill>
              </a:rPr>
              <a:t>模块创建 </a:t>
            </a:r>
            <a:r>
              <a:rPr lang="en-US" altLang="zh-CN" dirty="0">
                <a:solidFill>
                  <a:schemeClr val="tx1"/>
                </a:solidFill>
              </a:rPr>
              <a:t>Web </a:t>
            </a:r>
            <a:r>
              <a:rPr lang="zh-CN" altLang="en-US" dirty="0">
                <a:solidFill>
                  <a:schemeClr val="tx1"/>
                </a:solidFill>
              </a:rPr>
              <a:t>服务器，则需要先导入它：</a:t>
            </a:r>
            <a:endParaRPr lang="en-US" altLang="zh-CN" dirty="0">
              <a:solidFill>
                <a:schemeClr val="tx1"/>
              </a:solidFill>
            </a:endParaRPr>
          </a:p>
          <a:p>
            <a:endParaRPr lang="en-US" altLang="zh-CN" dirty="0">
              <a:solidFill>
                <a:schemeClr val="tx1"/>
              </a:solidFill>
            </a:endParaRPr>
          </a:p>
        </p:txBody>
      </p:sp>
      <p:pic>
        <p:nvPicPr>
          <p:cNvPr id="6" name="图片 5">
            <a:extLst>
              <a:ext uri="{FF2B5EF4-FFF2-40B4-BE49-F238E27FC236}">
                <a16:creationId xmlns:a16="http://schemas.microsoft.com/office/drawing/2014/main" id="{CFC718D4-D2EF-4764-8ACA-210C41449D07}"/>
              </a:ext>
            </a:extLst>
          </p:cNvPr>
          <p:cNvPicPr>
            <a:picLocks noChangeAspect="1"/>
          </p:cNvPicPr>
          <p:nvPr/>
        </p:nvPicPr>
        <p:blipFill>
          <a:blip r:embed="rId2"/>
          <a:stretch>
            <a:fillRect/>
          </a:stretch>
        </p:blipFill>
        <p:spPr>
          <a:xfrm>
            <a:off x="938365" y="3735360"/>
            <a:ext cx="5544000" cy="847906"/>
          </a:xfrm>
          <a:prstGeom prst="rect">
            <a:avLst/>
          </a:prstGeom>
        </p:spPr>
      </p:pic>
    </p:spTree>
    <p:extLst>
      <p:ext uri="{BB962C8B-B14F-4D97-AF65-F5344CB8AC3E}">
        <p14:creationId xmlns:p14="http://schemas.microsoft.com/office/powerpoint/2010/main" val="13023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4.2 </a:t>
            </a:r>
            <a:r>
              <a:rPr lang="zh-CN" altLang="en-US" dirty="0"/>
              <a:t>进一步理解 </a:t>
            </a:r>
            <a:r>
              <a:rPr lang="en-US" altLang="zh-CN" dirty="0"/>
              <a:t>http </a:t>
            </a:r>
            <a:r>
              <a:rPr lang="zh-CN" altLang="en-US" dirty="0"/>
              <a:t>模块的作用</a:t>
            </a:r>
          </a:p>
        </p:txBody>
      </p:sp>
      <p:sp>
        <p:nvSpPr>
          <p:cNvPr id="13" name="内容占位符 5">
            <a:extLst>
              <a:ext uri="{FF2B5EF4-FFF2-40B4-BE49-F238E27FC236}">
                <a16:creationId xmlns:a16="http://schemas.microsoft.com/office/drawing/2014/main" id="{3861E53E-75B0-4355-8C44-F46670E04E77}"/>
              </a:ext>
            </a:extLst>
          </p:cNvPr>
          <p:cNvSpPr>
            <a:spLocks noGrp="1"/>
          </p:cNvSpPr>
          <p:nvPr>
            <p:ph sz="half" idx="14"/>
          </p:nvPr>
        </p:nvSpPr>
        <p:spPr>
          <a:xfrm>
            <a:off x="848377" y="1393200"/>
            <a:ext cx="7184796" cy="2358529"/>
          </a:xfrm>
        </p:spPr>
        <p:txBody>
          <a:bodyPr>
            <a:noAutofit/>
          </a:bodyPr>
          <a:lstStyle/>
          <a:p>
            <a:r>
              <a:rPr lang="zh-CN" altLang="en-US" dirty="0">
                <a:solidFill>
                  <a:schemeClr val="tx1"/>
                </a:solidFill>
              </a:rPr>
              <a:t>服务器和普通电脑的</a:t>
            </a:r>
            <a:r>
              <a:rPr lang="zh-CN" altLang="en-US" b="1" dirty="0">
                <a:solidFill>
                  <a:srgbClr val="FF0000"/>
                </a:solidFill>
              </a:rPr>
              <a:t>区别</a:t>
            </a:r>
            <a:r>
              <a:rPr lang="zh-CN" altLang="en-US" dirty="0">
                <a:solidFill>
                  <a:schemeClr val="tx1"/>
                </a:solidFill>
              </a:rPr>
              <a:t>在于，服务器上安装了 </a:t>
            </a:r>
            <a:r>
              <a:rPr lang="en-US" altLang="zh-CN" dirty="0">
                <a:solidFill>
                  <a:srgbClr val="FF0000"/>
                </a:solidFill>
              </a:rPr>
              <a:t>web </a:t>
            </a:r>
            <a:r>
              <a:rPr lang="zh-CN" altLang="en-US" dirty="0">
                <a:solidFill>
                  <a:srgbClr val="FF0000"/>
                </a:solidFill>
              </a:rPr>
              <a:t>服务器软件</a:t>
            </a:r>
            <a:r>
              <a:rPr lang="zh-CN" altLang="en-US" dirty="0">
                <a:solidFill>
                  <a:schemeClr val="tx1"/>
                </a:solidFill>
              </a:rPr>
              <a:t>，例如：</a:t>
            </a:r>
            <a:r>
              <a:rPr lang="en-US" altLang="zh-CN" dirty="0">
                <a:solidFill>
                  <a:schemeClr val="tx1"/>
                </a:solidFill>
              </a:rPr>
              <a:t>IIS</a:t>
            </a:r>
            <a:r>
              <a:rPr lang="zh-CN" altLang="en-US" dirty="0">
                <a:solidFill>
                  <a:schemeClr val="tx1"/>
                </a:solidFill>
              </a:rPr>
              <a:t>、</a:t>
            </a:r>
            <a:r>
              <a:rPr lang="en-US" altLang="zh-CN" dirty="0">
                <a:solidFill>
                  <a:srgbClr val="047FFD"/>
                </a:solidFill>
              </a:rPr>
              <a:t>Apache </a:t>
            </a:r>
            <a:r>
              <a:rPr lang="zh-CN" altLang="en-US" dirty="0">
                <a:solidFill>
                  <a:schemeClr val="tx1"/>
                </a:solidFill>
              </a:rPr>
              <a:t>等。通过安装这些服务器软件，就能把一台普通的电脑变成一台 </a:t>
            </a:r>
            <a:r>
              <a:rPr lang="en-US" altLang="zh-CN" dirty="0">
                <a:solidFill>
                  <a:schemeClr val="tx1"/>
                </a:solidFill>
              </a:rPr>
              <a:t>web </a:t>
            </a:r>
            <a:r>
              <a:rPr lang="zh-CN" altLang="en-US" dirty="0">
                <a:solidFill>
                  <a:schemeClr val="tx1"/>
                </a:solidFill>
              </a:rPr>
              <a:t>服务器。</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在 </a:t>
            </a:r>
            <a:r>
              <a:rPr lang="en-US" altLang="zh-CN" dirty="0">
                <a:solidFill>
                  <a:schemeClr val="tx1"/>
                </a:solidFill>
              </a:rPr>
              <a:t>Node.js </a:t>
            </a:r>
            <a:r>
              <a:rPr lang="zh-CN" altLang="en-US" dirty="0">
                <a:solidFill>
                  <a:schemeClr val="tx1"/>
                </a:solidFill>
              </a:rPr>
              <a:t>中，我们</a:t>
            </a:r>
            <a:r>
              <a:rPr lang="zh-CN" altLang="en-US" dirty="0">
                <a:solidFill>
                  <a:srgbClr val="047FFD"/>
                </a:solidFill>
              </a:rPr>
              <a:t>不需要使用 </a:t>
            </a:r>
            <a:r>
              <a:rPr lang="en-US" altLang="zh-CN" dirty="0">
                <a:solidFill>
                  <a:schemeClr val="tx1"/>
                </a:solidFill>
              </a:rPr>
              <a:t>IIS</a:t>
            </a:r>
            <a:r>
              <a:rPr lang="zh-CN" altLang="en-US" dirty="0">
                <a:solidFill>
                  <a:schemeClr val="tx1"/>
                </a:solidFill>
              </a:rPr>
              <a:t>、</a:t>
            </a:r>
            <a:r>
              <a:rPr lang="en-US" altLang="zh-CN" dirty="0">
                <a:solidFill>
                  <a:schemeClr val="tx1"/>
                </a:solidFill>
              </a:rPr>
              <a:t>Apache </a:t>
            </a:r>
            <a:r>
              <a:rPr lang="zh-CN" altLang="en-US" dirty="0">
                <a:solidFill>
                  <a:schemeClr val="tx1"/>
                </a:solidFill>
              </a:rPr>
              <a:t>等这些</a:t>
            </a:r>
            <a:r>
              <a:rPr lang="zh-CN" altLang="en-US" dirty="0">
                <a:solidFill>
                  <a:srgbClr val="047FFD"/>
                </a:solidFill>
              </a:rPr>
              <a:t>第三方 </a:t>
            </a:r>
            <a:r>
              <a:rPr lang="en-US" altLang="zh-CN" dirty="0">
                <a:solidFill>
                  <a:srgbClr val="047FFD"/>
                </a:solidFill>
              </a:rPr>
              <a:t>web </a:t>
            </a:r>
            <a:r>
              <a:rPr lang="zh-CN" altLang="en-US" dirty="0">
                <a:solidFill>
                  <a:srgbClr val="047FFD"/>
                </a:solidFill>
              </a:rPr>
              <a:t>服务器软件</a:t>
            </a:r>
            <a:r>
              <a:rPr lang="zh-CN" altLang="en-US" dirty="0">
                <a:solidFill>
                  <a:schemeClr val="tx1"/>
                </a:solidFill>
              </a:rPr>
              <a:t>。因为我们可以基于 </a:t>
            </a:r>
            <a:r>
              <a:rPr lang="en-US" altLang="zh-CN" dirty="0">
                <a:solidFill>
                  <a:schemeClr val="tx1"/>
                </a:solidFill>
              </a:rPr>
              <a:t>Node.js </a:t>
            </a:r>
            <a:r>
              <a:rPr lang="zh-CN" altLang="en-US" dirty="0">
                <a:solidFill>
                  <a:schemeClr val="tx1"/>
                </a:solidFill>
              </a:rPr>
              <a:t>提供的 </a:t>
            </a:r>
            <a:r>
              <a:rPr lang="en-US" altLang="zh-CN" dirty="0">
                <a:solidFill>
                  <a:schemeClr val="tx1"/>
                </a:solidFill>
              </a:rPr>
              <a:t>http </a:t>
            </a:r>
            <a:r>
              <a:rPr lang="zh-CN" altLang="en-US" dirty="0">
                <a:solidFill>
                  <a:schemeClr val="tx1"/>
                </a:solidFill>
              </a:rPr>
              <a:t>模块，</a:t>
            </a:r>
            <a:r>
              <a:rPr lang="zh-CN" altLang="en-US" b="1" dirty="0">
                <a:solidFill>
                  <a:srgbClr val="FF0000"/>
                </a:solidFill>
              </a:rPr>
              <a:t>通过几行简单的代码，就能轻松的手写一个服务器软件</a:t>
            </a:r>
            <a:r>
              <a:rPr lang="zh-CN" altLang="en-US" dirty="0">
                <a:solidFill>
                  <a:schemeClr val="tx1"/>
                </a:solidFill>
              </a:rPr>
              <a:t>，从而对外提供 </a:t>
            </a:r>
            <a:r>
              <a:rPr lang="en-US" altLang="zh-CN" dirty="0">
                <a:solidFill>
                  <a:schemeClr val="tx1"/>
                </a:solidFill>
              </a:rPr>
              <a:t>web </a:t>
            </a:r>
            <a:r>
              <a:rPr lang="zh-CN" altLang="en-US" dirty="0">
                <a:solidFill>
                  <a:schemeClr val="tx1"/>
                </a:solidFill>
              </a:rPr>
              <a:t>服务。</a:t>
            </a:r>
            <a:endParaRPr lang="en-US" altLang="zh-CN" dirty="0">
              <a:solidFill>
                <a:schemeClr val="tx1"/>
              </a:solidFill>
            </a:endParaRPr>
          </a:p>
        </p:txBody>
      </p:sp>
    </p:spTree>
    <p:extLst>
      <p:ext uri="{BB962C8B-B14F-4D97-AF65-F5344CB8AC3E}">
        <p14:creationId xmlns:p14="http://schemas.microsoft.com/office/powerpoint/2010/main" val="385399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FF0000"/>
                </a:solidFill>
                <a:latin typeface="微软雅黑" panose="020B0503020204020204" pitchFamily="34" charset="-122"/>
                <a:ea typeface="微软雅黑" panose="020B0503020204020204" pitchFamily="34" charset="-122"/>
              </a:rPr>
              <a:t>思考：</a:t>
            </a:r>
            <a:r>
              <a:rPr lang="zh-CN" altLang="en-US" sz="1400" b="1" dirty="0">
                <a:solidFill>
                  <a:srgbClr val="404040"/>
                </a:solidFill>
                <a:latin typeface="微软雅黑" panose="020B0503020204020204" pitchFamily="34" charset="-122"/>
                <a:ea typeface="微软雅黑" panose="020B0503020204020204" pitchFamily="34" charset="-122"/>
              </a:rPr>
              <a:t>为什么 </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可以在浏览器中被执行</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6899905-3248-4B6A-A660-D3E66222C73D}"/>
              </a:ext>
            </a:extLst>
          </p:cNvPr>
          <p:cNvSpPr/>
          <p:nvPr/>
        </p:nvSpPr>
        <p:spPr>
          <a:xfrm>
            <a:off x="1043093" y="2243985"/>
            <a:ext cx="4280747" cy="254476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sz="1050" dirty="0">
                <a:solidFill>
                  <a:schemeClr val="accent3">
                    <a:lumMod val="50000"/>
                  </a:schemeClr>
                </a:solidFill>
                <a:latin typeface="微软雅黑" panose="020B0503020204020204" pitchFamily="34" charset="-122"/>
                <a:ea typeface="微软雅黑" panose="020B0503020204020204" pitchFamily="34" charset="-122"/>
              </a:rPr>
              <a:t>浏览器</a:t>
            </a:r>
          </a:p>
        </p:txBody>
      </p:sp>
      <p:sp>
        <p:nvSpPr>
          <p:cNvPr id="3" name="矩形: 圆角 2">
            <a:extLst>
              <a:ext uri="{FF2B5EF4-FFF2-40B4-BE49-F238E27FC236}">
                <a16:creationId xmlns:a16="http://schemas.microsoft.com/office/drawing/2014/main" id="{97E14093-43A8-46A8-AA62-80690804EA78}"/>
              </a:ext>
            </a:extLst>
          </p:cNvPr>
          <p:cNvSpPr/>
          <p:nvPr/>
        </p:nvSpPr>
        <p:spPr>
          <a:xfrm>
            <a:off x="1964267" y="3718564"/>
            <a:ext cx="2465493" cy="4368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JavaScript </a:t>
            </a:r>
            <a:r>
              <a:rPr lang="zh-CN" altLang="en-US" sz="1050" dirty="0">
                <a:latin typeface="微软雅黑" panose="020B0503020204020204" pitchFamily="34" charset="-122"/>
                <a:ea typeface="微软雅黑" panose="020B0503020204020204" pitchFamily="34" charset="-122"/>
              </a:rPr>
              <a:t>解析引擎</a:t>
            </a:r>
          </a:p>
        </p:txBody>
      </p:sp>
      <p:sp>
        <p:nvSpPr>
          <p:cNvPr id="9" name="矩形: 圆角 8">
            <a:extLst>
              <a:ext uri="{FF2B5EF4-FFF2-40B4-BE49-F238E27FC236}">
                <a16:creationId xmlns:a16="http://schemas.microsoft.com/office/drawing/2014/main" id="{B2944091-BE0A-4979-BF01-ED8FDE36D18B}"/>
              </a:ext>
            </a:extLst>
          </p:cNvPr>
          <p:cNvSpPr/>
          <p:nvPr/>
        </p:nvSpPr>
        <p:spPr>
          <a:xfrm>
            <a:off x="1964267" y="2831255"/>
            <a:ext cx="2465493" cy="43688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待执行的 </a:t>
            </a:r>
            <a:r>
              <a:rPr lang="en-US" altLang="zh-CN" sz="1050" dirty="0">
                <a:latin typeface="微软雅黑" panose="020B0503020204020204" pitchFamily="34" charset="-122"/>
                <a:ea typeface="微软雅黑" panose="020B0503020204020204" pitchFamily="34" charset="-122"/>
              </a:rPr>
              <a:t>JS </a:t>
            </a:r>
            <a:r>
              <a:rPr lang="zh-CN" altLang="en-US" sz="1050" dirty="0">
                <a:latin typeface="微软雅黑" panose="020B0503020204020204" pitchFamily="34" charset="-122"/>
                <a:ea typeface="微软雅黑" panose="020B0503020204020204" pitchFamily="34" charset="-122"/>
              </a:rPr>
              <a:t>代码</a:t>
            </a:r>
          </a:p>
        </p:txBody>
      </p:sp>
      <p:sp>
        <p:nvSpPr>
          <p:cNvPr id="4" name="箭头: 下 3">
            <a:extLst>
              <a:ext uri="{FF2B5EF4-FFF2-40B4-BE49-F238E27FC236}">
                <a16:creationId xmlns:a16="http://schemas.microsoft.com/office/drawing/2014/main" id="{23C99D30-281F-4C73-BF8C-4E2060C466CB}"/>
              </a:ext>
            </a:extLst>
          </p:cNvPr>
          <p:cNvSpPr/>
          <p:nvPr/>
        </p:nvSpPr>
        <p:spPr>
          <a:xfrm>
            <a:off x="3058159" y="3341453"/>
            <a:ext cx="277707" cy="29702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3" name="内容占位符 5">
            <a:extLst>
              <a:ext uri="{FF2B5EF4-FFF2-40B4-BE49-F238E27FC236}">
                <a16:creationId xmlns:a16="http://schemas.microsoft.com/office/drawing/2014/main" id="{17125A56-D61A-4B2D-9BAB-CBBFDF329FD4}"/>
              </a:ext>
            </a:extLst>
          </p:cNvPr>
          <p:cNvSpPr>
            <a:spLocks noGrp="1"/>
          </p:cNvSpPr>
          <p:nvPr>
            <p:ph sz="half" idx="14"/>
          </p:nvPr>
        </p:nvSpPr>
        <p:spPr>
          <a:xfrm>
            <a:off x="5432212" y="2123999"/>
            <a:ext cx="3081867" cy="2827308"/>
          </a:xfrm>
        </p:spPr>
        <p:txBody>
          <a:bodyPr>
            <a:noAutofit/>
          </a:bodyPr>
          <a:lstStyle/>
          <a:p>
            <a:r>
              <a:rPr lang="zh-CN" altLang="en-US" dirty="0">
                <a:solidFill>
                  <a:schemeClr val="tx1"/>
                </a:solidFill>
              </a:rPr>
              <a:t>不同的浏览器使用不同的 </a:t>
            </a:r>
            <a:r>
              <a:rPr lang="en-US" altLang="zh-CN" dirty="0">
                <a:solidFill>
                  <a:schemeClr val="tx1"/>
                </a:solidFill>
              </a:rPr>
              <a:t>JavaScript </a:t>
            </a:r>
            <a:r>
              <a:rPr lang="zh-CN" altLang="en-US" dirty="0">
                <a:solidFill>
                  <a:schemeClr val="tx1"/>
                </a:solidFill>
              </a:rPr>
              <a:t>解析引擎：</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Chrome </a:t>
            </a:r>
            <a:r>
              <a:rPr lang="zh-CN" altLang="en-US" dirty="0">
                <a:solidFill>
                  <a:schemeClr val="tx1"/>
                </a:solidFill>
              </a:rPr>
              <a:t>浏览器  </a:t>
            </a:r>
            <a:r>
              <a:rPr lang="en-US" altLang="zh-CN">
                <a:solidFill>
                  <a:schemeClr val="tx1"/>
                </a:solidFill>
              </a:rPr>
              <a:t>=&gt;  V8</a:t>
            </a:r>
            <a:endParaRPr lang="en-US" altLang="zh-CN" dirty="0">
              <a:solidFill>
                <a:schemeClr val="tx1"/>
              </a:solidFill>
            </a:endParaRPr>
          </a:p>
          <a:p>
            <a:pPr marL="171450" indent="-171450">
              <a:buFont typeface="Wingdings" panose="05000000000000000000" pitchFamily="2" charset="2"/>
              <a:buChar char="l"/>
            </a:pPr>
            <a:r>
              <a:rPr lang="en-US" altLang="zh-CN" dirty="0"/>
              <a:t> Firefox </a:t>
            </a:r>
            <a:r>
              <a:rPr lang="zh-CN" altLang="en-US" dirty="0"/>
              <a:t>浏览器    </a:t>
            </a:r>
            <a:r>
              <a:rPr lang="en-US" altLang="zh-CN" dirty="0"/>
              <a:t>=&gt;  </a:t>
            </a:r>
            <a:r>
              <a:rPr lang="en-US" altLang="zh-CN" dirty="0" err="1"/>
              <a:t>OdinMonkey</a:t>
            </a:r>
            <a:r>
              <a:rPr lang="zh-CN" altLang="en-US" dirty="0"/>
              <a:t>（奥丁猴）</a:t>
            </a:r>
            <a:endParaRPr lang="en-US" altLang="zh-CN" dirty="0"/>
          </a:p>
          <a:p>
            <a:pPr marL="171450" indent="-171450">
              <a:buFont typeface="Wingdings" panose="05000000000000000000" pitchFamily="2" charset="2"/>
              <a:buChar char="l"/>
            </a:pPr>
            <a:r>
              <a:rPr lang="en-US" altLang="zh-CN" dirty="0"/>
              <a:t> </a:t>
            </a:r>
            <a:r>
              <a:rPr lang="en-US" altLang="zh-CN" dirty="0" err="1"/>
              <a:t>Safri</a:t>
            </a:r>
            <a:r>
              <a:rPr lang="en-US" altLang="zh-CN" dirty="0"/>
              <a:t> </a:t>
            </a:r>
            <a:r>
              <a:rPr lang="zh-CN" altLang="en-US" dirty="0"/>
              <a:t>浏览器        </a:t>
            </a:r>
            <a:r>
              <a:rPr lang="en-US" altLang="zh-CN" dirty="0"/>
              <a:t>=&gt;  </a:t>
            </a:r>
            <a:r>
              <a:rPr lang="en-US" altLang="zh-CN" dirty="0" err="1"/>
              <a:t>JSCore</a:t>
            </a:r>
            <a:endParaRPr lang="en-US" altLang="zh-CN" dirty="0">
              <a:solidFill>
                <a:schemeClr val="tx1"/>
              </a:solidFill>
            </a:endParaRPr>
          </a:p>
          <a:p>
            <a:pPr marL="171450" indent="-171450">
              <a:buFont typeface="Wingdings" panose="05000000000000000000" pitchFamily="2" charset="2"/>
              <a:buChar char="l"/>
            </a:pPr>
            <a:r>
              <a:rPr lang="en-US" altLang="zh-CN" dirty="0">
                <a:solidFill>
                  <a:schemeClr val="tx1"/>
                </a:solidFill>
              </a:rPr>
              <a:t> IE </a:t>
            </a:r>
            <a:r>
              <a:rPr lang="zh-CN" altLang="en-US" dirty="0">
                <a:solidFill>
                  <a:schemeClr val="tx1"/>
                </a:solidFill>
              </a:rPr>
              <a:t>浏览器            </a:t>
            </a:r>
            <a:r>
              <a:rPr lang="en-US" altLang="zh-CN" dirty="0">
                <a:solidFill>
                  <a:schemeClr val="tx1"/>
                </a:solidFill>
              </a:rPr>
              <a:t>=&gt;  </a:t>
            </a:r>
            <a:r>
              <a:rPr lang="en-US" altLang="zh-CN" dirty="0"/>
              <a:t>Chakra</a:t>
            </a:r>
            <a:r>
              <a:rPr lang="zh-CN" altLang="en-US" dirty="0"/>
              <a:t>（查克拉）</a:t>
            </a:r>
            <a:endParaRPr lang="en-US" altLang="zh-CN" dirty="0"/>
          </a:p>
          <a:p>
            <a:pPr marL="171450" indent="-171450">
              <a:buFont typeface="Wingdings" panose="05000000000000000000" pitchFamily="2" charset="2"/>
              <a:buChar char="l"/>
            </a:pPr>
            <a:r>
              <a:rPr lang="en-US" altLang="zh-CN" dirty="0"/>
              <a:t> etc...</a:t>
            </a:r>
          </a:p>
          <a:p>
            <a:endParaRPr lang="en-US" altLang="zh-CN" dirty="0">
              <a:solidFill>
                <a:schemeClr val="tx1"/>
              </a:solidFill>
            </a:endParaRPr>
          </a:p>
          <a:p>
            <a:r>
              <a:rPr lang="zh-CN" altLang="en-US" dirty="0">
                <a:solidFill>
                  <a:schemeClr val="tx1"/>
                </a:solidFill>
              </a:rPr>
              <a:t>其中，</a:t>
            </a:r>
            <a:r>
              <a:rPr lang="en-US" altLang="zh-CN" dirty="0">
                <a:solidFill>
                  <a:schemeClr val="tx1"/>
                </a:solidFill>
              </a:rPr>
              <a:t>Chrome </a:t>
            </a:r>
            <a:r>
              <a:rPr lang="zh-CN" altLang="en-US" dirty="0">
                <a:solidFill>
                  <a:schemeClr val="tx1"/>
                </a:solidFill>
              </a:rPr>
              <a:t>浏览器的 </a:t>
            </a:r>
            <a:r>
              <a:rPr lang="en-US" altLang="zh-CN" dirty="0">
                <a:solidFill>
                  <a:schemeClr val="tx1"/>
                </a:solidFill>
              </a:rPr>
              <a:t>V8 </a:t>
            </a:r>
            <a:r>
              <a:rPr lang="zh-CN" altLang="en-US" dirty="0">
                <a:solidFill>
                  <a:schemeClr val="tx1"/>
                </a:solidFill>
              </a:rPr>
              <a:t>解析引擎性能最好！</a:t>
            </a:r>
            <a:endParaRPr lang="en-US" altLang="zh-CN" dirty="0">
              <a:solidFill>
                <a:schemeClr val="tx1"/>
              </a:solidFill>
            </a:endParaRPr>
          </a:p>
        </p:txBody>
      </p:sp>
    </p:spTree>
    <p:extLst>
      <p:ext uri="{BB962C8B-B14F-4D97-AF65-F5344CB8AC3E}">
        <p14:creationId xmlns:p14="http://schemas.microsoft.com/office/powerpoint/2010/main" val="5332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4.3 </a:t>
            </a:r>
            <a:r>
              <a:rPr lang="zh-CN" altLang="en-US" dirty="0"/>
              <a:t>服务器相关的概念</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IP </a:t>
            </a:r>
            <a:r>
              <a:rPr lang="zh-CN" altLang="en-US" sz="1400" b="1" dirty="0">
                <a:latin typeface="微软雅黑" panose="020B0503020204020204" pitchFamily="34" charset="-122"/>
                <a:ea typeface="微软雅黑" panose="020B0503020204020204" pitchFamily="34" charset="-122"/>
              </a:rPr>
              <a:t>地址</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2834081"/>
          </a:xfrm>
        </p:spPr>
        <p:txBody>
          <a:bodyPr>
            <a:noAutofit/>
          </a:bodyPr>
          <a:lstStyle/>
          <a:p>
            <a:r>
              <a:rPr lang="en-US" altLang="zh-CN" b="1" dirty="0">
                <a:solidFill>
                  <a:srgbClr val="FF0000"/>
                </a:solidFill>
              </a:rPr>
              <a:t>IP </a:t>
            </a:r>
            <a:r>
              <a:rPr lang="zh-CN" altLang="en-US" b="1" dirty="0">
                <a:solidFill>
                  <a:srgbClr val="FF0000"/>
                </a:solidFill>
              </a:rPr>
              <a:t>地址</a:t>
            </a:r>
            <a:r>
              <a:rPr lang="zh-CN" altLang="en-US" dirty="0"/>
              <a:t>就是互联网上</a:t>
            </a:r>
            <a:r>
              <a:rPr lang="zh-CN" altLang="en-US" dirty="0">
                <a:solidFill>
                  <a:srgbClr val="FF0000"/>
                </a:solidFill>
              </a:rPr>
              <a:t>每台计算机的唯一地址</a:t>
            </a:r>
            <a:r>
              <a:rPr lang="zh-CN" altLang="en-US" dirty="0"/>
              <a:t>，因此 </a:t>
            </a:r>
            <a:r>
              <a:rPr lang="en-US" altLang="zh-CN" dirty="0"/>
              <a:t>IP </a:t>
            </a:r>
            <a:r>
              <a:rPr lang="zh-CN" altLang="en-US" dirty="0"/>
              <a:t>地址具有唯一性。如果把“个人电脑”比作“一台电话”，那么“</a:t>
            </a:r>
            <a:r>
              <a:rPr lang="en-US" altLang="zh-CN" dirty="0"/>
              <a:t>IP</a:t>
            </a:r>
            <a:r>
              <a:rPr lang="zh-CN" altLang="en-US" dirty="0"/>
              <a:t>地址”就相当于“电话号码”，只有在知道对方 </a:t>
            </a:r>
            <a:r>
              <a:rPr lang="en-US" altLang="zh-CN" dirty="0"/>
              <a:t>IP </a:t>
            </a:r>
            <a:r>
              <a:rPr lang="zh-CN" altLang="en-US" dirty="0"/>
              <a:t>地址的前提下，才能与对应的电脑之间进行数据通信。</a:t>
            </a:r>
            <a:endParaRPr lang="en-US" altLang="zh-CN" dirty="0"/>
          </a:p>
          <a:p>
            <a:r>
              <a:rPr lang="en-US" altLang="zh-CN" dirty="0"/>
              <a:t>IP </a:t>
            </a:r>
            <a:r>
              <a:rPr lang="zh-CN" altLang="en-US" dirty="0"/>
              <a:t>地址的格式：通常用“</a:t>
            </a:r>
            <a:r>
              <a:rPr lang="zh-CN" altLang="en-US" dirty="0">
                <a:solidFill>
                  <a:srgbClr val="047FFD"/>
                </a:solidFill>
              </a:rPr>
              <a:t>点分十进制</a:t>
            </a:r>
            <a:r>
              <a:rPr lang="zh-CN" altLang="en-US" dirty="0"/>
              <a:t>”表示成（</a:t>
            </a:r>
            <a:r>
              <a:rPr lang="en-US" altLang="zh-CN" dirty="0" err="1">
                <a:solidFill>
                  <a:srgbClr val="FF0000"/>
                </a:solidFill>
              </a:rPr>
              <a:t>a.b.c.d</a:t>
            </a:r>
            <a:r>
              <a:rPr lang="zh-CN" altLang="en-US" dirty="0"/>
              <a:t>）的形式，其中，</a:t>
            </a:r>
            <a:r>
              <a:rPr lang="en-US" altLang="zh-CN" dirty="0" err="1"/>
              <a:t>a,b,c,d</a:t>
            </a:r>
            <a:r>
              <a:rPr lang="en-US" altLang="zh-CN" dirty="0"/>
              <a:t> </a:t>
            </a:r>
            <a:r>
              <a:rPr lang="zh-CN" altLang="en-US" dirty="0"/>
              <a:t>都是 </a:t>
            </a:r>
            <a:r>
              <a:rPr lang="en-US" altLang="zh-CN" dirty="0"/>
              <a:t>0~255 </a:t>
            </a:r>
            <a:r>
              <a:rPr lang="zh-CN" altLang="en-US" dirty="0"/>
              <a:t>之间的十进制整数。例如：用点分十进表示的 </a:t>
            </a:r>
            <a:r>
              <a:rPr lang="en-US" altLang="zh-CN" dirty="0"/>
              <a:t>IP</a:t>
            </a:r>
            <a:r>
              <a:rPr lang="zh-CN" altLang="en-US" dirty="0"/>
              <a:t>地址（</a:t>
            </a:r>
            <a:r>
              <a:rPr lang="en-US" altLang="zh-CN" dirty="0"/>
              <a:t>192.168.1.1</a:t>
            </a:r>
            <a:r>
              <a:rPr lang="zh-CN" altLang="en-US" dirty="0"/>
              <a:t>）</a:t>
            </a:r>
            <a:endParaRPr lang="en-US" altLang="zh-CN" dirty="0"/>
          </a:p>
          <a:p>
            <a:r>
              <a:rPr lang="zh-CN" altLang="en-US" dirty="0"/>
              <a:t>注意：</a:t>
            </a:r>
            <a:endParaRPr lang="en-US" altLang="zh-CN" dirty="0"/>
          </a:p>
          <a:p>
            <a:pPr marL="228600" indent="-228600">
              <a:buFont typeface="+mj-ea"/>
              <a:buAutoNum type="circleNumDbPlain"/>
            </a:pPr>
            <a:r>
              <a:rPr lang="zh-CN" altLang="en-US" b="1" dirty="0">
                <a:solidFill>
                  <a:srgbClr val="FF0000"/>
                </a:solidFill>
              </a:rPr>
              <a:t>互联网中每台 </a:t>
            </a:r>
            <a:r>
              <a:rPr lang="en-US" altLang="zh-CN" b="1" dirty="0">
                <a:solidFill>
                  <a:srgbClr val="FF0000"/>
                </a:solidFill>
              </a:rPr>
              <a:t>Web </a:t>
            </a:r>
            <a:r>
              <a:rPr lang="zh-CN" altLang="en-US" b="1" dirty="0">
                <a:solidFill>
                  <a:srgbClr val="FF0000"/>
                </a:solidFill>
              </a:rPr>
              <a:t>服务器，都有自己的 </a:t>
            </a:r>
            <a:r>
              <a:rPr lang="en-US" altLang="zh-CN" b="1" dirty="0">
                <a:solidFill>
                  <a:srgbClr val="FF0000"/>
                </a:solidFill>
              </a:rPr>
              <a:t>IP </a:t>
            </a:r>
            <a:r>
              <a:rPr lang="zh-CN" altLang="en-US" b="1" dirty="0">
                <a:solidFill>
                  <a:srgbClr val="FF0000"/>
                </a:solidFill>
              </a:rPr>
              <a:t>地址</a:t>
            </a:r>
            <a:r>
              <a:rPr lang="zh-CN" altLang="en-US" dirty="0"/>
              <a:t>，例如：大家可以在 </a:t>
            </a:r>
            <a:r>
              <a:rPr lang="en-US" altLang="zh-CN" dirty="0"/>
              <a:t>Windows </a:t>
            </a:r>
            <a:r>
              <a:rPr lang="zh-CN" altLang="en-US" dirty="0"/>
              <a:t>的终端中运行 </a:t>
            </a:r>
            <a:r>
              <a:rPr lang="en-US" altLang="zh-CN" dirty="0">
                <a:solidFill>
                  <a:srgbClr val="FF0000"/>
                </a:solidFill>
              </a:rPr>
              <a:t>ping</a:t>
            </a:r>
            <a:r>
              <a:rPr lang="en-US" altLang="zh-CN" dirty="0"/>
              <a:t> </a:t>
            </a:r>
            <a:r>
              <a:rPr lang="en-US" altLang="zh-CN" dirty="0">
                <a:solidFill>
                  <a:srgbClr val="047FFD"/>
                </a:solidFill>
              </a:rPr>
              <a:t>www.baidu.com </a:t>
            </a:r>
            <a:r>
              <a:rPr lang="zh-CN" altLang="en-US" dirty="0"/>
              <a:t>命令，即可查看到百度服务器的 </a:t>
            </a:r>
            <a:r>
              <a:rPr lang="en-US" altLang="zh-CN" dirty="0"/>
              <a:t>IP </a:t>
            </a:r>
            <a:r>
              <a:rPr lang="zh-CN" altLang="en-US" dirty="0"/>
              <a:t>地址。</a:t>
            </a:r>
            <a:endParaRPr lang="en-US" altLang="zh-CN" dirty="0"/>
          </a:p>
          <a:p>
            <a:pPr marL="228600" indent="-228600">
              <a:buFont typeface="+mj-ea"/>
              <a:buAutoNum type="circleNumDbPlain"/>
            </a:pPr>
            <a:r>
              <a:rPr lang="zh-CN" altLang="en-US" dirty="0"/>
              <a:t>在开发期间，自己的电脑既是一台服务器，也是一个客户端，为了方便测试，可以在自己的浏览器中输入 </a:t>
            </a:r>
            <a:r>
              <a:rPr lang="en-US" altLang="zh-CN" dirty="0"/>
              <a:t>127.0.0.1 </a:t>
            </a:r>
            <a:r>
              <a:rPr lang="zh-CN" altLang="en-US" dirty="0"/>
              <a:t>这个 </a:t>
            </a:r>
            <a:r>
              <a:rPr lang="en-US" altLang="zh-CN" dirty="0"/>
              <a:t>IP </a:t>
            </a:r>
            <a:r>
              <a:rPr lang="zh-CN" altLang="en-US" dirty="0"/>
              <a:t>地址，就能把自己的电脑当做一台服务器进行访问了。</a:t>
            </a:r>
            <a:endParaRPr lang="en-US" altLang="zh-CN" dirty="0"/>
          </a:p>
          <a:p>
            <a:endParaRPr lang="en-US" altLang="zh-CN" dirty="0"/>
          </a:p>
        </p:txBody>
      </p:sp>
    </p:spTree>
    <p:extLst>
      <p:ext uri="{BB962C8B-B14F-4D97-AF65-F5344CB8AC3E}">
        <p14:creationId xmlns:p14="http://schemas.microsoft.com/office/powerpoint/2010/main" val="81238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4.3 </a:t>
            </a:r>
            <a:r>
              <a:rPr lang="zh-CN" altLang="en-US" dirty="0"/>
              <a:t>服务器相关的概念</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solidFill>
                  <a:srgbClr val="FF0000"/>
                </a:solidFill>
                <a:latin typeface="微软雅黑" panose="020B0503020204020204" pitchFamily="34" charset="-122"/>
                <a:ea typeface="微软雅黑" panose="020B0503020204020204" pitchFamily="34" charset="-122"/>
              </a:rPr>
              <a:t>域名</a:t>
            </a:r>
            <a:r>
              <a:rPr lang="zh-CN" altLang="en-US" sz="1400" b="1" dirty="0">
                <a:latin typeface="微软雅黑" panose="020B0503020204020204" pitchFamily="34" charset="-122"/>
                <a:ea typeface="微软雅黑" panose="020B0503020204020204" pitchFamily="34" charset="-122"/>
              </a:rPr>
              <a:t>和</a:t>
            </a:r>
            <a:r>
              <a:rPr lang="zh-CN" altLang="en-US" sz="1400" b="1" dirty="0">
                <a:solidFill>
                  <a:srgbClr val="FF0000"/>
                </a:solidFill>
                <a:latin typeface="微软雅黑" panose="020B0503020204020204" pitchFamily="34" charset="-122"/>
                <a:ea typeface="微软雅黑" panose="020B0503020204020204" pitchFamily="34" charset="-122"/>
              </a:rPr>
              <a:t>域名服务器</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2834081"/>
          </a:xfrm>
        </p:spPr>
        <p:txBody>
          <a:bodyPr>
            <a:noAutofit/>
          </a:bodyPr>
          <a:lstStyle/>
          <a:p>
            <a:r>
              <a:rPr lang="zh-CN" altLang="en-US" dirty="0">
                <a:solidFill>
                  <a:schemeClr val="tx1"/>
                </a:solidFill>
              </a:rPr>
              <a:t>尽管 </a:t>
            </a:r>
            <a:r>
              <a:rPr lang="en-US" altLang="zh-CN" dirty="0">
                <a:solidFill>
                  <a:schemeClr val="tx1"/>
                </a:solidFill>
              </a:rPr>
              <a:t>IP </a:t>
            </a:r>
            <a:r>
              <a:rPr lang="zh-CN" altLang="en-US" dirty="0">
                <a:solidFill>
                  <a:schemeClr val="tx1"/>
                </a:solidFill>
              </a:rPr>
              <a:t>地址能够唯一地标记网络上的计算机，但</a:t>
            </a:r>
            <a:r>
              <a:rPr lang="en-US" altLang="zh-CN" dirty="0">
                <a:solidFill>
                  <a:schemeClr val="tx1"/>
                </a:solidFill>
              </a:rPr>
              <a:t>IP</a:t>
            </a:r>
            <a:r>
              <a:rPr lang="zh-CN" altLang="en-US" dirty="0">
                <a:solidFill>
                  <a:schemeClr val="tx1"/>
                </a:solidFill>
              </a:rPr>
              <a:t>地址是一长串数字，</a:t>
            </a:r>
            <a:r>
              <a:rPr lang="zh-CN" altLang="en-US" dirty="0">
                <a:solidFill>
                  <a:srgbClr val="047FFD"/>
                </a:solidFill>
              </a:rPr>
              <a:t>不直观</a:t>
            </a:r>
            <a:r>
              <a:rPr lang="zh-CN" altLang="en-US" dirty="0">
                <a:solidFill>
                  <a:schemeClr val="tx1"/>
                </a:solidFill>
              </a:rPr>
              <a:t>，而且</a:t>
            </a:r>
            <a:r>
              <a:rPr lang="zh-CN" altLang="en-US" dirty="0">
                <a:solidFill>
                  <a:srgbClr val="047FFD"/>
                </a:solidFill>
              </a:rPr>
              <a:t>不便于记忆</a:t>
            </a:r>
            <a:r>
              <a:rPr lang="zh-CN" altLang="en-US" dirty="0">
                <a:solidFill>
                  <a:schemeClr val="tx1"/>
                </a:solidFill>
              </a:rPr>
              <a:t>，于是人们又发明了另一套</a:t>
            </a:r>
            <a:r>
              <a:rPr lang="zh-CN" altLang="en-US" dirty="0">
                <a:solidFill>
                  <a:srgbClr val="FF0000"/>
                </a:solidFill>
              </a:rPr>
              <a:t>字符型</a:t>
            </a:r>
            <a:r>
              <a:rPr lang="zh-CN" altLang="en-US" dirty="0">
                <a:solidFill>
                  <a:schemeClr val="tx1"/>
                </a:solidFill>
              </a:rPr>
              <a:t>的</a:t>
            </a:r>
            <a:r>
              <a:rPr lang="zh-CN" altLang="en-US" dirty="0">
                <a:solidFill>
                  <a:srgbClr val="FF0000"/>
                </a:solidFill>
              </a:rPr>
              <a:t>地址方案</a:t>
            </a:r>
            <a:r>
              <a:rPr lang="zh-CN" altLang="en-US" dirty="0">
                <a:solidFill>
                  <a:schemeClr val="tx1"/>
                </a:solidFill>
              </a:rPr>
              <a:t>，即所谓的</a:t>
            </a:r>
            <a:r>
              <a:rPr lang="zh-CN" altLang="en-US" b="1" dirty="0">
                <a:solidFill>
                  <a:srgbClr val="FF0000"/>
                </a:solidFill>
              </a:rPr>
              <a:t>域名（</a:t>
            </a:r>
            <a:r>
              <a:rPr lang="en-US" altLang="zh-CN" b="1" dirty="0">
                <a:solidFill>
                  <a:srgbClr val="FF0000"/>
                </a:solidFill>
              </a:rPr>
              <a:t>Domain Name</a:t>
            </a:r>
            <a:r>
              <a:rPr lang="zh-CN" altLang="en-US" b="1" dirty="0">
                <a:solidFill>
                  <a:srgbClr val="FF0000"/>
                </a:solidFill>
              </a:rPr>
              <a:t>）地址</a:t>
            </a:r>
            <a:r>
              <a:rPr lang="zh-CN" altLang="en-US" dirty="0">
                <a:solidFill>
                  <a:schemeClr val="tx1"/>
                </a:solidFill>
              </a:rPr>
              <a:t>。</a:t>
            </a:r>
            <a:endParaRPr lang="en-US" altLang="zh-CN" dirty="0">
              <a:solidFill>
                <a:schemeClr val="tx1"/>
              </a:solidFill>
            </a:endParaRPr>
          </a:p>
          <a:p>
            <a:r>
              <a:rPr lang="en-US" altLang="zh-CN" dirty="0">
                <a:solidFill>
                  <a:srgbClr val="047FFD"/>
                </a:solidFill>
              </a:rPr>
              <a:t>IP</a:t>
            </a:r>
            <a:r>
              <a:rPr lang="zh-CN" altLang="en-US" dirty="0">
                <a:solidFill>
                  <a:srgbClr val="047FFD"/>
                </a:solidFill>
              </a:rPr>
              <a:t>地址</a:t>
            </a:r>
            <a:r>
              <a:rPr lang="zh-CN" altLang="en-US" dirty="0"/>
              <a:t>和</a:t>
            </a:r>
            <a:r>
              <a:rPr lang="zh-CN" altLang="en-US" dirty="0">
                <a:solidFill>
                  <a:srgbClr val="047FFD"/>
                </a:solidFill>
              </a:rPr>
              <a:t>域名</a:t>
            </a:r>
            <a:r>
              <a:rPr lang="zh-CN" altLang="en-US" dirty="0"/>
              <a:t>是</a:t>
            </a:r>
            <a:r>
              <a:rPr lang="zh-CN" altLang="en-US" dirty="0">
                <a:solidFill>
                  <a:srgbClr val="FF0000"/>
                </a:solidFill>
              </a:rPr>
              <a:t>一一对应的关系</a:t>
            </a:r>
            <a:r>
              <a:rPr lang="zh-CN" altLang="en-US" dirty="0"/>
              <a:t>，这份对应关系存放在一种叫做</a:t>
            </a:r>
            <a:r>
              <a:rPr lang="zh-CN" altLang="en-US" b="1" dirty="0">
                <a:solidFill>
                  <a:srgbClr val="FF0000"/>
                </a:solidFill>
              </a:rPr>
              <a:t>域名服务器</a:t>
            </a:r>
            <a:r>
              <a:rPr lang="en-US" altLang="zh-CN" dirty="0"/>
              <a:t>(DNS</a:t>
            </a:r>
            <a:r>
              <a:rPr lang="zh-CN" altLang="en-US" dirty="0"/>
              <a:t>，</a:t>
            </a:r>
            <a:r>
              <a:rPr lang="en-US" altLang="zh-CN" dirty="0"/>
              <a:t>Domain name server)</a:t>
            </a:r>
            <a:r>
              <a:rPr lang="zh-CN" altLang="en-US" dirty="0"/>
              <a:t>的电脑中。使用者只需通过好记的域名访问对应的服务器即可，对应的转换工作由域名服务器实现。因此，</a:t>
            </a:r>
            <a:r>
              <a:rPr lang="zh-CN" altLang="en-US" b="1" dirty="0">
                <a:solidFill>
                  <a:srgbClr val="FF0000"/>
                </a:solidFill>
              </a:rPr>
              <a:t>域名服务器就是提供 </a:t>
            </a:r>
            <a:r>
              <a:rPr lang="en-US" altLang="zh-CN" b="1" dirty="0">
                <a:solidFill>
                  <a:srgbClr val="FF0000"/>
                </a:solidFill>
              </a:rPr>
              <a:t>IP </a:t>
            </a:r>
            <a:r>
              <a:rPr lang="zh-CN" altLang="en-US" b="1" dirty="0">
                <a:solidFill>
                  <a:srgbClr val="FF0000"/>
                </a:solidFill>
              </a:rPr>
              <a:t>地址和域名之间的转换服务的服务器</a:t>
            </a:r>
            <a:r>
              <a:rPr lang="zh-CN" altLang="en-US" dirty="0"/>
              <a:t>。</a:t>
            </a:r>
            <a:endParaRPr lang="en-US" altLang="zh-CN" dirty="0"/>
          </a:p>
          <a:p>
            <a:endParaRPr lang="en-US" altLang="zh-CN" dirty="0">
              <a:solidFill>
                <a:schemeClr val="tx1"/>
              </a:solidFill>
            </a:endParaRPr>
          </a:p>
          <a:p>
            <a:r>
              <a:rPr lang="zh-CN" altLang="en-US" dirty="0">
                <a:solidFill>
                  <a:schemeClr val="tx1"/>
                </a:solidFill>
              </a:rPr>
              <a:t>注意：</a:t>
            </a:r>
            <a:endParaRPr lang="en-US" altLang="zh-CN" dirty="0">
              <a:solidFill>
                <a:schemeClr val="tx1"/>
              </a:solidFill>
            </a:endParaRPr>
          </a:p>
          <a:p>
            <a:pPr marL="228600" indent="-228600">
              <a:buFont typeface="+mj-ea"/>
              <a:buAutoNum type="circleNumDbPlain"/>
            </a:pPr>
            <a:r>
              <a:rPr lang="zh-CN" altLang="en-US" dirty="0">
                <a:solidFill>
                  <a:schemeClr val="tx1"/>
                </a:solidFill>
              </a:rPr>
              <a:t>单纯使用 </a:t>
            </a:r>
            <a:r>
              <a:rPr lang="en-US" altLang="zh-CN" dirty="0">
                <a:solidFill>
                  <a:schemeClr val="tx1"/>
                </a:solidFill>
              </a:rPr>
              <a:t>IP </a:t>
            </a:r>
            <a:r>
              <a:rPr lang="zh-CN" altLang="en-US" dirty="0">
                <a:solidFill>
                  <a:schemeClr val="tx1"/>
                </a:solidFill>
              </a:rPr>
              <a:t>地址，互联网中的电脑也能够正常工作。但是有了域名的加持，能让互联网的世界变得更加方便。</a:t>
            </a:r>
            <a:endParaRPr lang="en-US" altLang="zh-CN" dirty="0">
              <a:solidFill>
                <a:schemeClr val="tx1"/>
              </a:solidFill>
            </a:endParaRPr>
          </a:p>
          <a:p>
            <a:pPr marL="228600" indent="-228600">
              <a:buFont typeface="+mj-ea"/>
              <a:buAutoNum type="circleNumDbPlain"/>
            </a:pPr>
            <a:r>
              <a:rPr lang="zh-CN" altLang="en-US" dirty="0">
                <a:solidFill>
                  <a:schemeClr val="tx1"/>
                </a:solidFill>
              </a:rPr>
              <a:t>在开发测试期间， </a:t>
            </a:r>
            <a:r>
              <a:rPr lang="en-US" altLang="zh-CN" dirty="0">
                <a:solidFill>
                  <a:srgbClr val="FF0000"/>
                </a:solidFill>
              </a:rPr>
              <a:t>127.0.0.1</a:t>
            </a:r>
            <a:r>
              <a:rPr lang="en-US" altLang="zh-CN" dirty="0">
                <a:solidFill>
                  <a:schemeClr val="tx1"/>
                </a:solidFill>
              </a:rPr>
              <a:t> </a:t>
            </a:r>
            <a:r>
              <a:rPr lang="zh-CN" altLang="en-US" dirty="0">
                <a:solidFill>
                  <a:schemeClr val="tx1"/>
                </a:solidFill>
              </a:rPr>
              <a:t>对应的域名是 </a:t>
            </a:r>
            <a:r>
              <a:rPr lang="en-US" altLang="zh-CN" dirty="0">
                <a:solidFill>
                  <a:srgbClr val="FF0000"/>
                </a:solidFill>
              </a:rPr>
              <a:t>localhost</a:t>
            </a:r>
            <a:r>
              <a:rPr lang="zh-CN" altLang="en-US" dirty="0">
                <a:solidFill>
                  <a:schemeClr val="tx1"/>
                </a:solidFill>
              </a:rPr>
              <a:t>，它们都代表我们自己的这台电脑，在使用效果上没有任何区别。</a:t>
            </a:r>
            <a:endParaRPr lang="en-US" altLang="zh-CN" dirty="0">
              <a:solidFill>
                <a:schemeClr val="tx1"/>
              </a:solidFill>
            </a:endParaRPr>
          </a:p>
        </p:txBody>
      </p:sp>
    </p:spTree>
    <p:extLst>
      <p:ext uri="{BB962C8B-B14F-4D97-AF65-F5344CB8AC3E}">
        <p14:creationId xmlns:p14="http://schemas.microsoft.com/office/powerpoint/2010/main" val="7022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4.3 </a:t>
            </a:r>
            <a:r>
              <a:rPr lang="zh-CN" altLang="en-US" dirty="0"/>
              <a:t>服务器相关的概念</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端口号</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4000"/>
            <a:ext cx="7509915" cy="1086460"/>
          </a:xfrm>
        </p:spPr>
        <p:txBody>
          <a:bodyPr>
            <a:noAutofit/>
          </a:bodyPr>
          <a:lstStyle/>
          <a:p>
            <a:r>
              <a:rPr lang="zh-CN" altLang="en-US" dirty="0"/>
              <a:t>计算机中的端口号，就好像是现实生活中的门牌号一样。通过门牌号，外卖小哥可以在整栋大楼众多的房间中，准确把外卖送到你的手中。</a:t>
            </a:r>
            <a:endParaRPr lang="en-US" altLang="zh-CN" dirty="0"/>
          </a:p>
          <a:p>
            <a:r>
              <a:rPr lang="zh-CN" altLang="en-US" dirty="0"/>
              <a:t>同样的道理，在一台电脑中，可以运行成百上千个 </a:t>
            </a:r>
            <a:r>
              <a:rPr lang="en-US" altLang="zh-CN" dirty="0"/>
              <a:t>web </a:t>
            </a:r>
            <a:r>
              <a:rPr lang="zh-CN" altLang="en-US" dirty="0"/>
              <a:t>服务。每个 </a:t>
            </a:r>
            <a:r>
              <a:rPr lang="en-US" altLang="zh-CN" dirty="0"/>
              <a:t>web </a:t>
            </a:r>
            <a:r>
              <a:rPr lang="zh-CN" altLang="en-US" dirty="0"/>
              <a:t>服务都对应一个唯一的端口号。客户端发送过来的网络请求，通过端口号，可以被准确地交给</a:t>
            </a:r>
            <a:r>
              <a:rPr lang="zh-CN" altLang="en-US" dirty="0">
                <a:solidFill>
                  <a:srgbClr val="FF0000"/>
                </a:solidFill>
              </a:rPr>
              <a:t>对应的 </a:t>
            </a:r>
            <a:r>
              <a:rPr lang="en-US" altLang="zh-CN" dirty="0">
                <a:solidFill>
                  <a:srgbClr val="FF0000"/>
                </a:solidFill>
              </a:rPr>
              <a:t>web </a:t>
            </a:r>
            <a:r>
              <a:rPr lang="zh-CN" altLang="en-US" dirty="0">
                <a:solidFill>
                  <a:srgbClr val="FF0000"/>
                </a:solidFill>
              </a:rPr>
              <a:t>服务</a:t>
            </a:r>
            <a:r>
              <a:rPr lang="zh-CN" altLang="en-US" dirty="0"/>
              <a:t>进行处理。</a:t>
            </a:r>
            <a:endParaRPr lang="en-US" altLang="zh-CN" dirty="0"/>
          </a:p>
        </p:txBody>
      </p:sp>
      <p:pic>
        <p:nvPicPr>
          <p:cNvPr id="7" name="图片 6">
            <a:extLst>
              <a:ext uri="{FF2B5EF4-FFF2-40B4-BE49-F238E27FC236}">
                <a16:creationId xmlns:a16="http://schemas.microsoft.com/office/drawing/2014/main" id="{0B08CDC4-7F97-4092-91B1-B67377692F5E}"/>
              </a:ext>
            </a:extLst>
          </p:cNvPr>
          <p:cNvPicPr>
            <a:picLocks noChangeAspect="1"/>
          </p:cNvPicPr>
          <p:nvPr/>
        </p:nvPicPr>
        <p:blipFill>
          <a:blip r:embed="rId2"/>
          <a:stretch>
            <a:fillRect/>
          </a:stretch>
        </p:blipFill>
        <p:spPr>
          <a:xfrm>
            <a:off x="925183" y="3210459"/>
            <a:ext cx="4066764" cy="1841440"/>
          </a:xfrm>
          <a:prstGeom prst="rect">
            <a:avLst/>
          </a:prstGeom>
        </p:spPr>
      </p:pic>
      <p:sp>
        <p:nvSpPr>
          <p:cNvPr id="14" name="文本框 13">
            <a:extLst>
              <a:ext uri="{FF2B5EF4-FFF2-40B4-BE49-F238E27FC236}">
                <a16:creationId xmlns:a16="http://schemas.microsoft.com/office/drawing/2014/main" id="{6D333D20-E0C1-42A3-A0CB-63E83EEFA623}"/>
              </a:ext>
            </a:extLst>
          </p:cNvPr>
          <p:cNvSpPr txBox="1"/>
          <p:nvPr/>
        </p:nvSpPr>
        <p:spPr>
          <a:xfrm>
            <a:off x="5046133" y="4004221"/>
            <a:ext cx="3172684" cy="790922"/>
          </a:xfrm>
          <a:prstGeom prst="rect">
            <a:avLst/>
          </a:prstGeom>
          <a:noFill/>
        </p:spPr>
        <p:txBody>
          <a:bodyPr wrap="square" rtlCol="0">
            <a:spAutoFit/>
          </a:bodyPr>
          <a:lstStyle/>
          <a:p>
            <a:pPr>
              <a:lnSpc>
                <a:spcPct val="150000"/>
              </a:lnSpc>
            </a:pPr>
            <a:r>
              <a:rPr lang="zh-CN" altLang="en-US" sz="1050" dirty="0">
                <a:latin typeface="微软雅黑" pitchFamily="34" charset="-122"/>
                <a:ea typeface="微软雅黑" pitchFamily="34" charset="-122"/>
              </a:rPr>
              <a:t>注意：</a:t>
            </a:r>
            <a:endParaRPr lang="en-US" altLang="zh-CN" sz="1050" dirty="0">
              <a:latin typeface="微软雅黑" pitchFamily="34" charset="-122"/>
              <a:ea typeface="微软雅黑" pitchFamily="34" charset="-122"/>
            </a:endParaRPr>
          </a:p>
          <a:p>
            <a:pPr marL="228600" indent="-228600">
              <a:lnSpc>
                <a:spcPct val="150000"/>
              </a:lnSpc>
              <a:buFont typeface="+mj-ea"/>
              <a:buAutoNum type="circleNumDbPlain"/>
            </a:pPr>
            <a:r>
              <a:rPr lang="zh-CN" altLang="en-US" sz="1050" dirty="0">
                <a:latin typeface="微软雅黑" pitchFamily="34" charset="-122"/>
                <a:ea typeface="微软雅黑" pitchFamily="34" charset="-122"/>
              </a:rPr>
              <a:t>每个端口号不能同时被多个 </a:t>
            </a:r>
            <a:r>
              <a:rPr lang="en-US" altLang="zh-CN" sz="1050" dirty="0">
                <a:latin typeface="微软雅黑" pitchFamily="34" charset="-122"/>
                <a:ea typeface="微软雅黑" pitchFamily="34" charset="-122"/>
              </a:rPr>
              <a:t>web </a:t>
            </a:r>
            <a:r>
              <a:rPr lang="zh-CN" altLang="en-US" sz="1050" dirty="0">
                <a:latin typeface="微软雅黑" pitchFamily="34" charset="-122"/>
                <a:ea typeface="微软雅黑" pitchFamily="34" charset="-122"/>
              </a:rPr>
              <a:t>服务占用。</a:t>
            </a:r>
            <a:endParaRPr lang="en-US" altLang="zh-CN" sz="1050" dirty="0">
              <a:latin typeface="微软雅黑" pitchFamily="34" charset="-122"/>
              <a:ea typeface="微软雅黑" pitchFamily="34" charset="-122"/>
            </a:endParaRPr>
          </a:p>
          <a:p>
            <a:pPr marL="228600" indent="-228600">
              <a:lnSpc>
                <a:spcPct val="150000"/>
              </a:lnSpc>
              <a:buFont typeface="+mj-ea"/>
              <a:buAutoNum type="circleNumDbPlain"/>
            </a:pPr>
            <a:r>
              <a:rPr lang="zh-CN" altLang="en-US" sz="1050" dirty="0">
                <a:latin typeface="微软雅黑" pitchFamily="34" charset="-122"/>
                <a:ea typeface="微软雅黑" pitchFamily="34" charset="-122"/>
              </a:rPr>
              <a:t>在实际应用中，</a:t>
            </a:r>
            <a:r>
              <a:rPr lang="en-US" altLang="zh-CN" sz="1050" dirty="0">
                <a:latin typeface="微软雅黑" pitchFamily="34" charset="-122"/>
                <a:ea typeface="微软雅黑" pitchFamily="34" charset="-122"/>
              </a:rPr>
              <a:t>URL </a:t>
            </a:r>
            <a:r>
              <a:rPr lang="zh-CN" altLang="en-US" sz="1050" dirty="0">
                <a:latin typeface="微软雅黑" pitchFamily="34" charset="-122"/>
                <a:ea typeface="微软雅黑" pitchFamily="34" charset="-122"/>
              </a:rPr>
              <a:t>中的 </a:t>
            </a:r>
            <a:r>
              <a:rPr lang="en-US" altLang="zh-CN" sz="1050" dirty="0">
                <a:solidFill>
                  <a:srgbClr val="FF0000"/>
                </a:solidFill>
                <a:latin typeface="微软雅黑" pitchFamily="34" charset="-122"/>
                <a:ea typeface="微软雅黑" pitchFamily="34" charset="-122"/>
              </a:rPr>
              <a:t>80 </a:t>
            </a:r>
            <a:r>
              <a:rPr lang="zh-CN" altLang="en-US" sz="1050" dirty="0">
                <a:solidFill>
                  <a:srgbClr val="FF0000"/>
                </a:solidFill>
                <a:latin typeface="微软雅黑" pitchFamily="34" charset="-122"/>
                <a:ea typeface="微软雅黑" pitchFamily="34" charset="-122"/>
              </a:rPr>
              <a:t>端口可以被省略</a:t>
            </a:r>
            <a:r>
              <a:rPr lang="zh-CN" altLang="en-US" sz="1050" dirty="0">
                <a:latin typeface="微软雅黑" pitchFamily="34" charset="-122"/>
                <a:ea typeface="微软雅黑" pitchFamily="34" charset="-122"/>
              </a:rPr>
              <a:t>。</a:t>
            </a:r>
          </a:p>
        </p:txBody>
      </p:sp>
    </p:spTree>
    <p:extLst>
      <p:ext uri="{BB962C8B-B14F-4D97-AF65-F5344CB8AC3E}">
        <p14:creationId xmlns:p14="http://schemas.microsoft.com/office/powerpoint/2010/main" val="1017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创建 </a:t>
            </a:r>
            <a:r>
              <a:rPr lang="en-US" altLang="zh-CN" sz="1400" b="1" dirty="0">
                <a:latin typeface="微软雅黑" panose="020B0503020204020204" pitchFamily="34" charset="-122"/>
                <a:ea typeface="微软雅黑" panose="020B0503020204020204" pitchFamily="34" charset="-122"/>
              </a:rPr>
              <a:t>web </a:t>
            </a:r>
            <a:r>
              <a:rPr lang="zh-CN" altLang="en-US" sz="1400" b="1" dirty="0">
                <a:latin typeface="微软雅黑" panose="020B0503020204020204" pitchFamily="34" charset="-122"/>
                <a:ea typeface="微软雅黑" panose="020B0503020204020204" pitchFamily="34" charset="-122"/>
              </a:rPr>
              <a:t>服务器的基本步骤</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2834081"/>
          </a:xfrm>
        </p:spPr>
        <p:txBody>
          <a:bodyPr>
            <a:noAutofit/>
          </a:bodyPr>
          <a:lstStyle/>
          <a:p>
            <a:pPr marL="228600" indent="-228600">
              <a:buFont typeface="+mj-ea"/>
              <a:buAutoNum type="circleNumDbPlain"/>
            </a:pPr>
            <a:r>
              <a:rPr lang="zh-CN" altLang="en-US" dirty="0"/>
              <a:t>导入 </a:t>
            </a:r>
            <a:r>
              <a:rPr lang="en-US" altLang="zh-CN" dirty="0"/>
              <a:t>http </a:t>
            </a:r>
            <a:r>
              <a:rPr lang="zh-CN" altLang="en-US" dirty="0"/>
              <a:t>模块</a:t>
            </a:r>
            <a:endParaRPr lang="en-US" altLang="zh-CN" dirty="0"/>
          </a:p>
          <a:p>
            <a:pPr marL="228600" indent="-228600">
              <a:buFont typeface="+mj-ea"/>
              <a:buAutoNum type="circleNumDbPlain"/>
            </a:pPr>
            <a:r>
              <a:rPr lang="zh-CN" altLang="en-US" dirty="0"/>
              <a:t>创建 </a:t>
            </a:r>
            <a:r>
              <a:rPr lang="en-US" altLang="zh-CN" dirty="0"/>
              <a:t>web </a:t>
            </a:r>
            <a:r>
              <a:rPr lang="zh-CN" altLang="en-US" dirty="0"/>
              <a:t>服务器实例</a:t>
            </a:r>
            <a:endParaRPr lang="en-US" altLang="zh-CN" dirty="0"/>
          </a:p>
          <a:p>
            <a:pPr marL="228600" indent="-228600">
              <a:buFont typeface="+mj-ea"/>
              <a:buAutoNum type="circleNumDbPlain"/>
            </a:pPr>
            <a:r>
              <a:rPr lang="zh-CN" altLang="en-US" dirty="0"/>
              <a:t>为服务器实例绑定 </a:t>
            </a:r>
            <a:r>
              <a:rPr lang="en-US" altLang="zh-CN" b="1" dirty="0">
                <a:solidFill>
                  <a:srgbClr val="FF0000"/>
                </a:solidFill>
              </a:rPr>
              <a:t>request</a:t>
            </a:r>
            <a:r>
              <a:rPr lang="en-US" altLang="zh-CN" dirty="0"/>
              <a:t> </a:t>
            </a:r>
            <a:r>
              <a:rPr lang="zh-CN" altLang="en-US" dirty="0"/>
              <a:t>事件，</a:t>
            </a:r>
            <a:r>
              <a:rPr lang="zh-CN" altLang="en-US" dirty="0">
                <a:solidFill>
                  <a:srgbClr val="047FFD"/>
                </a:solidFill>
              </a:rPr>
              <a:t>监听客户端的请求</a:t>
            </a:r>
            <a:endParaRPr lang="en-US" altLang="zh-CN" dirty="0">
              <a:solidFill>
                <a:srgbClr val="047FFD"/>
              </a:solidFill>
            </a:endParaRPr>
          </a:p>
          <a:p>
            <a:pPr marL="228600" indent="-228600">
              <a:buFont typeface="+mj-ea"/>
              <a:buAutoNum type="circleNumDbPlain"/>
            </a:pPr>
            <a:r>
              <a:rPr lang="zh-CN" altLang="en-US" dirty="0"/>
              <a:t>启动服务器</a:t>
            </a:r>
            <a:endParaRPr lang="en-US" altLang="zh-CN" dirty="0"/>
          </a:p>
        </p:txBody>
      </p:sp>
    </p:spTree>
    <p:extLst>
      <p:ext uri="{BB962C8B-B14F-4D97-AF65-F5344CB8AC3E}">
        <p14:creationId xmlns:p14="http://schemas.microsoft.com/office/powerpoint/2010/main" val="20889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1 - </a:t>
            </a:r>
            <a:r>
              <a:rPr lang="zh-CN" altLang="en-US" sz="1400" b="1" dirty="0">
                <a:latin typeface="微软雅黑" panose="020B0503020204020204" pitchFamily="34" charset="-122"/>
                <a:ea typeface="微软雅黑" panose="020B0503020204020204" pitchFamily="34" charset="-122"/>
              </a:rPr>
              <a:t>导入 </a:t>
            </a:r>
            <a:r>
              <a:rPr lang="en-US" altLang="zh-CN" sz="1400" b="1" dirty="0">
                <a:latin typeface="微软雅黑" panose="020B0503020204020204" pitchFamily="34" charset="-122"/>
                <a:ea typeface="微软雅黑" panose="020B0503020204020204" pitchFamily="34" charset="-122"/>
              </a:rPr>
              <a:t>http </a:t>
            </a:r>
            <a:r>
              <a:rPr lang="zh-CN" altLang="en-US" sz="1400" b="1" dirty="0">
                <a:latin typeface="微软雅黑" panose="020B0503020204020204" pitchFamily="34" charset="-122"/>
                <a:ea typeface="微软雅黑" panose="020B0503020204020204" pitchFamily="34" charset="-122"/>
              </a:rPr>
              <a:t>模块</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447751"/>
          </a:xfrm>
        </p:spPr>
        <p:txBody>
          <a:bodyPr>
            <a:noAutofit/>
          </a:bodyPr>
          <a:lstStyle/>
          <a:p>
            <a:r>
              <a:rPr lang="zh-CN" altLang="en-US" dirty="0"/>
              <a:t>如果希望在自己的电脑上创建一个 </a:t>
            </a:r>
            <a:r>
              <a:rPr lang="en-US" altLang="zh-CN" dirty="0"/>
              <a:t>web </a:t>
            </a:r>
            <a:r>
              <a:rPr lang="zh-CN" altLang="en-US" dirty="0"/>
              <a:t>服务器，从而对外提供 </a:t>
            </a:r>
            <a:r>
              <a:rPr lang="en-US" altLang="zh-CN" dirty="0"/>
              <a:t>web </a:t>
            </a:r>
            <a:r>
              <a:rPr lang="zh-CN" altLang="en-US" dirty="0"/>
              <a:t>服务，则需要导入 </a:t>
            </a:r>
            <a:r>
              <a:rPr lang="en-US" altLang="zh-CN" dirty="0"/>
              <a:t>http </a:t>
            </a:r>
            <a:r>
              <a:rPr lang="zh-CN" altLang="en-US" dirty="0"/>
              <a:t>模块：</a:t>
            </a:r>
            <a:endParaRPr lang="en-US" altLang="zh-CN" dirty="0"/>
          </a:p>
        </p:txBody>
      </p:sp>
      <p:pic>
        <p:nvPicPr>
          <p:cNvPr id="6" name="图片 5">
            <a:extLst>
              <a:ext uri="{FF2B5EF4-FFF2-40B4-BE49-F238E27FC236}">
                <a16:creationId xmlns:a16="http://schemas.microsoft.com/office/drawing/2014/main" id="{30FEBF1C-4341-4E6C-BAE2-4DC09285DFC0}"/>
              </a:ext>
            </a:extLst>
          </p:cNvPr>
          <p:cNvPicPr>
            <a:picLocks noChangeAspect="1"/>
          </p:cNvPicPr>
          <p:nvPr/>
        </p:nvPicPr>
        <p:blipFill>
          <a:blip r:embed="rId2"/>
          <a:stretch>
            <a:fillRect/>
          </a:stretch>
        </p:blipFill>
        <p:spPr>
          <a:xfrm>
            <a:off x="938365" y="2544658"/>
            <a:ext cx="5544000" cy="847906"/>
          </a:xfrm>
          <a:prstGeom prst="rect">
            <a:avLst/>
          </a:prstGeom>
        </p:spPr>
      </p:pic>
    </p:spTree>
    <p:extLst>
      <p:ext uri="{BB962C8B-B14F-4D97-AF65-F5344CB8AC3E}">
        <p14:creationId xmlns:p14="http://schemas.microsoft.com/office/powerpoint/2010/main" val="8259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2 - </a:t>
            </a:r>
            <a:r>
              <a:rPr lang="zh-CN" altLang="en-US" sz="1400" b="1" dirty="0">
                <a:latin typeface="微软雅黑" panose="020B0503020204020204" pitchFamily="34" charset="-122"/>
                <a:ea typeface="微软雅黑" panose="020B0503020204020204" pitchFamily="34" charset="-122"/>
              </a:rPr>
              <a:t>创建 </a:t>
            </a:r>
            <a:r>
              <a:rPr lang="en-US" altLang="zh-CN" sz="1400" b="1" dirty="0">
                <a:latin typeface="微软雅黑" panose="020B0503020204020204" pitchFamily="34" charset="-122"/>
                <a:ea typeface="微软雅黑" panose="020B0503020204020204" pitchFamily="34" charset="-122"/>
              </a:rPr>
              <a:t>web </a:t>
            </a:r>
            <a:r>
              <a:rPr lang="zh-CN" altLang="en-US" sz="1400" b="1" dirty="0">
                <a:latin typeface="微软雅黑" panose="020B0503020204020204" pitchFamily="34" charset="-122"/>
                <a:ea typeface="微软雅黑" panose="020B0503020204020204" pitchFamily="34" charset="-122"/>
              </a:rPr>
              <a:t>服务器实例</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447751"/>
          </a:xfrm>
        </p:spPr>
        <p:txBody>
          <a:bodyPr>
            <a:noAutofit/>
          </a:bodyPr>
          <a:lstStyle/>
          <a:p>
            <a:r>
              <a:rPr lang="zh-CN" altLang="en-US" dirty="0"/>
              <a:t>调用 </a:t>
            </a:r>
            <a:r>
              <a:rPr lang="en-US" altLang="zh-CN" dirty="0" err="1">
                <a:solidFill>
                  <a:srgbClr val="FF0000"/>
                </a:solidFill>
              </a:rPr>
              <a:t>http.createServer</a:t>
            </a:r>
            <a:r>
              <a:rPr lang="en-US" altLang="zh-CN" dirty="0">
                <a:solidFill>
                  <a:srgbClr val="FF0000"/>
                </a:solidFill>
              </a:rPr>
              <a:t>() </a:t>
            </a:r>
            <a:r>
              <a:rPr lang="zh-CN" altLang="en-US" dirty="0"/>
              <a:t>方法，即可快速创建一个 </a:t>
            </a:r>
            <a:r>
              <a:rPr lang="en-US" altLang="zh-CN" dirty="0"/>
              <a:t>web </a:t>
            </a:r>
            <a:r>
              <a:rPr lang="zh-CN" altLang="en-US" dirty="0"/>
              <a:t>服务器实例：</a:t>
            </a:r>
          </a:p>
        </p:txBody>
      </p:sp>
      <p:pic>
        <p:nvPicPr>
          <p:cNvPr id="2" name="图片 1">
            <a:extLst>
              <a:ext uri="{FF2B5EF4-FFF2-40B4-BE49-F238E27FC236}">
                <a16:creationId xmlns:a16="http://schemas.microsoft.com/office/drawing/2014/main" id="{C67C90A2-BFF4-40F8-A0AE-38034FDFC8C5}"/>
              </a:ext>
            </a:extLst>
          </p:cNvPr>
          <p:cNvPicPr>
            <a:picLocks noChangeAspect="1"/>
          </p:cNvPicPr>
          <p:nvPr/>
        </p:nvPicPr>
        <p:blipFill>
          <a:blip r:embed="rId2"/>
          <a:stretch>
            <a:fillRect/>
          </a:stretch>
        </p:blipFill>
        <p:spPr>
          <a:xfrm>
            <a:off x="940366" y="2545200"/>
            <a:ext cx="5544000" cy="847906"/>
          </a:xfrm>
          <a:prstGeom prst="rect">
            <a:avLst/>
          </a:prstGeom>
        </p:spPr>
      </p:pic>
    </p:spTree>
    <p:extLst>
      <p:ext uri="{BB962C8B-B14F-4D97-AF65-F5344CB8AC3E}">
        <p14:creationId xmlns:p14="http://schemas.microsoft.com/office/powerpoint/2010/main" val="216461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3 - </a:t>
            </a:r>
            <a:r>
              <a:rPr lang="zh-CN" altLang="en-US" sz="1400" b="1" dirty="0">
                <a:latin typeface="微软雅黑" panose="020B0503020204020204" pitchFamily="34" charset="-122"/>
                <a:ea typeface="微软雅黑" panose="020B0503020204020204" pitchFamily="34" charset="-122"/>
              </a:rPr>
              <a:t>为服务器实例绑定 </a:t>
            </a:r>
            <a:r>
              <a:rPr lang="en-US" altLang="zh-CN" sz="1400" b="1" dirty="0">
                <a:latin typeface="微软雅黑" panose="020B0503020204020204" pitchFamily="34" charset="-122"/>
                <a:ea typeface="微软雅黑" panose="020B0503020204020204" pitchFamily="34" charset="-122"/>
              </a:rPr>
              <a:t>request </a:t>
            </a:r>
            <a:r>
              <a:rPr lang="zh-CN" altLang="en-US" sz="1400" b="1" dirty="0">
                <a:latin typeface="微软雅黑" panose="020B0503020204020204" pitchFamily="34" charset="-122"/>
                <a:ea typeface="微软雅黑" panose="020B0503020204020204" pitchFamily="34" charset="-122"/>
              </a:rPr>
              <a:t>事件</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4000"/>
            <a:ext cx="7509915" cy="341494"/>
          </a:xfrm>
        </p:spPr>
        <p:txBody>
          <a:bodyPr>
            <a:noAutofit/>
          </a:bodyPr>
          <a:lstStyle/>
          <a:p>
            <a:r>
              <a:rPr lang="zh-CN" altLang="en-US" dirty="0"/>
              <a:t>为服务器实例绑定 </a:t>
            </a:r>
            <a:r>
              <a:rPr lang="en-US" altLang="zh-CN" dirty="0"/>
              <a:t>request </a:t>
            </a:r>
            <a:r>
              <a:rPr lang="zh-CN" altLang="en-US" dirty="0"/>
              <a:t>事件，即可监听客户端</a:t>
            </a:r>
            <a:r>
              <a:rPr lang="zh-CN" altLang="en-US"/>
              <a:t>发送过来的网络</a:t>
            </a:r>
            <a:r>
              <a:rPr lang="zh-CN" altLang="en-US" dirty="0"/>
              <a:t>请求：</a:t>
            </a:r>
            <a:endParaRPr lang="en-US" altLang="zh-CN" dirty="0"/>
          </a:p>
        </p:txBody>
      </p:sp>
      <p:pic>
        <p:nvPicPr>
          <p:cNvPr id="4" name="图片 3">
            <a:extLst>
              <a:ext uri="{FF2B5EF4-FFF2-40B4-BE49-F238E27FC236}">
                <a16:creationId xmlns:a16="http://schemas.microsoft.com/office/drawing/2014/main" id="{D7178E5A-4627-4E90-A3C1-28583995EF55}"/>
              </a:ext>
            </a:extLst>
          </p:cNvPr>
          <p:cNvPicPr>
            <a:picLocks noChangeAspect="1"/>
          </p:cNvPicPr>
          <p:nvPr/>
        </p:nvPicPr>
        <p:blipFill>
          <a:blip r:embed="rId2"/>
          <a:stretch>
            <a:fillRect/>
          </a:stretch>
        </p:blipFill>
        <p:spPr>
          <a:xfrm>
            <a:off x="939600" y="2545200"/>
            <a:ext cx="5544000" cy="1763712"/>
          </a:xfrm>
          <a:prstGeom prst="rect">
            <a:avLst/>
          </a:prstGeom>
        </p:spPr>
      </p:pic>
    </p:spTree>
    <p:extLst>
      <p:ext uri="{BB962C8B-B14F-4D97-AF65-F5344CB8AC3E}">
        <p14:creationId xmlns:p14="http://schemas.microsoft.com/office/powerpoint/2010/main" val="8303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4 - </a:t>
            </a:r>
            <a:r>
              <a:rPr lang="zh-CN" altLang="en-US" sz="1400" b="1" dirty="0">
                <a:latin typeface="微软雅黑" panose="020B0503020204020204" pitchFamily="34" charset="-122"/>
                <a:ea typeface="微软雅黑" panose="020B0503020204020204" pitchFamily="34" charset="-122"/>
              </a:rPr>
              <a:t>启动服务器</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4000"/>
            <a:ext cx="7509915" cy="341494"/>
          </a:xfrm>
        </p:spPr>
        <p:txBody>
          <a:bodyPr>
            <a:noAutofit/>
          </a:bodyPr>
          <a:lstStyle/>
          <a:p>
            <a:r>
              <a:rPr lang="zh-CN" altLang="en-US" dirty="0"/>
              <a:t>调用服务器实例的 </a:t>
            </a:r>
            <a:r>
              <a:rPr lang="en-US" altLang="zh-CN" dirty="0"/>
              <a:t>.listen() </a:t>
            </a:r>
            <a:r>
              <a:rPr lang="zh-CN" altLang="en-US" dirty="0"/>
              <a:t>方法，即可启动当前的 </a:t>
            </a:r>
            <a:r>
              <a:rPr lang="en-US" altLang="zh-CN" dirty="0"/>
              <a:t>web </a:t>
            </a:r>
            <a:r>
              <a:rPr lang="zh-CN" altLang="en-US" dirty="0"/>
              <a:t>服务器实例：</a:t>
            </a:r>
            <a:endParaRPr lang="en-US" altLang="zh-CN" dirty="0"/>
          </a:p>
        </p:txBody>
      </p:sp>
      <p:pic>
        <p:nvPicPr>
          <p:cNvPr id="3" name="图片 2">
            <a:extLst>
              <a:ext uri="{FF2B5EF4-FFF2-40B4-BE49-F238E27FC236}">
                <a16:creationId xmlns:a16="http://schemas.microsoft.com/office/drawing/2014/main" id="{5F857530-F96D-495F-BB4E-8E333619D2E8}"/>
              </a:ext>
            </a:extLst>
          </p:cNvPr>
          <p:cNvPicPr>
            <a:picLocks noChangeAspect="1"/>
          </p:cNvPicPr>
          <p:nvPr/>
        </p:nvPicPr>
        <p:blipFill>
          <a:blip r:embed="rId2"/>
          <a:stretch>
            <a:fillRect/>
          </a:stretch>
        </p:blipFill>
        <p:spPr>
          <a:xfrm>
            <a:off x="939600" y="2545200"/>
            <a:ext cx="5544000" cy="1578410"/>
          </a:xfrm>
          <a:prstGeom prst="rect">
            <a:avLst/>
          </a:prstGeom>
        </p:spPr>
      </p:pic>
    </p:spTree>
    <p:extLst>
      <p:ext uri="{BB962C8B-B14F-4D97-AF65-F5344CB8AC3E}">
        <p14:creationId xmlns:p14="http://schemas.microsoft.com/office/powerpoint/2010/main" val="24033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en-US" altLang="zh-CN" sz="1400" b="1" dirty="0">
                <a:solidFill>
                  <a:srgbClr val="FF0000"/>
                </a:solidFill>
                <a:latin typeface="微软雅黑" panose="020B0503020204020204" pitchFamily="34" charset="-122"/>
                <a:ea typeface="微软雅黑" panose="020B0503020204020204" pitchFamily="34" charset="-122"/>
              </a:rPr>
              <a:t>req</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请求对象</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703833"/>
          </a:xfrm>
        </p:spPr>
        <p:txBody>
          <a:bodyPr>
            <a:noAutofit/>
          </a:bodyPr>
          <a:lstStyle/>
          <a:p>
            <a:r>
              <a:rPr lang="zh-CN" altLang="en-US" dirty="0"/>
              <a:t>只要服务器接收到了客户端的请求，就会调用通过 </a:t>
            </a:r>
            <a:r>
              <a:rPr lang="en-US" altLang="zh-CN" dirty="0" err="1">
                <a:solidFill>
                  <a:srgbClr val="FF0000"/>
                </a:solidFill>
              </a:rPr>
              <a:t>server.on</a:t>
            </a:r>
            <a:r>
              <a:rPr lang="en-US" altLang="zh-CN" dirty="0">
                <a:solidFill>
                  <a:srgbClr val="FF0000"/>
                </a:solidFill>
              </a:rPr>
              <a:t>() </a:t>
            </a:r>
            <a:r>
              <a:rPr lang="zh-CN" altLang="en-US" dirty="0"/>
              <a:t>为服务器绑定的 </a:t>
            </a:r>
            <a:r>
              <a:rPr lang="en-US" altLang="zh-CN" dirty="0">
                <a:solidFill>
                  <a:srgbClr val="047FFD"/>
                </a:solidFill>
              </a:rPr>
              <a:t>request </a:t>
            </a:r>
            <a:r>
              <a:rPr lang="zh-CN" altLang="en-US" dirty="0">
                <a:solidFill>
                  <a:srgbClr val="047FFD"/>
                </a:solidFill>
              </a:rPr>
              <a:t>事件处理函数</a:t>
            </a:r>
            <a:r>
              <a:rPr lang="zh-CN" altLang="en-US" dirty="0"/>
              <a:t>。</a:t>
            </a:r>
            <a:endParaRPr lang="en-US" altLang="zh-CN" dirty="0"/>
          </a:p>
          <a:p>
            <a:r>
              <a:rPr lang="zh-CN" altLang="en-US" dirty="0"/>
              <a:t>如果想在事件处理函数中，</a:t>
            </a:r>
            <a:r>
              <a:rPr lang="zh-CN" altLang="en-US" dirty="0">
                <a:solidFill>
                  <a:srgbClr val="047FFD"/>
                </a:solidFill>
              </a:rPr>
              <a:t>访问与客户端相关的</a:t>
            </a:r>
            <a:r>
              <a:rPr lang="zh-CN" altLang="en-US" b="1" dirty="0">
                <a:solidFill>
                  <a:srgbClr val="FF0000"/>
                </a:solidFill>
              </a:rPr>
              <a:t>数据</a:t>
            </a:r>
            <a:r>
              <a:rPr lang="zh-CN" altLang="en-US" dirty="0">
                <a:solidFill>
                  <a:srgbClr val="047FFD"/>
                </a:solidFill>
              </a:rPr>
              <a:t>或</a:t>
            </a:r>
            <a:r>
              <a:rPr lang="zh-CN" altLang="en-US" b="1" dirty="0">
                <a:solidFill>
                  <a:srgbClr val="FF0000"/>
                </a:solidFill>
              </a:rPr>
              <a:t>属性</a:t>
            </a:r>
            <a:r>
              <a:rPr lang="zh-CN" altLang="en-US" dirty="0"/>
              <a:t>，可以使用如下的方式：</a:t>
            </a:r>
            <a:endParaRPr lang="en-US" altLang="zh-CN" dirty="0"/>
          </a:p>
        </p:txBody>
      </p:sp>
      <p:pic>
        <p:nvPicPr>
          <p:cNvPr id="3" name="图片 2">
            <a:extLst>
              <a:ext uri="{FF2B5EF4-FFF2-40B4-BE49-F238E27FC236}">
                <a16:creationId xmlns:a16="http://schemas.microsoft.com/office/drawing/2014/main" id="{0317590C-F066-4207-ABD4-241964C3B71B}"/>
              </a:ext>
            </a:extLst>
          </p:cNvPr>
          <p:cNvPicPr>
            <a:picLocks noChangeAspect="1"/>
          </p:cNvPicPr>
          <p:nvPr/>
        </p:nvPicPr>
        <p:blipFill>
          <a:blip r:embed="rId2"/>
          <a:stretch>
            <a:fillRect/>
          </a:stretch>
        </p:blipFill>
        <p:spPr>
          <a:xfrm>
            <a:off x="933134" y="2858644"/>
            <a:ext cx="5544000" cy="2055053"/>
          </a:xfrm>
          <a:prstGeom prst="rect">
            <a:avLst/>
          </a:prstGeom>
        </p:spPr>
      </p:pic>
    </p:spTree>
    <p:extLst>
      <p:ext uri="{BB962C8B-B14F-4D97-AF65-F5344CB8AC3E}">
        <p14:creationId xmlns:p14="http://schemas.microsoft.com/office/powerpoint/2010/main" val="3365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4. </a:t>
            </a:r>
            <a:r>
              <a:rPr lang="en-US" altLang="zh-CN" sz="1400" b="1" dirty="0">
                <a:solidFill>
                  <a:srgbClr val="FF0000"/>
                </a:solidFill>
                <a:latin typeface="微软雅黑" panose="020B0503020204020204" pitchFamily="34" charset="-122"/>
                <a:ea typeface="微软雅黑" panose="020B0503020204020204" pitchFamily="34" charset="-122"/>
              </a:rPr>
              <a:t>res</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响应对象</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375361"/>
          </a:xfrm>
        </p:spPr>
        <p:txBody>
          <a:bodyPr>
            <a:noAutofit/>
          </a:bodyPr>
          <a:lstStyle/>
          <a:p>
            <a:r>
              <a:rPr lang="zh-CN" altLang="en-US" dirty="0"/>
              <a:t>在服务器的 </a:t>
            </a:r>
            <a:r>
              <a:rPr lang="en-US" altLang="zh-CN" dirty="0"/>
              <a:t>request </a:t>
            </a:r>
            <a:r>
              <a:rPr lang="zh-CN" altLang="en-US" dirty="0"/>
              <a:t>事件处理函数中，如果想</a:t>
            </a:r>
            <a:r>
              <a:rPr lang="zh-CN" altLang="en-US" dirty="0">
                <a:solidFill>
                  <a:srgbClr val="047FFD"/>
                </a:solidFill>
              </a:rPr>
              <a:t>访问与服务器相关的</a:t>
            </a:r>
            <a:r>
              <a:rPr lang="zh-CN" altLang="en-US" b="1" dirty="0">
                <a:solidFill>
                  <a:srgbClr val="FF0000"/>
                </a:solidFill>
              </a:rPr>
              <a:t>数据</a:t>
            </a:r>
            <a:r>
              <a:rPr lang="zh-CN" altLang="en-US" dirty="0">
                <a:solidFill>
                  <a:srgbClr val="047FFD"/>
                </a:solidFill>
              </a:rPr>
              <a:t>或</a:t>
            </a:r>
            <a:r>
              <a:rPr lang="zh-CN" altLang="en-US" b="1" dirty="0">
                <a:solidFill>
                  <a:srgbClr val="FF0000"/>
                </a:solidFill>
              </a:rPr>
              <a:t>属性</a:t>
            </a:r>
            <a:r>
              <a:rPr lang="zh-CN" altLang="en-US" dirty="0"/>
              <a:t>，可以使用如下的方式：</a:t>
            </a:r>
            <a:endParaRPr lang="en-US" altLang="zh-CN" dirty="0"/>
          </a:p>
        </p:txBody>
      </p:sp>
      <p:pic>
        <p:nvPicPr>
          <p:cNvPr id="2" name="图片 1">
            <a:extLst>
              <a:ext uri="{FF2B5EF4-FFF2-40B4-BE49-F238E27FC236}">
                <a16:creationId xmlns:a16="http://schemas.microsoft.com/office/drawing/2014/main" id="{0E9AC9B9-2D00-47E9-826D-6263FBEAB032}"/>
              </a:ext>
            </a:extLst>
          </p:cNvPr>
          <p:cNvPicPr>
            <a:picLocks noChangeAspect="1"/>
          </p:cNvPicPr>
          <p:nvPr/>
        </p:nvPicPr>
        <p:blipFill>
          <a:blip r:embed="rId2"/>
          <a:stretch>
            <a:fillRect/>
          </a:stretch>
        </p:blipFill>
        <p:spPr>
          <a:xfrm>
            <a:off x="933134" y="2499361"/>
            <a:ext cx="5544000" cy="2269847"/>
          </a:xfrm>
          <a:prstGeom prst="rect">
            <a:avLst/>
          </a:prstGeom>
        </p:spPr>
      </p:pic>
    </p:spTree>
    <p:extLst>
      <p:ext uri="{BB962C8B-B14F-4D97-AF65-F5344CB8AC3E}">
        <p14:creationId xmlns:p14="http://schemas.microsoft.com/office/powerpoint/2010/main" val="37242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zh-CN" altLang="en-US" sz="1400" b="1" dirty="0">
                <a:solidFill>
                  <a:srgbClr val="FF0000"/>
                </a:solidFill>
                <a:latin typeface="微软雅黑" panose="020B0503020204020204" pitchFamily="34" charset="-122"/>
                <a:ea typeface="微软雅黑" panose="020B0503020204020204" pitchFamily="34" charset="-122"/>
              </a:rPr>
              <a:t>思考：</a:t>
            </a:r>
            <a:r>
              <a:rPr lang="zh-CN" altLang="en-US" sz="1400" b="1" dirty="0">
                <a:solidFill>
                  <a:srgbClr val="404040"/>
                </a:solidFill>
                <a:latin typeface="微软雅黑" panose="020B0503020204020204" pitchFamily="34" charset="-122"/>
                <a:ea typeface="微软雅黑" panose="020B0503020204020204" pitchFamily="34" charset="-122"/>
              </a:rPr>
              <a:t>为什么 </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可以操作 </a:t>
            </a:r>
            <a:r>
              <a:rPr lang="en-US" altLang="zh-CN" sz="1400" b="1" dirty="0">
                <a:solidFill>
                  <a:srgbClr val="404040"/>
                </a:solidFill>
                <a:latin typeface="微软雅黑" panose="020B0503020204020204" pitchFamily="34" charset="-122"/>
                <a:ea typeface="微软雅黑" panose="020B0503020204020204" pitchFamily="34" charset="-122"/>
              </a:rPr>
              <a:t>DOM </a:t>
            </a:r>
            <a:r>
              <a:rPr lang="zh-CN" altLang="en-US" sz="1400" b="1" dirty="0">
                <a:solidFill>
                  <a:srgbClr val="404040"/>
                </a:solidFill>
                <a:latin typeface="微软雅黑" panose="020B0503020204020204" pitchFamily="34" charset="-122"/>
                <a:ea typeface="微软雅黑" panose="020B0503020204020204" pitchFamily="34" charset="-122"/>
              </a:rPr>
              <a:t>和 </a:t>
            </a:r>
            <a:r>
              <a:rPr lang="en-US" altLang="zh-CN" sz="1400" b="1" dirty="0">
                <a:solidFill>
                  <a:srgbClr val="404040"/>
                </a:solidFill>
                <a:latin typeface="微软雅黑" panose="020B0503020204020204" pitchFamily="34" charset="-122"/>
                <a:ea typeface="微软雅黑" panose="020B0503020204020204" pitchFamily="34" charset="-122"/>
              </a:rPr>
              <a:t>BOM</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D5E1C18-ED30-4F58-8F56-3C4045031A3B}"/>
              </a:ext>
            </a:extLst>
          </p:cNvPr>
          <p:cNvSpPr/>
          <p:nvPr/>
        </p:nvSpPr>
        <p:spPr>
          <a:xfrm>
            <a:off x="1043093" y="2243985"/>
            <a:ext cx="4280747" cy="254476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sz="1050" dirty="0">
                <a:solidFill>
                  <a:schemeClr val="accent3">
                    <a:lumMod val="50000"/>
                  </a:schemeClr>
                </a:solidFill>
                <a:latin typeface="微软雅黑" panose="020B0503020204020204" pitchFamily="34" charset="-122"/>
                <a:ea typeface="微软雅黑" panose="020B0503020204020204" pitchFamily="34" charset="-122"/>
              </a:rPr>
              <a:t>浏览器</a:t>
            </a:r>
          </a:p>
        </p:txBody>
      </p:sp>
      <p:sp>
        <p:nvSpPr>
          <p:cNvPr id="6" name="矩形: 圆角 5">
            <a:extLst>
              <a:ext uri="{FF2B5EF4-FFF2-40B4-BE49-F238E27FC236}">
                <a16:creationId xmlns:a16="http://schemas.microsoft.com/office/drawing/2014/main" id="{A0A73C48-0C01-4B26-8150-F389C70DD7E3}"/>
              </a:ext>
            </a:extLst>
          </p:cNvPr>
          <p:cNvSpPr/>
          <p:nvPr/>
        </p:nvSpPr>
        <p:spPr>
          <a:xfrm>
            <a:off x="1762127" y="4165604"/>
            <a:ext cx="2894012" cy="4368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JavaScript </a:t>
            </a:r>
            <a:r>
              <a:rPr lang="zh-CN" altLang="en-US" sz="1050" dirty="0">
                <a:latin typeface="微软雅黑" panose="020B0503020204020204" pitchFamily="34" charset="-122"/>
                <a:ea typeface="微软雅黑" panose="020B0503020204020204" pitchFamily="34" charset="-122"/>
              </a:rPr>
              <a:t>解析引擎</a:t>
            </a:r>
          </a:p>
        </p:txBody>
      </p:sp>
      <p:sp>
        <p:nvSpPr>
          <p:cNvPr id="7" name="矩形: 圆角 6">
            <a:extLst>
              <a:ext uri="{FF2B5EF4-FFF2-40B4-BE49-F238E27FC236}">
                <a16:creationId xmlns:a16="http://schemas.microsoft.com/office/drawing/2014/main" id="{048282D4-CCEE-4F7B-A52E-5A0942FF0084}"/>
              </a:ext>
            </a:extLst>
          </p:cNvPr>
          <p:cNvSpPr/>
          <p:nvPr/>
        </p:nvSpPr>
        <p:spPr>
          <a:xfrm>
            <a:off x="1762127" y="3278295"/>
            <a:ext cx="2894012" cy="43688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待执行的 </a:t>
            </a:r>
            <a:r>
              <a:rPr lang="en-US" altLang="zh-CN" sz="1050" dirty="0">
                <a:latin typeface="微软雅黑" panose="020B0503020204020204" pitchFamily="34" charset="-122"/>
                <a:ea typeface="微软雅黑" panose="020B0503020204020204" pitchFamily="34" charset="-122"/>
              </a:rPr>
              <a:t>JS </a:t>
            </a:r>
            <a:r>
              <a:rPr lang="zh-CN" altLang="en-US" sz="1050" dirty="0">
                <a:latin typeface="微软雅黑" panose="020B0503020204020204" pitchFamily="34" charset="-122"/>
                <a:ea typeface="微软雅黑" panose="020B0503020204020204" pitchFamily="34" charset="-122"/>
              </a:rPr>
              <a:t>代码（调用 </a:t>
            </a:r>
            <a:r>
              <a:rPr lang="en-US" altLang="zh-CN" sz="1050" dirty="0">
                <a:latin typeface="微软雅黑" panose="020B0503020204020204" pitchFamily="34" charset="-122"/>
                <a:ea typeface="微软雅黑" panose="020B0503020204020204" pitchFamily="34" charset="-122"/>
              </a:rPr>
              <a:t>Web API</a:t>
            </a:r>
            <a:r>
              <a:rPr lang="zh-CN" altLang="en-US" sz="1050" dirty="0">
                <a:latin typeface="微软雅黑" panose="020B0503020204020204" pitchFamily="34" charset="-122"/>
                <a:ea typeface="微软雅黑" panose="020B0503020204020204" pitchFamily="34" charset="-122"/>
              </a:rPr>
              <a:t>）</a:t>
            </a:r>
          </a:p>
        </p:txBody>
      </p:sp>
      <p:sp>
        <p:nvSpPr>
          <p:cNvPr id="9" name="箭头: 下 8">
            <a:extLst>
              <a:ext uri="{FF2B5EF4-FFF2-40B4-BE49-F238E27FC236}">
                <a16:creationId xmlns:a16="http://schemas.microsoft.com/office/drawing/2014/main" id="{B28ED29C-F1A5-4663-89F1-8E6653A2A1BF}"/>
              </a:ext>
            </a:extLst>
          </p:cNvPr>
          <p:cNvSpPr/>
          <p:nvPr/>
        </p:nvSpPr>
        <p:spPr>
          <a:xfrm>
            <a:off x="3058159" y="3788493"/>
            <a:ext cx="277707" cy="297020"/>
          </a:xfrm>
          <a:prstGeom prst="downArrow">
            <a:avLst/>
          </a:prstGeom>
          <a:gradFill flip="none"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F2060507-9672-48A7-95DD-072ACE01E2C7}"/>
              </a:ext>
            </a:extLst>
          </p:cNvPr>
          <p:cNvSpPr/>
          <p:nvPr/>
        </p:nvSpPr>
        <p:spPr>
          <a:xfrm>
            <a:off x="1762127" y="2407922"/>
            <a:ext cx="859155" cy="436882"/>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latin typeface="微软雅黑" panose="020B0503020204020204" pitchFamily="34" charset="-122"/>
                <a:ea typeface="微软雅黑" panose="020B0503020204020204" pitchFamily="34" charset="-122"/>
              </a:rPr>
              <a:t>DOM API</a:t>
            </a:r>
            <a:endParaRPr lang="zh-CN" altLang="en-US" sz="1050" dirty="0">
              <a:latin typeface="微软雅黑" panose="020B0503020204020204" pitchFamily="34" charset="-122"/>
              <a:ea typeface="微软雅黑" panose="020B0503020204020204" pitchFamily="34" charset="-122"/>
            </a:endParaRPr>
          </a:p>
        </p:txBody>
      </p:sp>
      <p:sp>
        <p:nvSpPr>
          <p:cNvPr id="13" name="矩形: 圆角 12">
            <a:extLst>
              <a:ext uri="{FF2B5EF4-FFF2-40B4-BE49-F238E27FC236}">
                <a16:creationId xmlns:a16="http://schemas.microsoft.com/office/drawing/2014/main" id="{893C7F44-6D04-4C53-BA9A-2F8B42307C65}"/>
              </a:ext>
            </a:extLst>
          </p:cNvPr>
          <p:cNvSpPr/>
          <p:nvPr/>
        </p:nvSpPr>
        <p:spPr>
          <a:xfrm>
            <a:off x="2778127" y="2407922"/>
            <a:ext cx="859155" cy="436882"/>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latin typeface="微软雅黑" panose="020B0503020204020204" pitchFamily="34" charset="-122"/>
                <a:ea typeface="微软雅黑" panose="020B0503020204020204" pitchFamily="34" charset="-122"/>
              </a:rPr>
              <a:t>BOM API</a:t>
            </a:r>
            <a:endParaRPr lang="zh-CN" altLang="en-US" sz="1050" dirty="0">
              <a:latin typeface="微软雅黑" panose="020B0503020204020204" pitchFamily="34" charset="-122"/>
              <a:ea typeface="微软雅黑" panose="020B0503020204020204" pitchFamily="34" charset="-122"/>
            </a:endParaRPr>
          </a:p>
        </p:txBody>
      </p:sp>
      <p:sp>
        <p:nvSpPr>
          <p:cNvPr id="14" name="矩形: 圆角 13">
            <a:extLst>
              <a:ext uri="{FF2B5EF4-FFF2-40B4-BE49-F238E27FC236}">
                <a16:creationId xmlns:a16="http://schemas.microsoft.com/office/drawing/2014/main" id="{B6BDF675-0F5E-4F4E-890A-175395E9A38A}"/>
              </a:ext>
            </a:extLst>
          </p:cNvPr>
          <p:cNvSpPr/>
          <p:nvPr/>
        </p:nvSpPr>
        <p:spPr>
          <a:xfrm>
            <a:off x="3796984" y="2403459"/>
            <a:ext cx="859155" cy="436882"/>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Ajax API</a:t>
            </a:r>
            <a:endParaRPr lang="zh-CN" altLang="en-US" sz="1050" dirty="0">
              <a:latin typeface="微软雅黑" panose="020B0503020204020204" pitchFamily="34" charset="-122"/>
              <a:ea typeface="微软雅黑" panose="020B0503020204020204" pitchFamily="34" charset="-122"/>
            </a:endParaRPr>
          </a:p>
        </p:txBody>
      </p:sp>
      <p:sp>
        <p:nvSpPr>
          <p:cNvPr id="15" name="箭头: 下 14">
            <a:extLst>
              <a:ext uri="{FF2B5EF4-FFF2-40B4-BE49-F238E27FC236}">
                <a16:creationId xmlns:a16="http://schemas.microsoft.com/office/drawing/2014/main" id="{50EEFA81-17A2-4104-960A-912CF99F5303}"/>
              </a:ext>
            </a:extLst>
          </p:cNvPr>
          <p:cNvSpPr/>
          <p:nvPr/>
        </p:nvSpPr>
        <p:spPr>
          <a:xfrm>
            <a:off x="2066396" y="2913039"/>
            <a:ext cx="277707" cy="297020"/>
          </a:xfrm>
          <a:prstGeom prst="downArrow">
            <a:avLst/>
          </a:prstGeom>
          <a:gradFill flip="none" rotWithShape="1">
            <a:gsLst>
              <a:gs pos="0">
                <a:srgbClr val="B3D9FF">
                  <a:shade val="30000"/>
                  <a:satMod val="115000"/>
                </a:srgbClr>
              </a:gs>
              <a:gs pos="50000">
                <a:srgbClr val="B3D9FF">
                  <a:shade val="67500"/>
                  <a:satMod val="115000"/>
                </a:srgbClr>
              </a:gs>
              <a:gs pos="100000">
                <a:srgbClr val="B3D9FF">
                  <a:shade val="100000"/>
                  <a:satMod val="115000"/>
                </a:srgbClr>
              </a:gs>
            </a:gsLst>
            <a:lin ang="162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985B79D5-19D1-42E9-A868-EB81B916478E}"/>
              </a:ext>
            </a:extLst>
          </p:cNvPr>
          <p:cNvSpPr/>
          <p:nvPr/>
        </p:nvSpPr>
        <p:spPr>
          <a:xfrm>
            <a:off x="3092023" y="2907959"/>
            <a:ext cx="277707" cy="297020"/>
          </a:xfrm>
          <a:prstGeom prst="downArrow">
            <a:avLst/>
          </a:prstGeom>
          <a:gradFill flip="none" rotWithShape="1">
            <a:gsLst>
              <a:gs pos="0">
                <a:srgbClr val="B3D9FF">
                  <a:shade val="30000"/>
                  <a:satMod val="115000"/>
                </a:srgbClr>
              </a:gs>
              <a:gs pos="50000">
                <a:srgbClr val="B3D9FF">
                  <a:shade val="67500"/>
                  <a:satMod val="115000"/>
                </a:srgbClr>
              </a:gs>
              <a:gs pos="100000">
                <a:srgbClr val="B3D9FF">
                  <a:shade val="100000"/>
                  <a:satMod val="115000"/>
                </a:srgbClr>
              </a:gs>
            </a:gsLst>
            <a:lin ang="162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09459CB7-E90C-450B-BDCD-65BB7C7884F1}"/>
              </a:ext>
            </a:extLst>
          </p:cNvPr>
          <p:cNvSpPr/>
          <p:nvPr/>
        </p:nvSpPr>
        <p:spPr>
          <a:xfrm>
            <a:off x="4122100" y="2907959"/>
            <a:ext cx="277707" cy="297020"/>
          </a:xfrm>
          <a:prstGeom prst="downArrow">
            <a:avLst/>
          </a:prstGeom>
          <a:gradFill flip="none" rotWithShape="1">
            <a:gsLst>
              <a:gs pos="0">
                <a:srgbClr val="B3D9FF">
                  <a:shade val="30000"/>
                  <a:satMod val="115000"/>
                </a:srgbClr>
              </a:gs>
              <a:gs pos="50000">
                <a:srgbClr val="B3D9FF">
                  <a:shade val="67500"/>
                  <a:satMod val="115000"/>
                </a:srgbClr>
              </a:gs>
              <a:gs pos="100000">
                <a:srgbClr val="B3D9FF">
                  <a:shade val="100000"/>
                  <a:satMod val="115000"/>
                </a:srgbClr>
              </a:gs>
            </a:gsLst>
            <a:lin ang="16200000" scaled="1"/>
            <a:tileRect/>
          </a:gra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8" name="内容占位符 5">
            <a:extLst>
              <a:ext uri="{FF2B5EF4-FFF2-40B4-BE49-F238E27FC236}">
                <a16:creationId xmlns:a16="http://schemas.microsoft.com/office/drawing/2014/main" id="{1C16EC58-F768-4120-95F8-81B5995A8C2A}"/>
              </a:ext>
            </a:extLst>
          </p:cNvPr>
          <p:cNvSpPr>
            <a:spLocks noGrp="1"/>
          </p:cNvSpPr>
          <p:nvPr>
            <p:ph sz="half" idx="14"/>
          </p:nvPr>
        </p:nvSpPr>
        <p:spPr>
          <a:xfrm>
            <a:off x="5432212" y="2123999"/>
            <a:ext cx="2953175" cy="2827308"/>
          </a:xfrm>
        </p:spPr>
        <p:txBody>
          <a:bodyPr>
            <a:noAutofit/>
          </a:bodyPr>
          <a:lstStyle/>
          <a:p>
            <a:r>
              <a:rPr lang="zh-CN" altLang="en-US" dirty="0">
                <a:solidFill>
                  <a:schemeClr val="tx1"/>
                </a:solidFill>
              </a:rPr>
              <a:t>每个浏览器都</a:t>
            </a:r>
            <a:r>
              <a:rPr lang="zh-CN" altLang="en-US" b="1" dirty="0">
                <a:solidFill>
                  <a:srgbClr val="FF0000"/>
                </a:solidFill>
              </a:rPr>
              <a:t>内置了 </a:t>
            </a:r>
            <a:r>
              <a:rPr lang="en-US" altLang="zh-CN" dirty="0">
                <a:solidFill>
                  <a:schemeClr val="tx1"/>
                </a:solidFill>
              </a:rPr>
              <a:t>DOM</a:t>
            </a:r>
            <a:r>
              <a:rPr lang="zh-CN" altLang="en-US" dirty="0">
                <a:solidFill>
                  <a:schemeClr val="tx1"/>
                </a:solidFill>
              </a:rPr>
              <a:t>、</a:t>
            </a:r>
            <a:r>
              <a:rPr lang="en-US" altLang="zh-CN" dirty="0">
                <a:solidFill>
                  <a:schemeClr val="tx1"/>
                </a:solidFill>
              </a:rPr>
              <a:t>BOM </a:t>
            </a:r>
            <a:r>
              <a:rPr lang="zh-CN" altLang="en-US" dirty="0">
                <a:solidFill>
                  <a:schemeClr val="tx1"/>
                </a:solidFill>
              </a:rPr>
              <a:t>这样的 </a:t>
            </a:r>
            <a:r>
              <a:rPr lang="en-US" altLang="zh-CN" dirty="0">
                <a:solidFill>
                  <a:schemeClr val="tx1"/>
                </a:solidFill>
              </a:rPr>
              <a:t>API </a:t>
            </a:r>
            <a:r>
              <a:rPr lang="zh-CN" altLang="en-US" dirty="0">
                <a:solidFill>
                  <a:schemeClr val="tx1"/>
                </a:solidFill>
              </a:rPr>
              <a:t>函数，因此，浏览器中的 </a:t>
            </a:r>
            <a:r>
              <a:rPr lang="en-US" altLang="zh-CN" dirty="0">
                <a:solidFill>
                  <a:schemeClr val="tx1"/>
                </a:solidFill>
              </a:rPr>
              <a:t>JavaScript </a:t>
            </a:r>
            <a:r>
              <a:rPr lang="zh-CN" altLang="en-US" dirty="0">
                <a:solidFill>
                  <a:schemeClr val="tx1"/>
                </a:solidFill>
              </a:rPr>
              <a:t>才可以调用它们。</a:t>
            </a:r>
            <a:endParaRPr lang="en-US" altLang="zh-CN" dirty="0">
              <a:solidFill>
                <a:schemeClr val="tx1"/>
              </a:solidFill>
            </a:endParaRPr>
          </a:p>
        </p:txBody>
      </p:sp>
    </p:spTree>
    <p:extLst>
      <p:ext uri="{BB962C8B-B14F-4D97-AF65-F5344CB8AC3E}">
        <p14:creationId xmlns:p14="http://schemas.microsoft.com/office/powerpoint/2010/main" val="140208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2" grpId="0" animBg="1"/>
      <p:bldP spid="13" grpId="0" animBg="1"/>
      <p:bldP spid="14" grpId="0" animBg="1"/>
      <p:bldP spid="15" grpId="0" animBg="1"/>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4.4 </a:t>
            </a:r>
            <a:r>
              <a:rPr lang="zh-CN" altLang="en-US" dirty="0"/>
              <a:t>创建最基本的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5. </a:t>
            </a:r>
            <a:r>
              <a:rPr lang="zh-CN" altLang="en-US" sz="1400" b="1" dirty="0">
                <a:latin typeface="微软雅黑" panose="020B0503020204020204" pitchFamily="34" charset="-122"/>
                <a:ea typeface="微软雅黑" panose="020B0503020204020204" pitchFamily="34" charset="-122"/>
              </a:rPr>
              <a:t>解决</a:t>
            </a:r>
            <a:r>
              <a:rPr lang="zh-CN" altLang="en-US" sz="1400" b="1" dirty="0">
                <a:solidFill>
                  <a:srgbClr val="FF0000"/>
                </a:solidFill>
                <a:latin typeface="微软雅黑" panose="020B0503020204020204" pitchFamily="34" charset="-122"/>
                <a:ea typeface="微软雅黑" panose="020B0503020204020204" pitchFamily="34" charset="-122"/>
              </a:rPr>
              <a:t>中文乱码</a:t>
            </a:r>
            <a:r>
              <a:rPr lang="zh-CN" altLang="en-US" sz="1400" b="1" dirty="0">
                <a:latin typeface="微软雅黑" panose="020B0503020204020204" pitchFamily="34" charset="-122"/>
                <a:ea typeface="微软雅黑" panose="020B0503020204020204" pitchFamily="34" charset="-122"/>
              </a:rPr>
              <a:t>问题</a:t>
            </a: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375361"/>
          </a:xfrm>
        </p:spPr>
        <p:txBody>
          <a:bodyPr>
            <a:noAutofit/>
          </a:bodyPr>
          <a:lstStyle/>
          <a:p>
            <a:r>
              <a:rPr lang="zh-CN" altLang="en-US" dirty="0"/>
              <a:t>当调用 </a:t>
            </a:r>
            <a:r>
              <a:rPr lang="en-US" altLang="zh-CN" dirty="0" err="1"/>
              <a:t>res.end</a:t>
            </a:r>
            <a:r>
              <a:rPr lang="en-US" altLang="zh-CN" dirty="0"/>
              <a:t>() </a:t>
            </a:r>
            <a:r>
              <a:rPr lang="zh-CN" altLang="en-US" dirty="0"/>
              <a:t>方法，向客户端发送中文内容的时候，会出现乱码问题，此时，需要手动</a:t>
            </a:r>
            <a:r>
              <a:rPr lang="zh-CN" altLang="en-US" dirty="0">
                <a:solidFill>
                  <a:srgbClr val="FF0000"/>
                </a:solidFill>
              </a:rPr>
              <a:t>设置内容的编码格式</a:t>
            </a:r>
            <a:r>
              <a:rPr lang="zh-CN" altLang="en-US" dirty="0"/>
              <a:t>：</a:t>
            </a:r>
            <a:endParaRPr lang="en-US" altLang="zh-CN" dirty="0"/>
          </a:p>
        </p:txBody>
      </p:sp>
      <p:pic>
        <p:nvPicPr>
          <p:cNvPr id="2" name="图片 1">
            <a:extLst>
              <a:ext uri="{FF2B5EF4-FFF2-40B4-BE49-F238E27FC236}">
                <a16:creationId xmlns:a16="http://schemas.microsoft.com/office/drawing/2014/main" id="{C080ADDB-E480-4023-949F-627262CC111D}"/>
              </a:ext>
            </a:extLst>
          </p:cNvPr>
          <p:cNvPicPr>
            <a:picLocks noChangeAspect="1"/>
          </p:cNvPicPr>
          <p:nvPr/>
        </p:nvPicPr>
        <p:blipFill>
          <a:blip r:embed="rId2"/>
          <a:stretch>
            <a:fillRect/>
          </a:stretch>
        </p:blipFill>
        <p:spPr>
          <a:xfrm>
            <a:off x="939600" y="2545200"/>
            <a:ext cx="5544000" cy="2246325"/>
          </a:xfrm>
          <a:prstGeom prst="rect">
            <a:avLst/>
          </a:prstGeom>
        </p:spPr>
      </p:pic>
    </p:spTree>
    <p:extLst>
      <p:ext uri="{BB962C8B-B14F-4D97-AF65-F5344CB8AC3E}">
        <p14:creationId xmlns:p14="http://schemas.microsoft.com/office/powerpoint/2010/main" val="14907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4.5 </a:t>
            </a:r>
            <a:r>
              <a:rPr lang="zh-CN" altLang="en-US" dirty="0"/>
              <a:t>根据不同的 </a:t>
            </a:r>
            <a:r>
              <a:rPr lang="en-US" altLang="zh-CN" dirty="0"/>
              <a:t>url </a:t>
            </a:r>
            <a:r>
              <a:rPr lang="zh-CN" altLang="en-US" dirty="0"/>
              <a:t>响应不同的 </a:t>
            </a:r>
            <a:r>
              <a:rPr lang="en-US" altLang="zh-CN" dirty="0"/>
              <a:t>html </a:t>
            </a:r>
            <a:r>
              <a:rPr lang="zh-CN" altLang="en-US" dirty="0"/>
              <a:t>内容</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核心实现步骤</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F3882D9-BBF2-46D0-9956-BC896D3453DC}"/>
              </a:ext>
            </a:extLst>
          </p:cNvPr>
          <p:cNvSpPr>
            <a:spLocks noGrp="1"/>
          </p:cNvSpPr>
          <p:nvPr>
            <p:ph sz="half" idx="14"/>
          </p:nvPr>
        </p:nvSpPr>
        <p:spPr>
          <a:xfrm>
            <a:off x="848378" y="2123999"/>
            <a:ext cx="7509915" cy="2083501"/>
          </a:xfrm>
        </p:spPr>
        <p:txBody>
          <a:bodyPr>
            <a:noAutofit/>
          </a:bodyPr>
          <a:lstStyle/>
          <a:p>
            <a:pPr marL="228600" indent="-228600">
              <a:buFont typeface="+mj-ea"/>
              <a:buAutoNum type="circleNumDbPlain"/>
            </a:pPr>
            <a:r>
              <a:rPr lang="zh-CN" altLang="en-US" dirty="0"/>
              <a:t>获取</a:t>
            </a:r>
            <a:r>
              <a:rPr lang="zh-CN" altLang="en-US" dirty="0">
                <a:solidFill>
                  <a:srgbClr val="FF0000"/>
                </a:solidFill>
              </a:rPr>
              <a:t>请求的 </a:t>
            </a:r>
            <a:r>
              <a:rPr lang="en-US" altLang="zh-CN" dirty="0" err="1">
                <a:solidFill>
                  <a:srgbClr val="FF0000"/>
                </a:solidFill>
              </a:rPr>
              <a:t>url</a:t>
            </a:r>
            <a:r>
              <a:rPr lang="en-US" altLang="zh-CN" dirty="0">
                <a:solidFill>
                  <a:srgbClr val="FF0000"/>
                </a:solidFill>
              </a:rPr>
              <a:t> </a:t>
            </a:r>
            <a:r>
              <a:rPr lang="zh-CN" altLang="en-US" dirty="0">
                <a:solidFill>
                  <a:srgbClr val="FF0000"/>
                </a:solidFill>
              </a:rPr>
              <a:t>地址</a:t>
            </a:r>
            <a:endParaRPr lang="en-US" altLang="zh-CN" dirty="0">
              <a:solidFill>
                <a:srgbClr val="FF0000"/>
              </a:solidFill>
            </a:endParaRPr>
          </a:p>
          <a:p>
            <a:pPr marL="228600" indent="-228600">
              <a:buFont typeface="+mj-ea"/>
              <a:buAutoNum type="circleNumDbPlain"/>
            </a:pPr>
            <a:r>
              <a:rPr lang="zh-CN" altLang="en-US" dirty="0"/>
              <a:t>设置</a:t>
            </a:r>
            <a:r>
              <a:rPr lang="zh-CN" altLang="en-US" dirty="0">
                <a:solidFill>
                  <a:srgbClr val="FF0000"/>
                </a:solidFill>
              </a:rPr>
              <a:t>默认的响应内容</a:t>
            </a:r>
            <a:r>
              <a:rPr lang="zh-CN" altLang="en-US" dirty="0"/>
              <a:t>为 </a:t>
            </a:r>
            <a:r>
              <a:rPr lang="en-US" altLang="zh-CN" dirty="0"/>
              <a:t>404 Not found</a:t>
            </a:r>
          </a:p>
          <a:p>
            <a:pPr marL="228600" indent="-228600">
              <a:buFont typeface="+mj-ea"/>
              <a:buAutoNum type="circleNumDbPlain"/>
            </a:pPr>
            <a:r>
              <a:rPr lang="zh-CN" altLang="en-US" dirty="0"/>
              <a:t>判断用户请求的是否为 </a:t>
            </a:r>
            <a:r>
              <a:rPr lang="en-US" altLang="zh-CN" dirty="0">
                <a:solidFill>
                  <a:srgbClr val="FF0000"/>
                </a:solidFill>
              </a:rPr>
              <a:t>/ </a:t>
            </a:r>
            <a:r>
              <a:rPr lang="zh-CN" altLang="en-US" dirty="0"/>
              <a:t>或 </a:t>
            </a:r>
            <a:r>
              <a:rPr lang="en-US" altLang="zh-CN" dirty="0">
                <a:solidFill>
                  <a:srgbClr val="FF0000"/>
                </a:solidFill>
              </a:rPr>
              <a:t>/index.html </a:t>
            </a:r>
            <a:r>
              <a:rPr lang="zh-CN" altLang="en-US" dirty="0"/>
              <a:t>首页</a:t>
            </a:r>
            <a:endParaRPr lang="en-US" altLang="zh-CN" dirty="0"/>
          </a:p>
          <a:p>
            <a:pPr marL="228600" indent="-228600">
              <a:buFont typeface="+mj-ea"/>
              <a:buAutoNum type="circleNumDbPlain"/>
            </a:pPr>
            <a:r>
              <a:rPr lang="zh-CN" altLang="en-US" dirty="0"/>
              <a:t>判断用户请求的是否为 </a:t>
            </a:r>
            <a:r>
              <a:rPr lang="en-US" altLang="zh-CN" dirty="0">
                <a:solidFill>
                  <a:srgbClr val="FF0000"/>
                </a:solidFill>
              </a:rPr>
              <a:t>/about.html </a:t>
            </a:r>
            <a:r>
              <a:rPr lang="zh-CN" altLang="en-US" dirty="0"/>
              <a:t>关于页面</a:t>
            </a:r>
            <a:endParaRPr lang="en-US" altLang="zh-CN" dirty="0"/>
          </a:p>
          <a:p>
            <a:pPr marL="228600" indent="-228600">
              <a:buFont typeface="+mj-ea"/>
              <a:buAutoNum type="circleNumDbPlain"/>
            </a:pPr>
            <a:r>
              <a:rPr lang="zh-CN" altLang="en-US" dirty="0"/>
              <a:t>设置 </a:t>
            </a:r>
            <a:r>
              <a:rPr lang="en-US" altLang="zh-CN" dirty="0">
                <a:solidFill>
                  <a:srgbClr val="FF0000"/>
                </a:solidFill>
              </a:rPr>
              <a:t>Content-Type </a:t>
            </a:r>
            <a:r>
              <a:rPr lang="zh-CN" altLang="en-US" dirty="0">
                <a:solidFill>
                  <a:srgbClr val="FF0000"/>
                </a:solidFill>
              </a:rPr>
              <a:t>响应头</a:t>
            </a:r>
            <a:r>
              <a:rPr lang="zh-CN" altLang="en-US" dirty="0"/>
              <a:t>，防止中文乱码</a:t>
            </a:r>
            <a:endParaRPr lang="en-US" altLang="zh-CN" dirty="0"/>
          </a:p>
          <a:p>
            <a:pPr marL="228600" indent="-228600">
              <a:buFont typeface="+mj-ea"/>
              <a:buAutoNum type="circleNumDbPlain"/>
            </a:pPr>
            <a:r>
              <a:rPr lang="zh-CN" altLang="en-US" dirty="0"/>
              <a:t>使用 </a:t>
            </a:r>
            <a:r>
              <a:rPr lang="en-US" altLang="zh-CN" dirty="0" err="1">
                <a:solidFill>
                  <a:srgbClr val="FF0000"/>
                </a:solidFill>
              </a:rPr>
              <a:t>res.end</a:t>
            </a:r>
            <a:r>
              <a:rPr lang="en-US" altLang="zh-CN" dirty="0">
                <a:solidFill>
                  <a:srgbClr val="FF0000"/>
                </a:solidFill>
              </a:rPr>
              <a:t>() </a:t>
            </a:r>
            <a:r>
              <a:rPr lang="zh-CN" altLang="en-US" dirty="0"/>
              <a:t>把内容响应给客户端</a:t>
            </a:r>
            <a:endParaRPr lang="en-US" altLang="zh-CN" dirty="0"/>
          </a:p>
        </p:txBody>
      </p:sp>
    </p:spTree>
    <p:extLst>
      <p:ext uri="{BB962C8B-B14F-4D97-AF65-F5344CB8AC3E}">
        <p14:creationId xmlns:p14="http://schemas.microsoft.com/office/powerpoint/2010/main" val="425858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4.5 </a:t>
            </a:r>
            <a:r>
              <a:rPr lang="zh-CN" altLang="en-US" dirty="0"/>
              <a:t>根据不同的 </a:t>
            </a:r>
            <a:r>
              <a:rPr lang="en-US" altLang="zh-CN" dirty="0"/>
              <a:t>url </a:t>
            </a:r>
            <a:r>
              <a:rPr lang="zh-CN" altLang="en-US" dirty="0"/>
              <a:t>响应不同的 </a:t>
            </a:r>
            <a:r>
              <a:rPr lang="en-US" altLang="zh-CN" dirty="0"/>
              <a:t>html </a:t>
            </a:r>
            <a:r>
              <a:rPr lang="zh-CN" altLang="en-US" dirty="0"/>
              <a:t>内容</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动态响应内容</a:t>
            </a:r>
          </a:p>
        </p:txBody>
      </p:sp>
      <p:pic>
        <p:nvPicPr>
          <p:cNvPr id="5" name="图片 4">
            <a:extLst>
              <a:ext uri="{FF2B5EF4-FFF2-40B4-BE49-F238E27FC236}">
                <a16:creationId xmlns:a16="http://schemas.microsoft.com/office/drawing/2014/main" id="{6214C5E6-9582-4193-94F8-1C88B30A7AE5}"/>
              </a:ext>
            </a:extLst>
          </p:cNvPr>
          <p:cNvPicPr>
            <a:picLocks noChangeAspect="1"/>
          </p:cNvPicPr>
          <p:nvPr/>
        </p:nvPicPr>
        <p:blipFill>
          <a:blip r:embed="rId2"/>
          <a:stretch>
            <a:fillRect/>
          </a:stretch>
        </p:blipFill>
        <p:spPr>
          <a:xfrm>
            <a:off x="959323" y="2064007"/>
            <a:ext cx="6680997" cy="2966056"/>
          </a:xfrm>
          <a:prstGeom prst="rect">
            <a:avLst/>
          </a:prstGeom>
        </p:spPr>
      </p:pic>
    </p:spTree>
    <p:extLst>
      <p:ext uri="{BB962C8B-B14F-4D97-AF65-F5344CB8AC3E}">
        <p14:creationId xmlns:p14="http://schemas.microsoft.com/office/powerpoint/2010/main" val="171021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核心思路</a:t>
            </a:r>
          </a:p>
        </p:txBody>
      </p:sp>
      <p:sp>
        <p:nvSpPr>
          <p:cNvPr id="6" name="内容占位符 5">
            <a:extLst>
              <a:ext uri="{FF2B5EF4-FFF2-40B4-BE49-F238E27FC236}">
                <a16:creationId xmlns:a16="http://schemas.microsoft.com/office/drawing/2014/main" id="{67FF1DF3-135D-493F-A386-78A969728740}"/>
              </a:ext>
            </a:extLst>
          </p:cNvPr>
          <p:cNvSpPr>
            <a:spLocks noGrp="1"/>
          </p:cNvSpPr>
          <p:nvPr>
            <p:ph sz="half" idx="14"/>
          </p:nvPr>
        </p:nvSpPr>
        <p:spPr>
          <a:xfrm>
            <a:off x="848378" y="2123999"/>
            <a:ext cx="7509915" cy="343536"/>
          </a:xfrm>
        </p:spPr>
        <p:txBody>
          <a:bodyPr>
            <a:noAutofit/>
          </a:bodyPr>
          <a:lstStyle/>
          <a:p>
            <a:r>
              <a:rPr lang="zh-CN" altLang="en-US" dirty="0"/>
              <a:t>把文件的</a:t>
            </a:r>
            <a:r>
              <a:rPr lang="zh-CN" altLang="en-US" dirty="0">
                <a:solidFill>
                  <a:srgbClr val="047FFD"/>
                </a:solidFill>
              </a:rPr>
              <a:t>实际存放路径</a:t>
            </a:r>
            <a:r>
              <a:rPr lang="zh-CN" altLang="en-US" dirty="0"/>
              <a:t>，</a:t>
            </a:r>
            <a:r>
              <a:rPr lang="zh-CN" altLang="en-US" b="1" dirty="0">
                <a:solidFill>
                  <a:srgbClr val="FF0000"/>
                </a:solidFill>
              </a:rPr>
              <a:t>作为</a:t>
            </a:r>
            <a:r>
              <a:rPr lang="zh-CN" altLang="en-US" dirty="0"/>
              <a:t>每个资源的</a:t>
            </a:r>
            <a:r>
              <a:rPr lang="zh-CN" altLang="en-US" dirty="0">
                <a:solidFill>
                  <a:srgbClr val="047FFD"/>
                </a:solidFill>
              </a:rPr>
              <a:t>请求 </a:t>
            </a:r>
            <a:r>
              <a:rPr lang="en-US" altLang="zh-CN" dirty="0">
                <a:solidFill>
                  <a:srgbClr val="047FFD"/>
                </a:solidFill>
              </a:rPr>
              <a:t>url </a:t>
            </a:r>
            <a:r>
              <a:rPr lang="zh-CN" altLang="en-US" dirty="0">
                <a:solidFill>
                  <a:srgbClr val="047FFD"/>
                </a:solidFill>
              </a:rPr>
              <a:t>地址</a:t>
            </a:r>
            <a:r>
              <a:rPr lang="zh-CN" altLang="en-US" dirty="0"/>
              <a:t>。</a:t>
            </a:r>
            <a:endParaRPr lang="en-US" altLang="zh-CN" dirty="0"/>
          </a:p>
        </p:txBody>
      </p:sp>
      <p:pic>
        <p:nvPicPr>
          <p:cNvPr id="4" name="图片 3">
            <a:extLst>
              <a:ext uri="{FF2B5EF4-FFF2-40B4-BE49-F238E27FC236}">
                <a16:creationId xmlns:a16="http://schemas.microsoft.com/office/drawing/2014/main" id="{2EFEFD8E-6A47-4385-9A0E-E77BFCCB8695}"/>
              </a:ext>
            </a:extLst>
          </p:cNvPr>
          <p:cNvPicPr>
            <a:picLocks noChangeAspect="1"/>
          </p:cNvPicPr>
          <p:nvPr/>
        </p:nvPicPr>
        <p:blipFill>
          <a:blip r:embed="rId2"/>
          <a:stretch>
            <a:fillRect/>
          </a:stretch>
        </p:blipFill>
        <p:spPr>
          <a:xfrm>
            <a:off x="935784" y="2571749"/>
            <a:ext cx="6056689" cy="2456355"/>
          </a:xfrm>
          <a:prstGeom prst="rect">
            <a:avLst/>
          </a:prstGeom>
        </p:spPr>
      </p:pic>
    </p:spTree>
    <p:extLst>
      <p:ext uri="{BB962C8B-B14F-4D97-AF65-F5344CB8AC3E}">
        <p14:creationId xmlns:p14="http://schemas.microsoft.com/office/powerpoint/2010/main" val="267066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 实现步骤</a:t>
            </a:r>
          </a:p>
        </p:txBody>
      </p:sp>
      <p:sp>
        <p:nvSpPr>
          <p:cNvPr id="6" name="内容占位符 5">
            <a:extLst>
              <a:ext uri="{FF2B5EF4-FFF2-40B4-BE49-F238E27FC236}">
                <a16:creationId xmlns:a16="http://schemas.microsoft.com/office/drawing/2014/main" id="{67FF1DF3-135D-493F-A386-78A969728740}"/>
              </a:ext>
            </a:extLst>
          </p:cNvPr>
          <p:cNvSpPr>
            <a:spLocks noGrp="1"/>
          </p:cNvSpPr>
          <p:nvPr>
            <p:ph sz="half" idx="14"/>
          </p:nvPr>
        </p:nvSpPr>
        <p:spPr>
          <a:xfrm>
            <a:off x="848378" y="2123999"/>
            <a:ext cx="7509915" cy="2685068"/>
          </a:xfrm>
        </p:spPr>
        <p:txBody>
          <a:bodyPr>
            <a:noAutofit/>
          </a:bodyPr>
          <a:lstStyle/>
          <a:p>
            <a:pPr marL="228600" indent="-228600">
              <a:buFont typeface="+mj-ea"/>
              <a:buAutoNum type="circleNumDbPlain"/>
            </a:pPr>
            <a:r>
              <a:rPr lang="zh-CN" altLang="en-US" dirty="0"/>
              <a:t>导入需要的模块</a:t>
            </a:r>
            <a:endParaRPr lang="en-US" altLang="zh-CN" dirty="0"/>
          </a:p>
          <a:p>
            <a:pPr marL="228600" indent="-228600">
              <a:buFont typeface="+mj-ea"/>
              <a:buAutoNum type="circleNumDbPlain"/>
            </a:pPr>
            <a:r>
              <a:rPr lang="zh-CN" altLang="en-US" dirty="0"/>
              <a:t>创建基本的 </a:t>
            </a:r>
            <a:r>
              <a:rPr lang="en-US" altLang="zh-CN" dirty="0"/>
              <a:t>web </a:t>
            </a:r>
            <a:r>
              <a:rPr lang="zh-CN" altLang="en-US" dirty="0"/>
              <a:t>服务器</a:t>
            </a:r>
            <a:endParaRPr lang="en-US" altLang="zh-CN" dirty="0"/>
          </a:p>
          <a:p>
            <a:pPr marL="228600" indent="-228600">
              <a:buFont typeface="+mj-ea"/>
              <a:buAutoNum type="circleNumDbPlain"/>
            </a:pPr>
            <a:r>
              <a:rPr lang="zh-CN" altLang="en-US" dirty="0"/>
              <a:t>将资源的请求 </a:t>
            </a:r>
            <a:r>
              <a:rPr lang="en-US" altLang="zh-CN" dirty="0"/>
              <a:t>url </a:t>
            </a:r>
            <a:r>
              <a:rPr lang="zh-CN" altLang="en-US" dirty="0"/>
              <a:t>地址映射为文件的存放路径</a:t>
            </a:r>
            <a:endParaRPr lang="en-US" altLang="zh-CN" dirty="0"/>
          </a:p>
          <a:p>
            <a:pPr marL="228600" indent="-228600">
              <a:buFont typeface="+mj-ea"/>
              <a:buAutoNum type="circleNumDbPlain"/>
            </a:pPr>
            <a:r>
              <a:rPr lang="zh-CN" altLang="en-US" dirty="0"/>
              <a:t>读取文件内容并响应给客户端</a:t>
            </a:r>
            <a:endParaRPr lang="en-US" altLang="zh-CN" dirty="0"/>
          </a:p>
          <a:p>
            <a:pPr marL="228600" indent="-228600">
              <a:buFont typeface="+mj-ea"/>
              <a:buAutoNum type="circleNumDbPlain"/>
            </a:pPr>
            <a:r>
              <a:rPr lang="zh-CN" altLang="en-US" dirty="0"/>
              <a:t>优化资源的请求路径</a:t>
            </a:r>
            <a:endParaRPr lang="en-US" altLang="zh-CN" dirty="0"/>
          </a:p>
        </p:txBody>
      </p:sp>
    </p:spTree>
    <p:extLst>
      <p:ext uri="{BB962C8B-B14F-4D97-AF65-F5344CB8AC3E}">
        <p14:creationId xmlns:p14="http://schemas.microsoft.com/office/powerpoint/2010/main" val="182192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1 - </a:t>
            </a:r>
            <a:r>
              <a:rPr lang="zh-CN" altLang="en-US" sz="1400" b="1" dirty="0">
                <a:latin typeface="微软雅黑" panose="020B0503020204020204" pitchFamily="34" charset="-122"/>
                <a:ea typeface="微软雅黑" panose="020B0503020204020204" pitchFamily="34" charset="-122"/>
              </a:rPr>
              <a:t>导入需要的模块</a:t>
            </a:r>
          </a:p>
        </p:txBody>
      </p:sp>
      <p:pic>
        <p:nvPicPr>
          <p:cNvPr id="2" name="图片 1">
            <a:extLst>
              <a:ext uri="{FF2B5EF4-FFF2-40B4-BE49-F238E27FC236}">
                <a16:creationId xmlns:a16="http://schemas.microsoft.com/office/drawing/2014/main" id="{FB508BC1-A05D-4358-9688-4563DE566DFC}"/>
              </a:ext>
            </a:extLst>
          </p:cNvPr>
          <p:cNvPicPr>
            <a:picLocks noChangeAspect="1"/>
          </p:cNvPicPr>
          <p:nvPr/>
        </p:nvPicPr>
        <p:blipFill>
          <a:blip r:embed="rId2"/>
          <a:stretch>
            <a:fillRect/>
          </a:stretch>
        </p:blipFill>
        <p:spPr>
          <a:xfrm>
            <a:off x="939600" y="2086859"/>
            <a:ext cx="5544000" cy="2061064"/>
          </a:xfrm>
          <a:prstGeom prst="rect">
            <a:avLst/>
          </a:prstGeom>
        </p:spPr>
      </p:pic>
    </p:spTree>
    <p:extLst>
      <p:ext uri="{BB962C8B-B14F-4D97-AF65-F5344CB8AC3E}">
        <p14:creationId xmlns:p14="http://schemas.microsoft.com/office/powerpoint/2010/main" val="27832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2 - </a:t>
            </a:r>
            <a:r>
              <a:rPr lang="zh-CN" altLang="en-US" sz="1400" b="1" dirty="0">
                <a:latin typeface="微软雅黑" panose="020B0503020204020204" pitchFamily="34" charset="-122"/>
                <a:ea typeface="微软雅黑" panose="020B0503020204020204" pitchFamily="34" charset="-122"/>
              </a:rPr>
              <a:t>创建基本的 </a:t>
            </a:r>
            <a:r>
              <a:rPr lang="en-US" altLang="zh-CN" sz="1400" b="1" dirty="0">
                <a:latin typeface="微软雅黑" panose="020B0503020204020204" pitchFamily="34" charset="-122"/>
                <a:ea typeface="微软雅黑" panose="020B0503020204020204" pitchFamily="34" charset="-122"/>
              </a:rPr>
              <a:t>web </a:t>
            </a:r>
            <a:r>
              <a:rPr lang="zh-CN" altLang="en-US" sz="1400" b="1" dirty="0">
                <a:latin typeface="微软雅黑" panose="020B0503020204020204" pitchFamily="34" charset="-122"/>
                <a:ea typeface="微软雅黑" panose="020B0503020204020204" pitchFamily="34" charset="-122"/>
              </a:rPr>
              <a:t>服务器</a:t>
            </a:r>
          </a:p>
        </p:txBody>
      </p:sp>
      <p:pic>
        <p:nvPicPr>
          <p:cNvPr id="3" name="图片 2">
            <a:extLst>
              <a:ext uri="{FF2B5EF4-FFF2-40B4-BE49-F238E27FC236}">
                <a16:creationId xmlns:a16="http://schemas.microsoft.com/office/drawing/2014/main" id="{64131023-1E3D-4A07-BBEA-196D041ED3D1}"/>
              </a:ext>
            </a:extLst>
          </p:cNvPr>
          <p:cNvPicPr>
            <a:picLocks noChangeAspect="1"/>
          </p:cNvPicPr>
          <p:nvPr/>
        </p:nvPicPr>
        <p:blipFill>
          <a:blip r:embed="rId2"/>
          <a:stretch>
            <a:fillRect/>
          </a:stretch>
        </p:blipFill>
        <p:spPr>
          <a:xfrm>
            <a:off x="940366" y="2088000"/>
            <a:ext cx="5398089" cy="2953072"/>
          </a:xfrm>
          <a:prstGeom prst="rect">
            <a:avLst/>
          </a:prstGeom>
        </p:spPr>
      </p:pic>
    </p:spTree>
    <p:extLst>
      <p:ext uri="{BB962C8B-B14F-4D97-AF65-F5344CB8AC3E}">
        <p14:creationId xmlns:p14="http://schemas.microsoft.com/office/powerpoint/2010/main" val="826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3 - </a:t>
            </a:r>
            <a:r>
              <a:rPr lang="zh-CN" altLang="en-US" sz="1400" b="1" dirty="0">
                <a:latin typeface="微软雅黑" panose="020B0503020204020204" pitchFamily="34" charset="-122"/>
                <a:ea typeface="微软雅黑" panose="020B0503020204020204" pitchFamily="34" charset="-122"/>
              </a:rPr>
              <a:t>将资源的请求 </a:t>
            </a:r>
            <a:r>
              <a:rPr lang="en-US" altLang="zh-CN" sz="1400" b="1" dirty="0">
                <a:latin typeface="微软雅黑" panose="020B0503020204020204" pitchFamily="34" charset="-122"/>
                <a:ea typeface="微软雅黑" panose="020B0503020204020204" pitchFamily="34" charset="-122"/>
              </a:rPr>
              <a:t>url </a:t>
            </a:r>
            <a:r>
              <a:rPr lang="zh-CN" altLang="en-US" sz="1400" b="1" dirty="0">
                <a:latin typeface="微软雅黑" panose="020B0503020204020204" pitchFamily="34" charset="-122"/>
                <a:ea typeface="微软雅黑" panose="020B0503020204020204" pitchFamily="34" charset="-122"/>
              </a:rPr>
              <a:t>地址映射为文件的存放路径</a:t>
            </a:r>
            <a:endParaRPr lang="en-US" altLang="zh-CN" sz="1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06014D5-035A-4B96-9D6F-582B1D8FA0A6}"/>
              </a:ext>
            </a:extLst>
          </p:cNvPr>
          <p:cNvPicPr>
            <a:picLocks noChangeAspect="1"/>
          </p:cNvPicPr>
          <p:nvPr/>
        </p:nvPicPr>
        <p:blipFill>
          <a:blip r:embed="rId2"/>
          <a:stretch>
            <a:fillRect/>
          </a:stretch>
        </p:blipFill>
        <p:spPr>
          <a:xfrm>
            <a:off x="938364" y="2088000"/>
            <a:ext cx="5544000" cy="1578410"/>
          </a:xfrm>
          <a:prstGeom prst="rect">
            <a:avLst/>
          </a:prstGeom>
        </p:spPr>
      </p:pic>
    </p:spTree>
    <p:extLst>
      <p:ext uri="{BB962C8B-B14F-4D97-AF65-F5344CB8AC3E}">
        <p14:creationId xmlns:p14="http://schemas.microsoft.com/office/powerpoint/2010/main" val="379357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4 - </a:t>
            </a:r>
            <a:r>
              <a:rPr lang="zh-CN" altLang="en-US" sz="1400" b="1" dirty="0">
                <a:latin typeface="微软雅黑" panose="020B0503020204020204" pitchFamily="34" charset="-122"/>
                <a:ea typeface="微软雅黑" panose="020B0503020204020204" pitchFamily="34" charset="-122"/>
              </a:rPr>
              <a:t>读取文件的内容并响应给客户端</a:t>
            </a:r>
            <a:endParaRPr lang="en-US" altLang="zh-CN" sz="1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D660602-7365-419D-8495-CD3EDE6F7944}"/>
              </a:ext>
            </a:extLst>
          </p:cNvPr>
          <p:cNvPicPr>
            <a:picLocks noChangeAspect="1"/>
          </p:cNvPicPr>
          <p:nvPr/>
        </p:nvPicPr>
        <p:blipFill>
          <a:blip r:embed="rId2"/>
          <a:stretch>
            <a:fillRect/>
          </a:stretch>
        </p:blipFill>
        <p:spPr>
          <a:xfrm>
            <a:off x="939600" y="2088000"/>
            <a:ext cx="5544000" cy="2261690"/>
          </a:xfrm>
          <a:prstGeom prst="rect">
            <a:avLst/>
          </a:prstGeom>
        </p:spPr>
      </p:pic>
    </p:spTree>
    <p:extLst>
      <p:ext uri="{BB962C8B-B14F-4D97-AF65-F5344CB8AC3E}">
        <p14:creationId xmlns:p14="http://schemas.microsoft.com/office/powerpoint/2010/main" val="39793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4. http </a:t>
            </a:r>
            <a:r>
              <a:rPr lang="zh-CN" altLang="en-US" dirty="0"/>
              <a:t>模块</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4.6 </a:t>
            </a:r>
            <a:r>
              <a:rPr lang="zh-CN" altLang="en-US" dirty="0"/>
              <a:t>案例 </a:t>
            </a:r>
            <a:r>
              <a:rPr lang="en-US" altLang="zh-CN" dirty="0"/>
              <a:t>- </a:t>
            </a:r>
            <a:r>
              <a:rPr lang="zh-CN" altLang="en-US" dirty="0"/>
              <a:t>实现 </a:t>
            </a:r>
            <a:r>
              <a:rPr lang="en-US" altLang="zh-CN" dirty="0"/>
              <a:t>clock </a:t>
            </a:r>
            <a:r>
              <a:rPr lang="zh-CN" altLang="en-US" dirty="0"/>
              <a:t>时钟的 </a:t>
            </a:r>
            <a:r>
              <a:rPr lang="en-US" altLang="zh-CN" dirty="0"/>
              <a:t>web </a:t>
            </a:r>
            <a:r>
              <a:rPr lang="zh-CN" altLang="en-US" dirty="0"/>
              <a:t>服务器</a:t>
            </a:r>
          </a:p>
        </p:txBody>
      </p:sp>
      <p:sp>
        <p:nvSpPr>
          <p:cNvPr id="8" name="TextBox 3">
            <a:extLst>
              <a:ext uri="{FF2B5EF4-FFF2-40B4-BE49-F238E27FC236}">
                <a16:creationId xmlns:a16="http://schemas.microsoft.com/office/drawing/2014/main" id="{208F30FB-FC50-4C29-97BB-2509FEC3E4FF}"/>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步骤</a:t>
            </a:r>
            <a:r>
              <a:rPr lang="en-US" altLang="zh-CN" sz="1400" b="1" dirty="0">
                <a:latin typeface="微软雅黑" panose="020B0503020204020204" pitchFamily="34" charset="-122"/>
                <a:ea typeface="微软雅黑" panose="020B0503020204020204" pitchFamily="34" charset="-122"/>
              </a:rPr>
              <a:t>5 – </a:t>
            </a:r>
            <a:r>
              <a:rPr lang="zh-CN" altLang="en-US" sz="1400" b="1" dirty="0">
                <a:latin typeface="微软雅黑" panose="020B0503020204020204" pitchFamily="34" charset="-122"/>
                <a:ea typeface="微软雅黑" panose="020B0503020204020204" pitchFamily="34" charset="-122"/>
              </a:rPr>
              <a:t>优化资源的请求路径</a:t>
            </a:r>
            <a:endParaRPr lang="en-US" altLang="zh-CN" sz="1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1DA0324-20A0-42A9-B4DE-69049C4A6BAC}"/>
              </a:ext>
            </a:extLst>
          </p:cNvPr>
          <p:cNvPicPr>
            <a:picLocks noChangeAspect="1"/>
          </p:cNvPicPr>
          <p:nvPr/>
        </p:nvPicPr>
        <p:blipFill>
          <a:blip r:embed="rId2"/>
          <a:stretch>
            <a:fillRect/>
          </a:stretch>
        </p:blipFill>
        <p:spPr>
          <a:xfrm>
            <a:off x="939600" y="2088000"/>
            <a:ext cx="5398855" cy="2953491"/>
          </a:xfrm>
          <a:prstGeom prst="rect">
            <a:avLst/>
          </a:prstGeom>
        </p:spPr>
      </p:pic>
    </p:spTree>
    <p:extLst>
      <p:ext uri="{BB962C8B-B14F-4D97-AF65-F5344CB8AC3E}">
        <p14:creationId xmlns:p14="http://schemas.microsoft.com/office/powerpoint/2010/main" val="2107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rgbClr val="404040"/>
                </a:solidFill>
                <a:latin typeface="微软雅黑" panose="020B0503020204020204" pitchFamily="34" charset="-122"/>
                <a:ea typeface="微软雅黑" panose="020B0503020204020204" pitchFamily="34" charset="-122"/>
              </a:rPr>
              <a:t>浏览器中的 </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运行环境</a:t>
            </a:r>
          </a:p>
        </p:txBody>
      </p:sp>
      <p:sp>
        <p:nvSpPr>
          <p:cNvPr id="19" name="矩形 18">
            <a:extLst>
              <a:ext uri="{FF2B5EF4-FFF2-40B4-BE49-F238E27FC236}">
                <a16:creationId xmlns:a16="http://schemas.microsoft.com/office/drawing/2014/main" id="{C20A2A9E-F5E5-47C2-82EA-F751BC11AE24}"/>
              </a:ext>
            </a:extLst>
          </p:cNvPr>
          <p:cNvSpPr/>
          <p:nvPr/>
        </p:nvSpPr>
        <p:spPr>
          <a:xfrm>
            <a:off x="1043093" y="2510686"/>
            <a:ext cx="4626187" cy="251851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050" dirty="0">
                <a:solidFill>
                  <a:schemeClr val="accent3">
                    <a:lumMod val="50000"/>
                  </a:schemeClr>
                </a:solidFill>
                <a:latin typeface="微软雅黑" panose="020B0503020204020204" pitchFamily="34" charset="-122"/>
                <a:ea typeface="微软雅黑" panose="020B0503020204020204" pitchFamily="34" charset="-122"/>
              </a:rPr>
              <a:t>Chrome </a:t>
            </a:r>
            <a:r>
              <a:rPr lang="zh-CN" altLang="en-US" sz="1050" dirty="0">
                <a:solidFill>
                  <a:schemeClr val="accent3">
                    <a:lumMod val="50000"/>
                  </a:schemeClr>
                </a:solidFill>
                <a:latin typeface="微软雅黑" panose="020B0503020204020204" pitchFamily="34" charset="-122"/>
                <a:ea typeface="微软雅黑" panose="020B0503020204020204" pitchFamily="34" charset="-122"/>
              </a:rPr>
              <a:t>浏览器运行环境</a:t>
            </a:r>
          </a:p>
        </p:txBody>
      </p:sp>
      <p:sp>
        <p:nvSpPr>
          <p:cNvPr id="20" name="矩形: 圆角 19">
            <a:extLst>
              <a:ext uri="{FF2B5EF4-FFF2-40B4-BE49-F238E27FC236}">
                <a16:creationId xmlns:a16="http://schemas.microsoft.com/office/drawing/2014/main" id="{1F1CDEDA-2A47-46E3-9A2C-79BD254D8245}"/>
              </a:ext>
            </a:extLst>
          </p:cNvPr>
          <p:cNvSpPr/>
          <p:nvPr/>
        </p:nvSpPr>
        <p:spPr>
          <a:xfrm>
            <a:off x="1469813" y="4526896"/>
            <a:ext cx="3840480" cy="43688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待执行的 </a:t>
            </a:r>
            <a:r>
              <a:rPr lang="en-US" altLang="zh-CN" sz="1050" dirty="0">
                <a:latin typeface="微软雅黑" panose="020B0503020204020204" pitchFamily="34" charset="-122"/>
                <a:ea typeface="微软雅黑" panose="020B0503020204020204" pitchFamily="34" charset="-122"/>
              </a:rPr>
              <a:t>JavaScript </a:t>
            </a:r>
            <a:r>
              <a:rPr lang="zh-CN" altLang="en-US" sz="1050" dirty="0">
                <a:latin typeface="微软雅黑" panose="020B0503020204020204" pitchFamily="34" charset="-122"/>
                <a:ea typeface="微软雅黑" panose="020B0503020204020204" pitchFamily="34" charset="-122"/>
              </a:rPr>
              <a:t>代码</a:t>
            </a:r>
          </a:p>
        </p:txBody>
      </p:sp>
      <p:sp>
        <p:nvSpPr>
          <p:cNvPr id="4" name="矩形 3">
            <a:extLst>
              <a:ext uri="{FF2B5EF4-FFF2-40B4-BE49-F238E27FC236}">
                <a16:creationId xmlns:a16="http://schemas.microsoft.com/office/drawing/2014/main" id="{7DA83014-8E42-4580-A130-DEA31F296E35}"/>
              </a:ext>
            </a:extLst>
          </p:cNvPr>
          <p:cNvSpPr/>
          <p:nvPr/>
        </p:nvSpPr>
        <p:spPr>
          <a:xfrm>
            <a:off x="2533226" y="2796326"/>
            <a:ext cx="2777067" cy="1352391"/>
          </a:xfrm>
          <a:prstGeom prst="rect">
            <a:avLst/>
          </a:prstGeom>
          <a:solidFill>
            <a:srgbClr val="7AB783"/>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zh-CN" altLang="en-US" sz="1050" dirty="0">
                <a:latin typeface="微软雅黑" panose="020B0503020204020204" pitchFamily="34" charset="-122"/>
                <a:ea typeface="微软雅黑" panose="020B0503020204020204" pitchFamily="34" charset="-122"/>
              </a:rPr>
              <a:t>内置 </a:t>
            </a:r>
            <a:r>
              <a:rPr lang="en-US" altLang="zh-CN" sz="1050" dirty="0">
                <a:latin typeface="微软雅黑" panose="020B0503020204020204" pitchFamily="34" charset="-122"/>
                <a:ea typeface="微软雅黑" panose="020B0503020204020204" pitchFamily="34" charset="-122"/>
              </a:rPr>
              <a:t>API</a:t>
            </a:r>
            <a:endParaRPr lang="zh-CN" altLang="en-US" sz="1050" dirty="0">
              <a:latin typeface="微软雅黑" panose="020B0503020204020204" pitchFamily="34" charset="-122"/>
              <a:ea typeface="微软雅黑" panose="020B0503020204020204" pitchFamily="34" charset="-122"/>
            </a:endParaRPr>
          </a:p>
        </p:txBody>
      </p:sp>
      <p:sp>
        <p:nvSpPr>
          <p:cNvPr id="21" name="矩形: 圆角 20">
            <a:extLst>
              <a:ext uri="{FF2B5EF4-FFF2-40B4-BE49-F238E27FC236}">
                <a16:creationId xmlns:a16="http://schemas.microsoft.com/office/drawing/2014/main" id="{9773DBD8-4E23-420C-B046-9529AB1C5A8A}"/>
              </a:ext>
            </a:extLst>
          </p:cNvPr>
          <p:cNvSpPr/>
          <p:nvPr/>
        </p:nvSpPr>
        <p:spPr>
          <a:xfrm>
            <a:off x="2682239" y="3123859"/>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050" dirty="0">
                <a:latin typeface="微软雅黑" panose="020B0503020204020204" pitchFamily="34" charset="-122"/>
                <a:ea typeface="微软雅黑" panose="020B0503020204020204" pitchFamily="34" charset="-122"/>
              </a:rPr>
              <a:t>DOM</a:t>
            </a:r>
            <a:endParaRPr lang="zh-CN" altLang="en-US" sz="1050" dirty="0">
              <a:latin typeface="微软雅黑" panose="020B0503020204020204" pitchFamily="34" charset="-122"/>
              <a:ea typeface="微软雅黑" panose="020B0503020204020204" pitchFamily="34" charset="-122"/>
            </a:endParaRPr>
          </a:p>
        </p:txBody>
      </p:sp>
      <p:sp>
        <p:nvSpPr>
          <p:cNvPr id="22" name="矩形: 圆角 21">
            <a:extLst>
              <a:ext uri="{FF2B5EF4-FFF2-40B4-BE49-F238E27FC236}">
                <a16:creationId xmlns:a16="http://schemas.microsoft.com/office/drawing/2014/main" id="{941BDF96-1F1B-416E-9A99-75A9DD9EDEF8}"/>
              </a:ext>
            </a:extLst>
          </p:cNvPr>
          <p:cNvSpPr/>
          <p:nvPr/>
        </p:nvSpPr>
        <p:spPr>
          <a:xfrm>
            <a:off x="3559385" y="3123859"/>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BOM</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3" name="矩形: 圆角 22">
            <a:extLst>
              <a:ext uri="{FF2B5EF4-FFF2-40B4-BE49-F238E27FC236}">
                <a16:creationId xmlns:a16="http://schemas.microsoft.com/office/drawing/2014/main" id="{A8E2EB5E-9D5A-4198-AE80-2319AA5425B8}"/>
              </a:ext>
            </a:extLst>
          </p:cNvPr>
          <p:cNvSpPr/>
          <p:nvPr/>
        </p:nvSpPr>
        <p:spPr>
          <a:xfrm>
            <a:off x="4436532" y="3123859"/>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Canvas</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C2EAE0C0-24A2-48B7-ACA9-30F31FA5B8D8}"/>
              </a:ext>
            </a:extLst>
          </p:cNvPr>
          <p:cNvSpPr/>
          <p:nvPr/>
        </p:nvSpPr>
        <p:spPr>
          <a:xfrm>
            <a:off x="2682239" y="3590917"/>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dirty="0">
                <a:solidFill>
                  <a:schemeClr val="lt1"/>
                </a:solidFill>
                <a:latin typeface="微软雅黑" panose="020B0503020204020204" pitchFamily="34" charset="-122"/>
                <a:ea typeface="微软雅黑" panose="020B0503020204020204" pitchFamily="34" charset="-122"/>
              </a:rPr>
              <a:t>XMLHttpRequest</a:t>
            </a:r>
            <a:endParaRPr lang="zh-CN" altLang="en-US" sz="800" dirty="0">
              <a:solidFill>
                <a:schemeClr val="lt1"/>
              </a:solidFill>
              <a:latin typeface="微软雅黑" panose="020B0503020204020204" pitchFamily="34" charset="-122"/>
              <a:ea typeface="微软雅黑" panose="020B0503020204020204" pitchFamily="34" charset="-122"/>
            </a:endParaRPr>
          </a:p>
        </p:txBody>
      </p:sp>
      <p:sp>
        <p:nvSpPr>
          <p:cNvPr id="25" name="矩形: 圆角 24">
            <a:extLst>
              <a:ext uri="{FF2B5EF4-FFF2-40B4-BE49-F238E27FC236}">
                <a16:creationId xmlns:a16="http://schemas.microsoft.com/office/drawing/2014/main" id="{B46F44F0-298A-4A80-ACEC-CCB47D0EC2B5}"/>
              </a:ext>
            </a:extLst>
          </p:cNvPr>
          <p:cNvSpPr/>
          <p:nvPr/>
        </p:nvSpPr>
        <p:spPr>
          <a:xfrm>
            <a:off x="4436532" y="3590917"/>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50" dirty="0">
                <a:solidFill>
                  <a:schemeClr val="lt1"/>
                </a:solidFill>
                <a:latin typeface="微软雅黑" panose="020B0503020204020204" pitchFamily="34" charset="-122"/>
                <a:ea typeface="微软雅黑" panose="020B0503020204020204" pitchFamily="34" charset="-122"/>
              </a:rPr>
              <a:t>etc…</a:t>
            </a:r>
            <a:endParaRPr lang="zh-CN" altLang="en-US" sz="1050" dirty="0">
              <a:solidFill>
                <a:schemeClr val="lt1"/>
              </a:solidFill>
              <a:latin typeface="微软雅黑" panose="020B0503020204020204" pitchFamily="34" charset="-122"/>
              <a:ea typeface="微软雅黑" panose="020B0503020204020204" pitchFamily="34" charset="-122"/>
            </a:endParaRPr>
          </a:p>
        </p:txBody>
      </p:sp>
      <p:sp>
        <p:nvSpPr>
          <p:cNvPr id="26" name="矩形: 圆角 25">
            <a:extLst>
              <a:ext uri="{FF2B5EF4-FFF2-40B4-BE49-F238E27FC236}">
                <a16:creationId xmlns:a16="http://schemas.microsoft.com/office/drawing/2014/main" id="{EE6CFF45-F06D-4DD4-B41D-4A690584EF8E}"/>
              </a:ext>
            </a:extLst>
          </p:cNvPr>
          <p:cNvSpPr/>
          <p:nvPr/>
        </p:nvSpPr>
        <p:spPr>
          <a:xfrm>
            <a:off x="3559385" y="3590917"/>
            <a:ext cx="724747" cy="352213"/>
          </a:xfrm>
          <a:prstGeom prst="roundRect">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800" dirty="0">
                <a:latin typeface="微软雅黑" panose="020B0503020204020204" pitchFamily="34" charset="-122"/>
                <a:ea typeface="微软雅黑" panose="020B0503020204020204" pitchFamily="34" charset="-122"/>
              </a:rPr>
              <a:t>JS </a:t>
            </a:r>
            <a:r>
              <a:rPr lang="zh-CN" altLang="en-US" sz="800" dirty="0">
                <a:latin typeface="微软雅黑" panose="020B0503020204020204" pitchFamily="34" charset="-122"/>
                <a:ea typeface="微软雅黑" panose="020B0503020204020204" pitchFamily="34" charset="-122"/>
              </a:rPr>
              <a:t>内置</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对象</a:t>
            </a:r>
            <a:endParaRPr lang="zh-CN" altLang="en-US" sz="800" dirty="0">
              <a:solidFill>
                <a:schemeClr val="lt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D196BA9A-5E84-4E8D-A04F-C898BE5212C4}"/>
              </a:ext>
            </a:extLst>
          </p:cNvPr>
          <p:cNvSpPr/>
          <p:nvPr/>
        </p:nvSpPr>
        <p:spPr>
          <a:xfrm>
            <a:off x="1469813" y="2796326"/>
            <a:ext cx="860214" cy="1352391"/>
          </a:xfrm>
          <a:prstGeom prst="rect">
            <a:avLst/>
          </a:prstGeom>
          <a:solidFill>
            <a:srgbClr val="C3D3FF"/>
          </a:solidFill>
          <a:ln>
            <a:solidFill>
              <a:srgbClr val="0036E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latin typeface="微软雅黑" panose="020B0503020204020204" pitchFamily="34" charset="-122"/>
                <a:ea typeface="微软雅黑" panose="020B0503020204020204" pitchFamily="34" charset="-122"/>
              </a:rPr>
              <a:t>V8</a:t>
            </a:r>
            <a:r>
              <a:rPr lang="zh-CN" altLang="en-US" sz="1050" dirty="0">
                <a:solidFill>
                  <a:schemeClr val="tx1"/>
                </a:solidFill>
                <a:latin typeface="微软雅黑" panose="020B0503020204020204" pitchFamily="34" charset="-122"/>
                <a:ea typeface="微软雅黑" panose="020B0503020204020204" pitchFamily="34" charset="-122"/>
              </a:rPr>
              <a:t>引擎</a:t>
            </a:r>
          </a:p>
        </p:txBody>
      </p:sp>
      <p:sp>
        <p:nvSpPr>
          <p:cNvPr id="28" name="箭头: 下 27">
            <a:extLst>
              <a:ext uri="{FF2B5EF4-FFF2-40B4-BE49-F238E27FC236}">
                <a16:creationId xmlns:a16="http://schemas.microsoft.com/office/drawing/2014/main" id="{2C561AE6-1E05-4D9E-9587-E49907D422D6}"/>
              </a:ext>
            </a:extLst>
          </p:cNvPr>
          <p:cNvSpPr/>
          <p:nvPr/>
        </p:nvSpPr>
        <p:spPr>
          <a:xfrm>
            <a:off x="3782904" y="4194320"/>
            <a:ext cx="277707" cy="29702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90A0C79B-5A99-4CF0-AF29-F5E8E03E6F4E}"/>
              </a:ext>
            </a:extLst>
          </p:cNvPr>
          <p:cNvSpPr/>
          <p:nvPr/>
        </p:nvSpPr>
        <p:spPr>
          <a:xfrm flipV="1">
            <a:off x="1761066" y="4194320"/>
            <a:ext cx="277707" cy="2970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5737012" y="2442841"/>
            <a:ext cx="2898987" cy="2518513"/>
          </a:xfrm>
        </p:spPr>
        <p:txBody>
          <a:bodyPr>
            <a:noAutofit/>
          </a:bodyPr>
          <a:lstStyle/>
          <a:p>
            <a:r>
              <a:rPr lang="zh-CN" altLang="en-US" dirty="0">
                <a:solidFill>
                  <a:schemeClr val="tx1"/>
                </a:solidFill>
              </a:rPr>
              <a:t>总结：</a:t>
            </a:r>
            <a:endParaRPr lang="en-US" altLang="zh-CN" dirty="0">
              <a:solidFill>
                <a:schemeClr val="tx1"/>
              </a:solidFill>
            </a:endParaRPr>
          </a:p>
          <a:p>
            <a:pPr marL="228600" indent="-228600">
              <a:buFont typeface="+mj-ea"/>
              <a:buAutoNum type="circleNumDbPlain"/>
            </a:pPr>
            <a:r>
              <a:rPr lang="en-US" altLang="zh-CN" dirty="0">
                <a:solidFill>
                  <a:schemeClr val="tx1"/>
                </a:solidFill>
              </a:rPr>
              <a:t>V8 </a:t>
            </a:r>
            <a:r>
              <a:rPr lang="zh-CN" altLang="en-US" dirty="0">
                <a:solidFill>
                  <a:schemeClr val="tx1"/>
                </a:solidFill>
              </a:rPr>
              <a:t>引擎负责解析和执行 </a:t>
            </a:r>
            <a:r>
              <a:rPr lang="en-US" altLang="zh-CN" dirty="0">
                <a:solidFill>
                  <a:schemeClr val="tx1"/>
                </a:solidFill>
              </a:rPr>
              <a:t>JavaScript </a:t>
            </a:r>
            <a:r>
              <a:rPr lang="zh-CN" altLang="en-US" dirty="0">
                <a:solidFill>
                  <a:schemeClr val="tx1"/>
                </a:solidFill>
              </a:rPr>
              <a:t>代码。</a:t>
            </a:r>
            <a:endParaRPr lang="en-US" altLang="zh-CN" dirty="0">
              <a:solidFill>
                <a:schemeClr val="tx1"/>
              </a:solidFill>
            </a:endParaRPr>
          </a:p>
          <a:p>
            <a:pPr marL="228600" indent="-228600">
              <a:buFont typeface="+mj-ea"/>
              <a:buAutoNum type="circleNumDbPlain"/>
            </a:pPr>
            <a:r>
              <a:rPr lang="zh-CN" altLang="en-US" dirty="0">
                <a:solidFill>
                  <a:schemeClr val="tx1"/>
                </a:solidFill>
              </a:rPr>
              <a:t>内置 </a:t>
            </a:r>
            <a:r>
              <a:rPr lang="en-US" altLang="zh-CN" dirty="0">
                <a:solidFill>
                  <a:schemeClr val="tx1"/>
                </a:solidFill>
              </a:rPr>
              <a:t>API </a:t>
            </a:r>
            <a:r>
              <a:rPr lang="zh-CN" altLang="en-US" dirty="0">
                <a:solidFill>
                  <a:schemeClr val="tx1"/>
                </a:solidFill>
              </a:rPr>
              <a:t>是由</a:t>
            </a:r>
            <a:r>
              <a:rPr lang="zh-CN" altLang="en-US" dirty="0">
                <a:solidFill>
                  <a:srgbClr val="FF0000"/>
                </a:solidFill>
              </a:rPr>
              <a:t>运行环境</a:t>
            </a:r>
            <a:r>
              <a:rPr lang="zh-CN" altLang="en-US" dirty="0">
                <a:solidFill>
                  <a:schemeClr val="tx1"/>
                </a:solidFill>
              </a:rPr>
              <a:t>提供的特殊接口，</a:t>
            </a:r>
            <a:r>
              <a:rPr lang="zh-CN" altLang="en-US" dirty="0">
                <a:solidFill>
                  <a:srgbClr val="FF0000"/>
                </a:solidFill>
              </a:rPr>
              <a:t>只能在所属的运行环境中被调用</a:t>
            </a:r>
            <a:r>
              <a:rPr lang="zh-CN" altLang="en-US" dirty="0">
                <a:solidFill>
                  <a:schemeClr val="tx1"/>
                </a:solidFill>
              </a:rPr>
              <a:t>。</a:t>
            </a:r>
            <a:endParaRPr lang="en-US" altLang="zh-CN" dirty="0">
              <a:solidFill>
                <a:schemeClr val="tx1"/>
              </a:solidFill>
            </a:endParaRPr>
          </a:p>
        </p:txBody>
      </p:sp>
      <p:sp>
        <p:nvSpPr>
          <p:cNvPr id="2" name="文本框 1">
            <a:extLst>
              <a:ext uri="{FF2B5EF4-FFF2-40B4-BE49-F238E27FC236}">
                <a16:creationId xmlns:a16="http://schemas.microsoft.com/office/drawing/2014/main" id="{212B09D7-404C-4F91-B424-F12FC92AD4FB}"/>
              </a:ext>
            </a:extLst>
          </p:cNvPr>
          <p:cNvSpPr txBox="1"/>
          <p:nvPr/>
        </p:nvSpPr>
        <p:spPr>
          <a:xfrm>
            <a:off x="952501" y="2190385"/>
            <a:ext cx="4784512" cy="253916"/>
          </a:xfrm>
          <a:prstGeom prst="rect">
            <a:avLst/>
          </a:prstGeom>
          <a:noFill/>
        </p:spPr>
        <p:txBody>
          <a:bodyPr wrap="square" rtlCol="0">
            <a:spAutoFit/>
          </a:bodyPr>
          <a:lstStyle/>
          <a:p>
            <a:r>
              <a:rPr lang="zh-CN" altLang="en-US" sz="1050" dirty="0">
                <a:solidFill>
                  <a:srgbClr val="FF0000"/>
                </a:solidFill>
                <a:latin typeface="微软雅黑" panose="020B0503020204020204" pitchFamily="34" charset="-122"/>
                <a:ea typeface="微软雅黑" panose="020B0503020204020204" pitchFamily="34" charset="-122"/>
              </a:rPr>
              <a:t>运行环境</a:t>
            </a:r>
            <a:r>
              <a:rPr lang="zh-CN" altLang="en-US" sz="1050" dirty="0">
                <a:latin typeface="微软雅黑" panose="020B0503020204020204" pitchFamily="34" charset="-122"/>
                <a:ea typeface="微软雅黑" panose="020B0503020204020204" pitchFamily="34" charset="-122"/>
              </a:rPr>
              <a:t>是指</a:t>
            </a:r>
            <a:r>
              <a:rPr lang="zh-CN" altLang="en-US" sz="1050" b="1" dirty="0">
                <a:solidFill>
                  <a:srgbClr val="FF0000"/>
                </a:solidFill>
                <a:latin typeface="微软雅黑" panose="020B0503020204020204" pitchFamily="34" charset="-122"/>
                <a:ea typeface="微软雅黑" panose="020B0503020204020204" pitchFamily="34" charset="-122"/>
              </a:rPr>
              <a:t>代码正常运行所需的必要环境</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13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21" grpId="0" animBg="1"/>
      <p:bldP spid="22" grpId="0" animBg="1"/>
      <p:bldP spid="23" grpId="0" animBg="1"/>
      <p:bldP spid="24" grpId="0" animBg="1"/>
      <p:bldP spid="25" grpId="0" animBg="1"/>
      <p:bldP spid="26" grpId="0" animBg="1"/>
      <p:bldP spid="27" grpId="0" animBg="1"/>
      <p:bldP spid="28" grpId="0" animBg="1"/>
      <p:bldP spid="29" grpId="0"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1047FB-7053-FC45-A382-47D4928A52C3}"/>
              </a:ext>
            </a:extLst>
          </p:cNvPr>
          <p:cNvSpPr>
            <a:spLocks noGrp="1"/>
          </p:cNvSpPr>
          <p:nvPr>
            <p:ph type="ctrTitle"/>
          </p:nvPr>
        </p:nvSpPr>
        <p:spPr/>
        <p:txBody>
          <a:bodyPr/>
          <a:lstStyle/>
          <a:p>
            <a:r>
              <a:rPr kumimoji="1" lang="zh-CN" altLang="en-US"/>
              <a:t>模块化</a:t>
            </a:r>
            <a:endParaRPr kumimoji="1" lang="zh-CN" altLang="en-US" dirty="0"/>
          </a:p>
        </p:txBody>
      </p:sp>
    </p:spTree>
    <p:extLst>
      <p:ext uri="{BB962C8B-B14F-4D97-AF65-F5344CB8AC3E}">
        <p14:creationId xmlns:p14="http://schemas.microsoft.com/office/powerpoint/2010/main" val="3374383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rgbClr val="FF0000"/>
                </a:solidFill>
              </a:rPr>
              <a:t>模块化的基本概念</a:t>
            </a:r>
            <a:endParaRPr lang="en-US" altLang="zh-CN" dirty="0">
              <a:solidFill>
                <a:srgbClr val="FF0000"/>
              </a:solidFill>
            </a:endParaRPr>
          </a:p>
          <a:p>
            <a:r>
              <a:rPr lang="en-US" altLang="zh-CN" dirty="0">
                <a:solidFill>
                  <a:schemeClr val="tx1"/>
                </a:solidFill>
              </a:rPr>
              <a:t>Node.js </a:t>
            </a:r>
            <a:r>
              <a:rPr lang="zh-CN" altLang="en-US" dirty="0">
                <a:solidFill>
                  <a:schemeClr val="tx1"/>
                </a:solidFill>
              </a:rPr>
              <a:t>中模块化</a:t>
            </a:r>
            <a:endParaRPr lang="en-US" altLang="zh-CN" dirty="0">
              <a:solidFill>
                <a:schemeClr val="tx1"/>
              </a:solidFill>
            </a:endParaRPr>
          </a:p>
          <a:p>
            <a:r>
              <a:rPr lang="en-US" altLang="zh-CN" dirty="0">
                <a:solidFill>
                  <a:schemeClr val="tx1"/>
                </a:solidFill>
              </a:rPr>
              <a:t>npm</a:t>
            </a:r>
            <a:r>
              <a:rPr lang="zh-CN" altLang="en-US" dirty="0">
                <a:solidFill>
                  <a:schemeClr val="tx1"/>
                </a:solidFill>
              </a:rPr>
              <a:t>与包</a:t>
            </a:r>
            <a:endParaRPr lang="en-US" altLang="zh-CN" dirty="0">
              <a:solidFill>
                <a:schemeClr val="tx1"/>
              </a:solidFill>
            </a:endParaRPr>
          </a:p>
          <a:p>
            <a:r>
              <a:rPr lang="zh-CN" altLang="en-US" dirty="0"/>
              <a:t>模块的加载机制</a:t>
            </a:r>
            <a:endParaRPr lang="en-US" altLang="zh-CN" dirty="0"/>
          </a:p>
        </p:txBody>
      </p:sp>
    </p:spTree>
    <p:extLst>
      <p:ext uri="{BB962C8B-B14F-4D97-AF65-F5344CB8AC3E}">
        <p14:creationId xmlns:p14="http://schemas.microsoft.com/office/powerpoint/2010/main" val="2948032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模块化的基本概念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什么是模块化</a:t>
            </a:r>
          </a:p>
        </p:txBody>
      </p:sp>
      <p:sp>
        <p:nvSpPr>
          <p:cNvPr id="14" name="内容占位符 5">
            <a:extLst>
              <a:ext uri="{FF2B5EF4-FFF2-40B4-BE49-F238E27FC236}">
                <a16:creationId xmlns:a16="http://schemas.microsoft.com/office/drawing/2014/main" id="{AFCBBE7C-9620-4EAB-B6A3-C3283F98C2F3}"/>
              </a:ext>
            </a:extLst>
          </p:cNvPr>
          <p:cNvSpPr>
            <a:spLocks noGrp="1"/>
          </p:cNvSpPr>
          <p:nvPr>
            <p:ph sz="half" idx="14"/>
          </p:nvPr>
        </p:nvSpPr>
        <p:spPr>
          <a:xfrm>
            <a:off x="848377" y="1393200"/>
            <a:ext cx="6737350" cy="3033657"/>
          </a:xfrm>
        </p:spPr>
        <p:txBody>
          <a:bodyPr>
            <a:noAutofit/>
          </a:bodyPr>
          <a:lstStyle/>
          <a:p>
            <a:r>
              <a:rPr lang="zh-CN" altLang="en-US" b="1" dirty="0">
                <a:solidFill>
                  <a:srgbClr val="FF0000"/>
                </a:solidFill>
              </a:rPr>
              <a:t>模块化</a:t>
            </a:r>
            <a:r>
              <a:rPr lang="zh-CN" altLang="en-US" dirty="0"/>
              <a:t>是指解决一个</a:t>
            </a:r>
            <a:r>
              <a:rPr lang="zh-CN" altLang="en-US" dirty="0">
                <a:solidFill>
                  <a:srgbClr val="047FFD"/>
                </a:solidFill>
              </a:rPr>
              <a:t>复杂问题</a:t>
            </a:r>
            <a:r>
              <a:rPr lang="zh-CN" altLang="en-US" dirty="0"/>
              <a:t>时，自顶向下逐层</a:t>
            </a:r>
            <a:r>
              <a:rPr lang="zh-CN" altLang="en-US" dirty="0">
                <a:solidFill>
                  <a:srgbClr val="FF0000"/>
                </a:solidFill>
              </a:rPr>
              <a:t>把系统划分成若干模块的过程</a:t>
            </a:r>
            <a:r>
              <a:rPr lang="zh-CN" altLang="en-US" dirty="0"/>
              <a:t>。对于整个系统来说，</a:t>
            </a:r>
            <a:r>
              <a:rPr lang="zh-CN" altLang="en-US" dirty="0">
                <a:solidFill>
                  <a:srgbClr val="047FFD"/>
                </a:solidFill>
              </a:rPr>
              <a:t>模块是可组合、分解和更换的单元</a:t>
            </a:r>
            <a:r>
              <a:rPr lang="zh-CN" altLang="en-US" dirty="0"/>
              <a:t>。</a:t>
            </a:r>
            <a:endParaRPr lang="en-US" altLang="zh-CN" dirty="0">
              <a:solidFill>
                <a:schemeClr val="tx1"/>
              </a:solidFill>
            </a:endParaRPr>
          </a:p>
        </p:txBody>
      </p:sp>
    </p:spTree>
    <p:extLst>
      <p:ext uri="{BB962C8B-B14F-4D97-AF65-F5344CB8AC3E}">
        <p14:creationId xmlns:p14="http://schemas.microsoft.com/office/powerpoint/2010/main" val="226344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模块化的基本概念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什么是模块化</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现实生活中的模块化</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A5B1D908-54B6-4152-B5FF-4AA6A5512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973" y="2115183"/>
            <a:ext cx="4689060" cy="234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4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模块化的基本概念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什么是模块化</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现实生活中的模块化</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1028" name="Picture 4">
            <a:extLst>
              <a:ext uri="{FF2B5EF4-FFF2-40B4-BE49-F238E27FC236}">
                <a16:creationId xmlns:a16="http://schemas.microsoft.com/office/drawing/2014/main" id="{3E1AA747-C1DF-47EB-9197-A4C5FC455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07" y="1953032"/>
            <a:ext cx="4085996" cy="27652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F181747-A832-4574-8A2B-1FB6C86D0EDE}"/>
              </a:ext>
            </a:extLst>
          </p:cNvPr>
          <p:cNvPicPr>
            <a:picLocks noChangeAspect="1"/>
          </p:cNvPicPr>
          <p:nvPr/>
        </p:nvPicPr>
        <p:blipFill>
          <a:blip r:embed="rId3"/>
          <a:stretch>
            <a:fillRect/>
          </a:stretch>
        </p:blipFill>
        <p:spPr>
          <a:xfrm rot="16200000">
            <a:off x="4511083" y="2256594"/>
            <a:ext cx="2694591" cy="2350348"/>
          </a:xfrm>
          <a:prstGeom prst="rect">
            <a:avLst/>
          </a:prstGeom>
        </p:spPr>
      </p:pic>
    </p:spTree>
    <p:extLst>
      <p:ext uri="{BB962C8B-B14F-4D97-AF65-F5344CB8AC3E}">
        <p14:creationId xmlns:p14="http://schemas.microsoft.com/office/powerpoint/2010/main" val="10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模块化的基本概念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什么是模块化</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编程领域中的模块化</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6" name="内容占位符 5">
            <a:extLst>
              <a:ext uri="{FF2B5EF4-FFF2-40B4-BE49-F238E27FC236}">
                <a16:creationId xmlns:a16="http://schemas.microsoft.com/office/drawing/2014/main" id="{5DB5D7D2-5E14-4753-914B-C5C03E98435C}"/>
              </a:ext>
            </a:extLst>
          </p:cNvPr>
          <p:cNvSpPr>
            <a:spLocks noGrp="1"/>
          </p:cNvSpPr>
          <p:nvPr>
            <p:ph sz="half" idx="14"/>
          </p:nvPr>
        </p:nvSpPr>
        <p:spPr>
          <a:xfrm>
            <a:off x="848376" y="2123999"/>
            <a:ext cx="7665704" cy="2827308"/>
          </a:xfrm>
        </p:spPr>
        <p:txBody>
          <a:bodyPr>
            <a:noAutofit/>
          </a:bodyPr>
          <a:lstStyle/>
          <a:p>
            <a:r>
              <a:rPr lang="zh-CN" altLang="en-US" dirty="0">
                <a:solidFill>
                  <a:schemeClr val="tx1"/>
                </a:solidFill>
              </a:rPr>
              <a:t>编程领域中的模块化，就是</a:t>
            </a:r>
            <a:r>
              <a:rPr lang="zh-CN" altLang="en-US" b="1" dirty="0">
                <a:solidFill>
                  <a:srgbClr val="FF0000"/>
                </a:solidFill>
              </a:rPr>
              <a:t>遵守固定的规则</a:t>
            </a:r>
            <a:r>
              <a:rPr lang="zh-CN" altLang="en-US" dirty="0">
                <a:solidFill>
                  <a:schemeClr val="tx1"/>
                </a:solidFill>
              </a:rPr>
              <a:t>，把一个</a:t>
            </a:r>
            <a:r>
              <a:rPr lang="zh-CN" altLang="en-US" dirty="0">
                <a:solidFill>
                  <a:srgbClr val="FF0000"/>
                </a:solidFill>
              </a:rPr>
              <a:t>大文件</a:t>
            </a:r>
            <a:r>
              <a:rPr lang="zh-CN" altLang="en-US" dirty="0">
                <a:solidFill>
                  <a:schemeClr val="tx1"/>
                </a:solidFill>
              </a:rPr>
              <a:t>拆成</a:t>
            </a:r>
            <a:r>
              <a:rPr lang="zh-CN" altLang="en-US" dirty="0">
                <a:solidFill>
                  <a:srgbClr val="047FFD"/>
                </a:solidFill>
              </a:rPr>
              <a:t>独立并互相依赖</a:t>
            </a:r>
            <a:r>
              <a:rPr lang="zh-CN" altLang="en-US" dirty="0">
                <a:solidFill>
                  <a:schemeClr val="tx1"/>
                </a:solidFill>
              </a:rPr>
              <a:t>的</a:t>
            </a:r>
            <a:r>
              <a:rPr lang="zh-CN" altLang="en-US" dirty="0">
                <a:solidFill>
                  <a:srgbClr val="FF0000"/>
                </a:solidFill>
              </a:rPr>
              <a:t>多个小模块</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把代码进行模块化拆分的好处：</a:t>
            </a:r>
            <a:endParaRPr lang="en-US" altLang="zh-CN" dirty="0">
              <a:solidFill>
                <a:schemeClr val="tx1"/>
              </a:solidFill>
            </a:endParaRPr>
          </a:p>
          <a:p>
            <a:pPr marL="228600" indent="-228600">
              <a:buFont typeface="+mj-ea"/>
              <a:buAutoNum type="circleNumDbPlain"/>
            </a:pPr>
            <a:r>
              <a:rPr lang="zh-CN" altLang="en-US" dirty="0">
                <a:solidFill>
                  <a:schemeClr val="tx1"/>
                </a:solidFill>
              </a:rPr>
              <a:t>提高了代码的</a:t>
            </a:r>
            <a:r>
              <a:rPr lang="zh-CN" altLang="en-US" dirty="0">
                <a:solidFill>
                  <a:srgbClr val="FF0000"/>
                </a:solidFill>
              </a:rPr>
              <a:t>复用性</a:t>
            </a:r>
            <a:endParaRPr lang="en-US" altLang="zh-CN" dirty="0">
              <a:solidFill>
                <a:srgbClr val="FF0000"/>
              </a:solidFill>
            </a:endParaRPr>
          </a:p>
          <a:p>
            <a:pPr marL="228600" indent="-228600">
              <a:buFont typeface="+mj-ea"/>
              <a:buAutoNum type="circleNumDbPlain"/>
            </a:pPr>
            <a:r>
              <a:rPr lang="zh-CN" altLang="en-US" dirty="0">
                <a:solidFill>
                  <a:schemeClr val="tx1"/>
                </a:solidFill>
              </a:rPr>
              <a:t>提高了代码的</a:t>
            </a:r>
            <a:r>
              <a:rPr lang="zh-CN" altLang="en-US" dirty="0">
                <a:solidFill>
                  <a:srgbClr val="FF0000"/>
                </a:solidFill>
              </a:rPr>
              <a:t>可维护性</a:t>
            </a:r>
            <a:endParaRPr lang="en-US" altLang="zh-CN" dirty="0">
              <a:solidFill>
                <a:srgbClr val="FF0000"/>
              </a:solidFill>
            </a:endParaRPr>
          </a:p>
          <a:p>
            <a:pPr marL="228600" indent="-228600">
              <a:buFont typeface="+mj-ea"/>
              <a:buAutoNum type="circleNumDbPlain"/>
            </a:pPr>
            <a:r>
              <a:rPr lang="zh-CN" altLang="en-US" dirty="0">
                <a:solidFill>
                  <a:schemeClr val="tx1"/>
                </a:solidFill>
              </a:rPr>
              <a:t>可以实现</a:t>
            </a:r>
            <a:r>
              <a:rPr lang="zh-CN" altLang="en-US" dirty="0">
                <a:solidFill>
                  <a:srgbClr val="FF0000"/>
                </a:solidFill>
              </a:rPr>
              <a:t>按需加载</a:t>
            </a:r>
            <a:endParaRPr lang="en-US" altLang="zh-CN" dirty="0">
              <a:solidFill>
                <a:srgbClr val="FF0000"/>
              </a:solidFill>
            </a:endParaRPr>
          </a:p>
        </p:txBody>
      </p:sp>
    </p:spTree>
    <p:extLst>
      <p:ext uri="{BB962C8B-B14F-4D97-AF65-F5344CB8AC3E}">
        <p14:creationId xmlns:p14="http://schemas.microsoft.com/office/powerpoint/2010/main" val="194176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模块化的基本概念</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1.2 </a:t>
            </a:r>
            <a:r>
              <a:rPr lang="zh-CN" altLang="en-US" dirty="0"/>
              <a:t>模块化规范</a:t>
            </a:r>
          </a:p>
        </p:txBody>
      </p:sp>
      <p:sp>
        <p:nvSpPr>
          <p:cNvPr id="7" name="内容占位符 5">
            <a:extLst>
              <a:ext uri="{FF2B5EF4-FFF2-40B4-BE49-F238E27FC236}">
                <a16:creationId xmlns:a16="http://schemas.microsoft.com/office/drawing/2014/main" id="{EAEC455A-6815-4C26-9F53-F5FC02923DEF}"/>
              </a:ext>
            </a:extLst>
          </p:cNvPr>
          <p:cNvSpPr>
            <a:spLocks noGrp="1"/>
          </p:cNvSpPr>
          <p:nvPr>
            <p:ph sz="half" idx="14"/>
          </p:nvPr>
        </p:nvSpPr>
        <p:spPr>
          <a:xfrm>
            <a:off x="848377" y="1393200"/>
            <a:ext cx="7069650" cy="3033657"/>
          </a:xfrm>
        </p:spPr>
        <p:txBody>
          <a:bodyPr>
            <a:noAutofit/>
          </a:bodyPr>
          <a:lstStyle/>
          <a:p>
            <a:r>
              <a:rPr lang="zh-CN" altLang="en-US" b="1" dirty="0">
                <a:solidFill>
                  <a:srgbClr val="FF0000"/>
                </a:solidFill>
              </a:rPr>
              <a:t>模块化规范</a:t>
            </a:r>
            <a:r>
              <a:rPr lang="zh-CN" altLang="en-US" dirty="0">
                <a:solidFill>
                  <a:schemeClr val="tx1"/>
                </a:solidFill>
              </a:rPr>
              <a:t>就是对代码进行模块化的拆分与组合时，需要遵守的那些规则。</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例如：</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使用什么样的语法格式来</a:t>
            </a:r>
            <a:r>
              <a:rPr lang="zh-CN" altLang="en-US" dirty="0">
                <a:solidFill>
                  <a:srgbClr val="047FFD"/>
                </a:solidFill>
              </a:rPr>
              <a:t>引用模块</a:t>
            </a:r>
            <a:endParaRPr lang="en-US" altLang="zh-CN" dirty="0">
              <a:solidFill>
                <a:srgbClr val="047FFD"/>
              </a:solidFill>
            </a:endParaRPr>
          </a:p>
          <a:p>
            <a:pPr marL="171450" indent="-171450">
              <a:buFont typeface="Wingdings" panose="05000000000000000000" pitchFamily="2" charset="2"/>
              <a:buChar char="l"/>
            </a:pPr>
            <a:r>
              <a:rPr lang="zh-CN" altLang="en-US" dirty="0">
                <a:solidFill>
                  <a:schemeClr val="tx1"/>
                </a:solidFill>
              </a:rPr>
              <a:t>在模块中使用什么样的语法格式</a:t>
            </a:r>
            <a:r>
              <a:rPr lang="zh-CN" altLang="en-US" dirty="0">
                <a:solidFill>
                  <a:srgbClr val="047FFD"/>
                </a:solidFill>
              </a:rPr>
              <a:t>向外暴露成员</a:t>
            </a:r>
            <a:endParaRPr lang="en-US" altLang="zh-CN" dirty="0">
              <a:solidFill>
                <a:srgbClr val="047FFD"/>
              </a:solidFill>
            </a:endParaRPr>
          </a:p>
          <a:p>
            <a:endParaRPr lang="en-US" altLang="zh-CN" dirty="0">
              <a:solidFill>
                <a:schemeClr val="tx1"/>
              </a:solidFill>
            </a:endParaRPr>
          </a:p>
          <a:p>
            <a:r>
              <a:rPr lang="zh-CN" altLang="en-US" b="1" dirty="0">
                <a:solidFill>
                  <a:srgbClr val="FF0000"/>
                </a:solidFill>
              </a:rPr>
              <a:t>模块化规范的好处</a:t>
            </a:r>
            <a:r>
              <a:rPr lang="zh-CN" altLang="en-US" dirty="0">
                <a:solidFill>
                  <a:schemeClr val="tx1"/>
                </a:solidFill>
              </a:rPr>
              <a:t>：大家都遵守同样的模块化规范写代码，降低了沟通的成本，极大方便了各个模块之间的相互调用，利人利己。</a:t>
            </a:r>
            <a:endParaRPr lang="en-US" altLang="zh-CN" dirty="0">
              <a:solidFill>
                <a:schemeClr val="tx1"/>
              </a:solidFill>
            </a:endParaRPr>
          </a:p>
          <a:p>
            <a:endParaRPr lang="en-US" altLang="zh-CN" dirty="0">
              <a:solidFill>
                <a:schemeClr val="tx1"/>
              </a:solidFill>
            </a:endParaRPr>
          </a:p>
        </p:txBody>
      </p:sp>
    </p:spTree>
    <p:extLst>
      <p:ext uri="{BB962C8B-B14F-4D97-AF65-F5344CB8AC3E}">
        <p14:creationId xmlns:p14="http://schemas.microsoft.com/office/powerpoint/2010/main" val="20323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模块化的基本概念</a:t>
            </a:r>
            <a:endParaRPr lang="en-US" altLang="zh-CN" dirty="0">
              <a:solidFill>
                <a:schemeClr val="tx1"/>
              </a:solidFill>
            </a:endParaRPr>
          </a:p>
          <a:p>
            <a:r>
              <a:rPr lang="en-US" altLang="zh-CN" dirty="0">
                <a:solidFill>
                  <a:srgbClr val="FF0000"/>
                </a:solidFill>
              </a:rPr>
              <a:t>Node.js </a:t>
            </a:r>
            <a:r>
              <a:rPr lang="zh-CN" altLang="en-US" dirty="0">
                <a:solidFill>
                  <a:srgbClr val="FF0000"/>
                </a:solidFill>
              </a:rPr>
              <a:t>中模块化</a:t>
            </a:r>
            <a:endParaRPr lang="en-US" altLang="zh-CN" dirty="0">
              <a:solidFill>
                <a:srgbClr val="FF0000"/>
              </a:solidFill>
            </a:endParaRPr>
          </a:p>
          <a:p>
            <a:r>
              <a:rPr lang="en-US" altLang="zh-CN" dirty="0">
                <a:solidFill>
                  <a:schemeClr val="tx1"/>
                </a:solidFill>
              </a:rPr>
              <a:t>npm</a:t>
            </a:r>
            <a:r>
              <a:rPr lang="zh-CN" altLang="en-US" dirty="0">
                <a:solidFill>
                  <a:schemeClr val="tx1"/>
                </a:solidFill>
              </a:rPr>
              <a:t>与包</a:t>
            </a:r>
            <a:endParaRPr lang="en-US" altLang="zh-CN" dirty="0">
              <a:solidFill>
                <a:schemeClr val="tx1"/>
              </a:solidFill>
            </a:endParaRPr>
          </a:p>
          <a:p>
            <a:r>
              <a:rPr lang="zh-CN" altLang="en-US" dirty="0"/>
              <a:t>模块的加载机制</a:t>
            </a:r>
            <a:endParaRPr lang="en-US" altLang="zh-CN" dirty="0"/>
          </a:p>
        </p:txBody>
      </p:sp>
    </p:spTree>
    <p:extLst>
      <p:ext uri="{BB962C8B-B14F-4D97-AF65-F5344CB8AC3E}">
        <p14:creationId xmlns:p14="http://schemas.microsoft.com/office/powerpoint/2010/main" val="2081781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2.1 Node.js</a:t>
            </a:r>
            <a:r>
              <a:rPr lang="zh-CN" altLang="en-US" dirty="0"/>
              <a:t> 中模块的分类</a:t>
            </a:r>
          </a:p>
        </p:txBody>
      </p:sp>
      <p:sp>
        <p:nvSpPr>
          <p:cNvPr id="7" name="内容占位符 5">
            <a:extLst>
              <a:ext uri="{FF2B5EF4-FFF2-40B4-BE49-F238E27FC236}">
                <a16:creationId xmlns:a16="http://schemas.microsoft.com/office/drawing/2014/main" id="{EAEC455A-6815-4C26-9F53-F5FC02923DEF}"/>
              </a:ext>
            </a:extLst>
          </p:cNvPr>
          <p:cNvSpPr>
            <a:spLocks noGrp="1"/>
          </p:cNvSpPr>
          <p:nvPr>
            <p:ph sz="half" idx="14"/>
          </p:nvPr>
        </p:nvSpPr>
        <p:spPr>
          <a:xfrm>
            <a:off x="848376" y="1393200"/>
            <a:ext cx="7447245" cy="1499013"/>
          </a:xfrm>
        </p:spPr>
        <p:txBody>
          <a:bodyPr>
            <a:noAutofit/>
          </a:bodyPr>
          <a:lstStyle/>
          <a:p>
            <a:r>
              <a:rPr lang="en-US" altLang="zh-CN" dirty="0">
                <a:solidFill>
                  <a:schemeClr val="tx1"/>
                </a:solidFill>
              </a:rPr>
              <a:t>Node.js </a:t>
            </a:r>
            <a:r>
              <a:rPr lang="zh-CN" altLang="en-US" dirty="0">
                <a:solidFill>
                  <a:schemeClr val="tx1"/>
                </a:solidFill>
              </a:rPr>
              <a:t>中根据模块来源的不同，将模块分为了</a:t>
            </a:r>
            <a:r>
              <a:rPr lang="en-US" altLang="zh-CN" dirty="0">
                <a:solidFill>
                  <a:schemeClr val="tx1"/>
                </a:solidFill>
              </a:rPr>
              <a:t> 3 </a:t>
            </a:r>
            <a:r>
              <a:rPr lang="zh-CN" altLang="en-US" dirty="0">
                <a:solidFill>
                  <a:schemeClr val="tx1"/>
                </a:solidFill>
              </a:rPr>
              <a:t>大类，分别是：</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 </a:t>
            </a:r>
            <a:r>
              <a:rPr lang="zh-CN" altLang="en-US" dirty="0">
                <a:solidFill>
                  <a:srgbClr val="FF0000"/>
                </a:solidFill>
              </a:rPr>
              <a:t>内置模块</a:t>
            </a:r>
            <a:r>
              <a:rPr lang="zh-CN" altLang="en-US" dirty="0">
                <a:solidFill>
                  <a:schemeClr val="tx1"/>
                </a:solidFill>
              </a:rPr>
              <a:t>（内置模块是由 </a:t>
            </a:r>
            <a:r>
              <a:rPr lang="en-US" altLang="zh-CN" dirty="0">
                <a:solidFill>
                  <a:schemeClr val="tx1"/>
                </a:solidFill>
              </a:rPr>
              <a:t>Node.js </a:t>
            </a:r>
            <a:r>
              <a:rPr lang="zh-CN" altLang="en-US" dirty="0">
                <a:solidFill>
                  <a:schemeClr val="tx1"/>
                </a:solidFill>
              </a:rPr>
              <a:t>官方提供的，例如 </a:t>
            </a:r>
            <a:r>
              <a:rPr lang="en-US" altLang="zh-CN" dirty="0">
                <a:solidFill>
                  <a:schemeClr val="tx1"/>
                </a:solidFill>
              </a:rPr>
              <a:t>fs</a:t>
            </a:r>
            <a:r>
              <a:rPr lang="zh-CN" altLang="en-US" dirty="0">
                <a:solidFill>
                  <a:schemeClr val="tx1"/>
                </a:solidFill>
              </a:rPr>
              <a:t>、</a:t>
            </a:r>
            <a:r>
              <a:rPr lang="en-US" altLang="zh-CN" dirty="0">
                <a:solidFill>
                  <a:schemeClr val="tx1"/>
                </a:solidFill>
              </a:rPr>
              <a:t>path</a:t>
            </a:r>
            <a:r>
              <a:rPr lang="zh-CN" altLang="en-US" dirty="0">
                <a:solidFill>
                  <a:schemeClr val="tx1"/>
                </a:solidFill>
              </a:rPr>
              <a:t>、</a:t>
            </a:r>
            <a:r>
              <a:rPr lang="en-US" altLang="zh-CN" dirty="0">
                <a:solidFill>
                  <a:schemeClr val="tx1"/>
                </a:solidFill>
              </a:rPr>
              <a:t>http </a:t>
            </a:r>
            <a:r>
              <a:rPr lang="zh-CN" altLang="en-US" dirty="0">
                <a:solidFill>
                  <a:schemeClr val="tx1"/>
                </a:solidFill>
              </a:rPr>
              <a:t>等）</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 </a:t>
            </a:r>
            <a:r>
              <a:rPr lang="zh-CN" altLang="en-US" dirty="0">
                <a:solidFill>
                  <a:srgbClr val="FF0000"/>
                </a:solidFill>
              </a:rPr>
              <a:t>自定义模块</a:t>
            </a:r>
            <a:r>
              <a:rPr lang="zh-CN" altLang="en-US" dirty="0">
                <a:solidFill>
                  <a:schemeClr val="tx1"/>
                </a:solidFill>
              </a:rPr>
              <a:t>（用户创建的每个 </a:t>
            </a:r>
            <a:r>
              <a:rPr lang="en-US" altLang="zh-CN" dirty="0">
                <a:solidFill>
                  <a:schemeClr val="tx1"/>
                </a:solidFill>
              </a:rPr>
              <a:t>.js </a:t>
            </a:r>
            <a:r>
              <a:rPr lang="zh-CN" altLang="en-US" dirty="0">
                <a:solidFill>
                  <a:schemeClr val="tx1"/>
                </a:solidFill>
              </a:rPr>
              <a:t>文件，都是自定义模块）</a:t>
            </a:r>
            <a:endParaRPr lang="en-US" altLang="zh-CN" dirty="0">
              <a:solidFill>
                <a:schemeClr val="tx1"/>
              </a:solidFill>
            </a:endParaRPr>
          </a:p>
          <a:p>
            <a:pPr marL="171450" indent="-171450">
              <a:buFont typeface="Wingdings" panose="05000000000000000000" pitchFamily="2" charset="2"/>
              <a:buChar char="l"/>
            </a:pPr>
            <a:r>
              <a:rPr lang="zh-CN" altLang="en-US" dirty="0">
                <a:solidFill>
                  <a:schemeClr val="tx1"/>
                </a:solidFill>
              </a:rPr>
              <a:t> </a:t>
            </a:r>
            <a:r>
              <a:rPr lang="zh-CN" altLang="en-US" dirty="0">
                <a:solidFill>
                  <a:srgbClr val="FF0000"/>
                </a:solidFill>
              </a:rPr>
              <a:t>第三方模块</a:t>
            </a:r>
            <a:r>
              <a:rPr lang="zh-CN" altLang="en-US" dirty="0">
                <a:solidFill>
                  <a:schemeClr val="tx1"/>
                </a:solidFill>
              </a:rPr>
              <a:t>（</a:t>
            </a:r>
            <a:r>
              <a:rPr lang="zh-CN" altLang="en-US" dirty="0">
                <a:solidFill>
                  <a:srgbClr val="047FFD"/>
                </a:solidFill>
              </a:rPr>
              <a:t>由第三方开发出来的模块</a:t>
            </a:r>
            <a:r>
              <a:rPr lang="zh-CN" altLang="en-US" dirty="0">
                <a:solidFill>
                  <a:schemeClr val="tx1"/>
                </a:solidFill>
              </a:rPr>
              <a:t>，并非官方提供的内置模块，也不是用户创建的自定义模块，</a:t>
            </a:r>
            <a:r>
              <a:rPr lang="zh-CN" altLang="en-US" dirty="0">
                <a:solidFill>
                  <a:srgbClr val="047FFD"/>
                </a:solidFill>
              </a:rPr>
              <a:t>使用前需要先下载</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25669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2.2 </a:t>
            </a:r>
            <a:r>
              <a:rPr lang="zh-CN" altLang="en-US" dirty="0">
                <a:solidFill>
                  <a:srgbClr val="FF0000"/>
                </a:solidFill>
              </a:rPr>
              <a:t>加载</a:t>
            </a:r>
            <a:r>
              <a:rPr lang="zh-CN" altLang="en-US" dirty="0"/>
              <a:t>模块</a:t>
            </a:r>
            <a:endParaRPr lang="zh-CN" altLang="en-US" dirty="0">
              <a:solidFill>
                <a:srgbClr val="FF0000"/>
              </a:solidFill>
            </a:endParaRPr>
          </a:p>
        </p:txBody>
      </p:sp>
      <p:sp>
        <p:nvSpPr>
          <p:cNvPr id="7" name="内容占位符 5">
            <a:extLst>
              <a:ext uri="{FF2B5EF4-FFF2-40B4-BE49-F238E27FC236}">
                <a16:creationId xmlns:a16="http://schemas.microsoft.com/office/drawing/2014/main" id="{EAEC455A-6815-4C26-9F53-F5FC02923DEF}"/>
              </a:ext>
            </a:extLst>
          </p:cNvPr>
          <p:cNvSpPr>
            <a:spLocks noGrp="1"/>
          </p:cNvSpPr>
          <p:nvPr>
            <p:ph sz="half" idx="14"/>
          </p:nvPr>
        </p:nvSpPr>
        <p:spPr>
          <a:xfrm>
            <a:off x="848377" y="1393200"/>
            <a:ext cx="7069650" cy="401733"/>
          </a:xfrm>
        </p:spPr>
        <p:txBody>
          <a:bodyPr>
            <a:noAutofit/>
          </a:bodyPr>
          <a:lstStyle/>
          <a:p>
            <a:r>
              <a:rPr lang="zh-CN" altLang="en-US" dirty="0">
                <a:solidFill>
                  <a:schemeClr val="tx1"/>
                </a:solidFill>
              </a:rPr>
              <a:t>使用强大的 </a:t>
            </a:r>
            <a:r>
              <a:rPr lang="en-US" altLang="zh-CN" dirty="0">
                <a:solidFill>
                  <a:srgbClr val="FF0000"/>
                </a:solidFill>
              </a:rPr>
              <a:t>require()</a:t>
            </a:r>
            <a:r>
              <a:rPr lang="en-US" altLang="zh-CN" dirty="0">
                <a:solidFill>
                  <a:schemeClr val="tx1"/>
                </a:solidFill>
              </a:rPr>
              <a:t> </a:t>
            </a:r>
            <a:r>
              <a:rPr lang="zh-CN" altLang="en-US" dirty="0">
                <a:solidFill>
                  <a:schemeClr val="tx1"/>
                </a:solidFill>
              </a:rPr>
              <a:t>方法，可以加载需要的</a:t>
            </a:r>
            <a:r>
              <a:rPr lang="zh-CN" altLang="en-US" dirty="0">
                <a:solidFill>
                  <a:srgbClr val="047FFD"/>
                </a:solidFill>
              </a:rPr>
              <a:t>内置模块</a:t>
            </a:r>
            <a:r>
              <a:rPr lang="zh-CN" altLang="en-US" dirty="0">
                <a:solidFill>
                  <a:schemeClr val="tx1"/>
                </a:solidFill>
              </a:rPr>
              <a:t>、</a:t>
            </a:r>
            <a:r>
              <a:rPr lang="zh-CN" altLang="en-US" dirty="0">
                <a:solidFill>
                  <a:srgbClr val="047FFD"/>
                </a:solidFill>
              </a:rPr>
              <a:t>用户自定义模块</a:t>
            </a:r>
            <a:r>
              <a:rPr lang="zh-CN" altLang="en-US" dirty="0">
                <a:solidFill>
                  <a:schemeClr val="tx1"/>
                </a:solidFill>
              </a:rPr>
              <a:t>、</a:t>
            </a:r>
            <a:r>
              <a:rPr lang="zh-CN" altLang="en-US" dirty="0">
                <a:solidFill>
                  <a:srgbClr val="047FFD"/>
                </a:solidFill>
              </a:rPr>
              <a:t>第三方模块</a:t>
            </a:r>
            <a:r>
              <a:rPr lang="zh-CN" altLang="en-US" dirty="0">
                <a:solidFill>
                  <a:schemeClr val="tx1"/>
                </a:solidFill>
              </a:rPr>
              <a:t>进行使用。例如：</a:t>
            </a:r>
            <a:endParaRPr lang="en-US" altLang="zh-CN" dirty="0">
              <a:solidFill>
                <a:schemeClr val="tx1"/>
              </a:solidFill>
            </a:endParaRPr>
          </a:p>
        </p:txBody>
      </p:sp>
      <p:pic>
        <p:nvPicPr>
          <p:cNvPr id="4" name="图片 3">
            <a:extLst>
              <a:ext uri="{FF2B5EF4-FFF2-40B4-BE49-F238E27FC236}">
                <a16:creationId xmlns:a16="http://schemas.microsoft.com/office/drawing/2014/main" id="{99792933-1ADB-48CE-97A2-2B86140D45E9}"/>
              </a:ext>
            </a:extLst>
          </p:cNvPr>
          <p:cNvPicPr>
            <a:picLocks noChangeAspect="1"/>
          </p:cNvPicPr>
          <p:nvPr/>
        </p:nvPicPr>
        <p:blipFill>
          <a:blip r:embed="rId2"/>
          <a:stretch>
            <a:fillRect/>
          </a:stretch>
        </p:blipFill>
        <p:spPr>
          <a:xfrm>
            <a:off x="960686" y="1794933"/>
            <a:ext cx="5544000" cy="2550240"/>
          </a:xfrm>
          <a:prstGeom prst="rect">
            <a:avLst/>
          </a:prstGeom>
        </p:spPr>
      </p:pic>
      <p:sp>
        <p:nvSpPr>
          <p:cNvPr id="6" name="内容占位符 5">
            <a:extLst>
              <a:ext uri="{FF2B5EF4-FFF2-40B4-BE49-F238E27FC236}">
                <a16:creationId xmlns:a16="http://schemas.microsoft.com/office/drawing/2014/main" id="{5077EFFD-173D-4068-BD3E-A05FED8EFBB8}"/>
              </a:ext>
            </a:extLst>
          </p:cNvPr>
          <p:cNvSpPr txBox="1">
            <a:spLocks/>
          </p:cNvSpPr>
          <p:nvPr/>
        </p:nvSpPr>
        <p:spPr>
          <a:xfrm>
            <a:off x="848378" y="4410720"/>
            <a:ext cx="7069650" cy="401733"/>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rgbClr val="FF0000"/>
                </a:solidFill>
              </a:rPr>
              <a:t>注意</a:t>
            </a:r>
            <a:r>
              <a:rPr lang="zh-CN" altLang="en-US" dirty="0">
                <a:solidFill>
                  <a:schemeClr val="tx1"/>
                </a:solidFill>
              </a:rPr>
              <a:t>：使用 </a:t>
            </a:r>
            <a:r>
              <a:rPr lang="en-US" altLang="zh-CN" dirty="0">
                <a:solidFill>
                  <a:schemeClr val="tx1"/>
                </a:solidFill>
              </a:rPr>
              <a:t>require() </a:t>
            </a:r>
            <a:r>
              <a:rPr lang="zh-CN" altLang="en-US" dirty="0">
                <a:solidFill>
                  <a:schemeClr val="tx1"/>
                </a:solidFill>
              </a:rPr>
              <a:t>方法加载其它模块时，会执行被加载模块中的代码。</a:t>
            </a:r>
            <a:endParaRPr lang="en-US" altLang="zh-CN" dirty="0">
              <a:solidFill>
                <a:schemeClr val="tx1"/>
              </a:solidFill>
            </a:endParaRPr>
          </a:p>
        </p:txBody>
      </p:sp>
    </p:spTree>
    <p:extLst>
      <p:ext uri="{BB962C8B-B14F-4D97-AF65-F5344CB8AC3E}">
        <p14:creationId xmlns:p14="http://schemas.microsoft.com/office/powerpoint/2010/main" val="398869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1.1 </a:t>
            </a:r>
            <a:r>
              <a:rPr lang="zh-CN" altLang="en-US" dirty="0"/>
              <a:t>回顾与思考</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6. </a:t>
            </a:r>
            <a:r>
              <a:rPr lang="zh-CN" altLang="en-US" sz="1400" b="1" dirty="0">
                <a:solidFill>
                  <a:srgbClr val="404040"/>
                </a:solidFill>
                <a:latin typeface="微软雅黑" panose="020B0503020204020204" pitchFamily="34" charset="-122"/>
                <a:ea typeface="微软雅黑" panose="020B0503020204020204" pitchFamily="34" charset="-122"/>
              </a:rPr>
              <a:t>思考：</a:t>
            </a:r>
            <a:r>
              <a:rPr lang="en-US" altLang="zh-CN" sz="1400" b="1" dirty="0">
                <a:solidFill>
                  <a:srgbClr val="404040"/>
                </a:solidFill>
                <a:latin typeface="微软雅黑" panose="020B0503020204020204" pitchFamily="34" charset="-122"/>
                <a:ea typeface="微软雅黑" panose="020B0503020204020204" pitchFamily="34" charset="-122"/>
              </a:rPr>
              <a:t>JavaScript </a:t>
            </a:r>
            <a:r>
              <a:rPr lang="zh-CN" altLang="en-US" sz="1400" b="1" dirty="0">
                <a:solidFill>
                  <a:srgbClr val="404040"/>
                </a:solidFill>
                <a:latin typeface="微软雅黑" panose="020B0503020204020204" pitchFamily="34" charset="-122"/>
                <a:ea typeface="微软雅黑" panose="020B0503020204020204" pitchFamily="34" charset="-122"/>
              </a:rPr>
              <a:t>能否做后端开发</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23791F3D-9451-450D-82F9-CA54B2D4CEFF}"/>
              </a:ext>
            </a:extLst>
          </p:cNvPr>
          <p:cNvGrpSpPr/>
          <p:nvPr/>
        </p:nvGrpSpPr>
        <p:grpSpPr>
          <a:xfrm>
            <a:off x="996015" y="2667644"/>
            <a:ext cx="969636" cy="1367716"/>
            <a:chOff x="996015" y="2667644"/>
            <a:chExt cx="969636" cy="1367716"/>
          </a:xfrm>
        </p:grpSpPr>
        <p:pic>
          <p:nvPicPr>
            <p:cNvPr id="19" name="图片 18">
              <a:extLst>
                <a:ext uri="{FF2B5EF4-FFF2-40B4-BE49-F238E27FC236}">
                  <a16:creationId xmlns:a16="http://schemas.microsoft.com/office/drawing/2014/main" id="{09D20B57-698C-4800-8867-E2AE49012358}"/>
                </a:ext>
              </a:extLst>
            </p:cNvPr>
            <p:cNvPicPr>
              <a:picLocks noChangeAspect="1"/>
            </p:cNvPicPr>
            <p:nvPr/>
          </p:nvPicPr>
          <p:blipFill>
            <a:blip r:embed="rId2"/>
            <a:stretch>
              <a:fillRect/>
            </a:stretch>
          </p:blipFill>
          <p:spPr>
            <a:xfrm>
              <a:off x="996015" y="2667644"/>
              <a:ext cx="969636" cy="969636"/>
            </a:xfrm>
            <a:prstGeom prst="rect">
              <a:avLst/>
            </a:prstGeom>
          </p:spPr>
        </p:pic>
        <p:sp>
          <p:nvSpPr>
            <p:cNvPr id="25" name="文本框 24">
              <a:extLst>
                <a:ext uri="{FF2B5EF4-FFF2-40B4-BE49-F238E27FC236}">
                  <a16:creationId xmlns:a16="http://schemas.microsoft.com/office/drawing/2014/main" id="{7B0FB0D9-5D6D-4517-B6B7-5541F3685349}"/>
                </a:ext>
              </a:extLst>
            </p:cNvPr>
            <p:cNvSpPr txBox="1"/>
            <p:nvPr/>
          </p:nvSpPr>
          <p:spPr>
            <a:xfrm>
              <a:off x="1230219" y="3781444"/>
              <a:ext cx="501227"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Java</a:t>
              </a:r>
              <a:endParaRPr lang="zh-CN" altLang="en-US" sz="1050" dirty="0">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EC21DA92-A016-4307-898A-DFD270F4386C}"/>
              </a:ext>
            </a:extLst>
          </p:cNvPr>
          <p:cNvGrpSpPr/>
          <p:nvPr/>
        </p:nvGrpSpPr>
        <p:grpSpPr>
          <a:xfrm>
            <a:off x="2247897" y="2856620"/>
            <a:ext cx="784564" cy="1178740"/>
            <a:chOff x="2247897" y="2856620"/>
            <a:chExt cx="784564" cy="1178740"/>
          </a:xfrm>
        </p:grpSpPr>
        <p:pic>
          <p:nvPicPr>
            <p:cNvPr id="17" name="图片 16">
              <a:extLst>
                <a:ext uri="{FF2B5EF4-FFF2-40B4-BE49-F238E27FC236}">
                  <a16:creationId xmlns:a16="http://schemas.microsoft.com/office/drawing/2014/main" id="{500484F5-38E5-4BF5-8A84-1A88296B96A9}"/>
                </a:ext>
              </a:extLst>
            </p:cNvPr>
            <p:cNvPicPr>
              <a:picLocks noChangeAspect="1"/>
            </p:cNvPicPr>
            <p:nvPr/>
          </p:nvPicPr>
          <p:blipFill>
            <a:blip r:embed="rId3"/>
            <a:stretch>
              <a:fillRect/>
            </a:stretch>
          </p:blipFill>
          <p:spPr>
            <a:xfrm>
              <a:off x="2247897" y="2856620"/>
              <a:ext cx="784564" cy="780660"/>
            </a:xfrm>
            <a:prstGeom prst="rect">
              <a:avLst/>
            </a:prstGeom>
          </p:spPr>
        </p:pic>
        <p:sp>
          <p:nvSpPr>
            <p:cNvPr id="26" name="文本框 25">
              <a:extLst>
                <a:ext uri="{FF2B5EF4-FFF2-40B4-BE49-F238E27FC236}">
                  <a16:creationId xmlns:a16="http://schemas.microsoft.com/office/drawing/2014/main" id="{AB909E45-1FC4-4071-8580-A7A1521418C9}"/>
                </a:ext>
              </a:extLst>
            </p:cNvPr>
            <p:cNvSpPr txBox="1"/>
            <p:nvPr/>
          </p:nvSpPr>
          <p:spPr>
            <a:xfrm>
              <a:off x="2318731" y="3781444"/>
              <a:ext cx="642896"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Python</a:t>
              </a:r>
              <a:endParaRPr lang="zh-CN" altLang="en-US" sz="1050" dirty="0">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E52652D5-D5E2-4796-90B1-636AF00B1841}"/>
              </a:ext>
            </a:extLst>
          </p:cNvPr>
          <p:cNvGrpSpPr/>
          <p:nvPr/>
        </p:nvGrpSpPr>
        <p:grpSpPr>
          <a:xfrm>
            <a:off x="3314708" y="2624501"/>
            <a:ext cx="1205443" cy="1412783"/>
            <a:chOff x="3314708" y="2624501"/>
            <a:chExt cx="1205443" cy="1412783"/>
          </a:xfrm>
        </p:grpSpPr>
        <p:pic>
          <p:nvPicPr>
            <p:cNvPr id="21" name="图片 20">
              <a:extLst>
                <a:ext uri="{FF2B5EF4-FFF2-40B4-BE49-F238E27FC236}">
                  <a16:creationId xmlns:a16="http://schemas.microsoft.com/office/drawing/2014/main" id="{D14648DC-5BF6-43C5-992C-102A38D7DF7E}"/>
                </a:ext>
              </a:extLst>
            </p:cNvPr>
            <p:cNvPicPr>
              <a:picLocks noChangeAspect="1"/>
            </p:cNvPicPr>
            <p:nvPr/>
          </p:nvPicPr>
          <p:blipFill>
            <a:blip r:embed="rId4"/>
            <a:stretch>
              <a:fillRect/>
            </a:stretch>
          </p:blipFill>
          <p:spPr>
            <a:xfrm>
              <a:off x="3314708" y="2624501"/>
              <a:ext cx="1205443" cy="1205443"/>
            </a:xfrm>
            <a:prstGeom prst="rect">
              <a:avLst/>
            </a:prstGeom>
          </p:spPr>
        </p:pic>
        <p:sp>
          <p:nvSpPr>
            <p:cNvPr id="27" name="文本框 26">
              <a:extLst>
                <a:ext uri="{FF2B5EF4-FFF2-40B4-BE49-F238E27FC236}">
                  <a16:creationId xmlns:a16="http://schemas.microsoft.com/office/drawing/2014/main" id="{9E21D7B0-A82E-4422-9DD4-8EA77EFDC108}"/>
                </a:ext>
              </a:extLst>
            </p:cNvPr>
            <p:cNvSpPr txBox="1"/>
            <p:nvPr/>
          </p:nvSpPr>
          <p:spPr>
            <a:xfrm>
              <a:off x="3666815" y="3783368"/>
              <a:ext cx="501227"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PHP</a:t>
              </a:r>
              <a:endParaRPr lang="zh-CN" altLang="en-US" sz="105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5DB00A19-7E6F-4228-B2E7-F5AB4D21C720}"/>
              </a:ext>
            </a:extLst>
          </p:cNvPr>
          <p:cNvGrpSpPr/>
          <p:nvPr/>
        </p:nvGrpSpPr>
        <p:grpSpPr>
          <a:xfrm>
            <a:off x="5098792" y="2424851"/>
            <a:ext cx="2814989" cy="2037825"/>
            <a:chOff x="5098792" y="2424851"/>
            <a:chExt cx="2814989" cy="2037825"/>
          </a:xfrm>
        </p:grpSpPr>
        <p:sp>
          <p:nvSpPr>
            <p:cNvPr id="28" name="文本框 27">
              <a:extLst>
                <a:ext uri="{FF2B5EF4-FFF2-40B4-BE49-F238E27FC236}">
                  <a16:creationId xmlns:a16="http://schemas.microsoft.com/office/drawing/2014/main" id="{8D90B530-16DD-4B12-A7D1-30778E059395}"/>
                </a:ext>
              </a:extLst>
            </p:cNvPr>
            <p:cNvSpPr txBox="1"/>
            <p:nvPr/>
          </p:nvSpPr>
          <p:spPr>
            <a:xfrm>
              <a:off x="6166459" y="4208760"/>
              <a:ext cx="679653" cy="253916"/>
            </a:xfrm>
            <a:prstGeom prst="rect">
              <a:avLst/>
            </a:prstGeom>
            <a:noFill/>
          </p:spPr>
          <p:txBody>
            <a:bodyPr wrap="square" rtlCol="0">
              <a:spAutoFit/>
            </a:bodyPr>
            <a:lstStyle/>
            <a:p>
              <a:r>
                <a:rPr lang="en-US" altLang="zh-CN" sz="1050" dirty="0">
                  <a:latin typeface="微软雅黑" panose="020B0503020204020204" pitchFamily="34" charset="-122"/>
                  <a:ea typeface="微软雅黑" panose="020B0503020204020204" pitchFamily="34" charset="-122"/>
                </a:rPr>
                <a:t>Node.js</a:t>
              </a:r>
              <a:endParaRPr lang="zh-CN" altLang="en-US" sz="1050"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2DC96494-879A-44CF-988F-A18EFF5E63A0}"/>
                </a:ext>
              </a:extLst>
            </p:cNvPr>
            <p:cNvPicPr>
              <a:picLocks noChangeAspect="1"/>
            </p:cNvPicPr>
            <p:nvPr/>
          </p:nvPicPr>
          <p:blipFill>
            <a:blip r:embed="rId5"/>
            <a:stretch>
              <a:fillRect/>
            </a:stretch>
          </p:blipFill>
          <p:spPr>
            <a:xfrm>
              <a:off x="5098792" y="2424851"/>
              <a:ext cx="2814989" cy="1644198"/>
            </a:xfrm>
            <a:prstGeom prst="rect">
              <a:avLst/>
            </a:prstGeom>
          </p:spPr>
        </p:pic>
      </p:grpSp>
    </p:spTree>
    <p:extLst>
      <p:ext uri="{BB962C8B-B14F-4D97-AF65-F5344CB8AC3E}">
        <p14:creationId xmlns:p14="http://schemas.microsoft.com/office/powerpoint/2010/main" val="29241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2.3 Node.js</a:t>
            </a:r>
            <a:r>
              <a:rPr lang="zh-CN" altLang="en-US" dirty="0"/>
              <a:t> 中的模块作用域</a:t>
            </a:r>
          </a:p>
        </p:txBody>
      </p:sp>
      <p:sp>
        <p:nvSpPr>
          <p:cNvPr id="8" name="TextBox 3">
            <a:extLst>
              <a:ext uri="{FF2B5EF4-FFF2-40B4-BE49-F238E27FC236}">
                <a16:creationId xmlns:a16="http://schemas.microsoft.com/office/drawing/2014/main" id="{80D07250-E0F9-4E90-9654-3BABC5DD1529}"/>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什么是</a:t>
            </a:r>
            <a:r>
              <a:rPr lang="zh-CN" altLang="en-US" sz="1400" b="1" dirty="0">
                <a:solidFill>
                  <a:srgbClr val="FF0000"/>
                </a:solidFill>
                <a:latin typeface="微软雅黑" panose="020B0503020204020204" pitchFamily="34" charset="-122"/>
                <a:ea typeface="微软雅黑" panose="020B0503020204020204" pitchFamily="34" charset="-122"/>
              </a:rPr>
              <a:t>模块作用域</a:t>
            </a:r>
          </a:p>
        </p:txBody>
      </p:sp>
      <p:sp>
        <p:nvSpPr>
          <p:cNvPr id="9" name="内容占位符 5">
            <a:extLst>
              <a:ext uri="{FF2B5EF4-FFF2-40B4-BE49-F238E27FC236}">
                <a16:creationId xmlns:a16="http://schemas.microsoft.com/office/drawing/2014/main" id="{9A4D2FC4-627F-46E2-8E13-D6AF9C7680FF}"/>
              </a:ext>
            </a:extLst>
          </p:cNvPr>
          <p:cNvSpPr>
            <a:spLocks noGrp="1"/>
          </p:cNvSpPr>
          <p:nvPr>
            <p:ph sz="half" idx="14"/>
          </p:nvPr>
        </p:nvSpPr>
        <p:spPr>
          <a:xfrm>
            <a:off x="848376" y="2123999"/>
            <a:ext cx="7665704" cy="703833"/>
          </a:xfrm>
        </p:spPr>
        <p:txBody>
          <a:bodyPr>
            <a:noAutofit/>
          </a:bodyPr>
          <a:lstStyle/>
          <a:p>
            <a:r>
              <a:rPr lang="zh-CN" altLang="en-US" dirty="0">
                <a:solidFill>
                  <a:schemeClr val="tx1"/>
                </a:solidFill>
              </a:rPr>
              <a:t>和</a:t>
            </a:r>
            <a:r>
              <a:rPr lang="zh-CN" altLang="en-US" dirty="0">
                <a:solidFill>
                  <a:srgbClr val="FF0000"/>
                </a:solidFill>
              </a:rPr>
              <a:t>函数作用域</a:t>
            </a:r>
            <a:r>
              <a:rPr lang="zh-CN" altLang="en-US" dirty="0">
                <a:solidFill>
                  <a:schemeClr val="tx1"/>
                </a:solidFill>
              </a:rPr>
              <a:t>类似，在自定义模块中定义的</a:t>
            </a:r>
            <a:r>
              <a:rPr lang="zh-CN" altLang="en-US" dirty="0">
                <a:solidFill>
                  <a:srgbClr val="047FFD"/>
                </a:solidFill>
              </a:rPr>
              <a:t>变量</a:t>
            </a:r>
            <a:r>
              <a:rPr lang="zh-CN" altLang="en-US" dirty="0">
                <a:solidFill>
                  <a:schemeClr val="tx1"/>
                </a:solidFill>
              </a:rPr>
              <a:t>、</a:t>
            </a:r>
            <a:r>
              <a:rPr lang="zh-CN" altLang="en-US" dirty="0">
                <a:solidFill>
                  <a:srgbClr val="047FFD"/>
                </a:solidFill>
              </a:rPr>
              <a:t>方法</a:t>
            </a:r>
            <a:r>
              <a:rPr lang="zh-CN" altLang="en-US" dirty="0">
                <a:solidFill>
                  <a:schemeClr val="tx1"/>
                </a:solidFill>
              </a:rPr>
              <a:t>等成员，</a:t>
            </a:r>
            <a:r>
              <a:rPr lang="zh-CN" altLang="en-US" dirty="0">
                <a:solidFill>
                  <a:srgbClr val="FF0000"/>
                </a:solidFill>
              </a:rPr>
              <a:t>只能在当前模块内被访问</a:t>
            </a:r>
            <a:r>
              <a:rPr lang="zh-CN" altLang="en-US" dirty="0">
                <a:solidFill>
                  <a:schemeClr val="tx1"/>
                </a:solidFill>
              </a:rPr>
              <a:t>，这种</a:t>
            </a:r>
            <a:r>
              <a:rPr lang="zh-CN" altLang="en-US" dirty="0">
                <a:solidFill>
                  <a:srgbClr val="FF0000"/>
                </a:solidFill>
              </a:rPr>
              <a:t>模块级别的访问限制</a:t>
            </a:r>
            <a:r>
              <a:rPr lang="zh-CN" altLang="en-US" dirty="0">
                <a:solidFill>
                  <a:schemeClr val="tx1"/>
                </a:solidFill>
              </a:rPr>
              <a:t>，叫做</a:t>
            </a:r>
            <a:r>
              <a:rPr lang="zh-CN" altLang="en-US" b="1" dirty="0">
                <a:solidFill>
                  <a:srgbClr val="FF0000"/>
                </a:solidFill>
              </a:rPr>
              <a:t>模块作用域</a:t>
            </a:r>
            <a:r>
              <a:rPr lang="zh-CN" altLang="en-US" dirty="0">
                <a:solidFill>
                  <a:schemeClr val="tx1"/>
                </a:solidFill>
              </a:rPr>
              <a:t>。</a:t>
            </a:r>
            <a:endParaRPr lang="en-US" altLang="zh-CN" dirty="0">
              <a:solidFill>
                <a:schemeClr val="tx1"/>
              </a:solidFill>
            </a:endParaRPr>
          </a:p>
        </p:txBody>
      </p:sp>
      <p:pic>
        <p:nvPicPr>
          <p:cNvPr id="4" name="图片 3">
            <a:extLst>
              <a:ext uri="{FF2B5EF4-FFF2-40B4-BE49-F238E27FC236}">
                <a16:creationId xmlns:a16="http://schemas.microsoft.com/office/drawing/2014/main" id="{5479AAED-DD4D-4AC2-9DEF-A19793E1ACBA}"/>
              </a:ext>
            </a:extLst>
          </p:cNvPr>
          <p:cNvPicPr>
            <a:picLocks noChangeAspect="1"/>
          </p:cNvPicPr>
          <p:nvPr/>
        </p:nvPicPr>
        <p:blipFill rotWithShape="1">
          <a:blip r:embed="rId2"/>
          <a:srcRect b="27724"/>
          <a:stretch/>
        </p:blipFill>
        <p:spPr>
          <a:xfrm>
            <a:off x="927945" y="2763595"/>
            <a:ext cx="6409023" cy="1577294"/>
          </a:xfrm>
          <a:prstGeom prst="rect">
            <a:avLst/>
          </a:prstGeom>
        </p:spPr>
      </p:pic>
    </p:spTree>
    <p:extLst>
      <p:ext uri="{BB962C8B-B14F-4D97-AF65-F5344CB8AC3E}">
        <p14:creationId xmlns:p14="http://schemas.microsoft.com/office/powerpoint/2010/main" val="420483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2.3 Node.js</a:t>
            </a:r>
            <a:r>
              <a:rPr lang="zh-CN" altLang="en-US" dirty="0"/>
              <a:t> 中的模块作用域</a:t>
            </a:r>
          </a:p>
        </p:txBody>
      </p:sp>
      <p:sp>
        <p:nvSpPr>
          <p:cNvPr id="8" name="TextBox 3">
            <a:extLst>
              <a:ext uri="{FF2B5EF4-FFF2-40B4-BE49-F238E27FC236}">
                <a16:creationId xmlns:a16="http://schemas.microsoft.com/office/drawing/2014/main" id="{80D07250-E0F9-4E90-9654-3BABC5DD1529}"/>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模块作用域的</a:t>
            </a:r>
            <a:r>
              <a:rPr lang="zh-CN" altLang="en-US" sz="1400" b="1" dirty="0">
                <a:solidFill>
                  <a:srgbClr val="FF0000"/>
                </a:solidFill>
                <a:latin typeface="微软雅黑" panose="020B0503020204020204" pitchFamily="34" charset="-122"/>
                <a:ea typeface="微软雅黑" panose="020B0503020204020204" pitchFamily="34" charset="-122"/>
              </a:rPr>
              <a:t>好处</a:t>
            </a:r>
          </a:p>
        </p:txBody>
      </p:sp>
      <p:sp>
        <p:nvSpPr>
          <p:cNvPr id="9" name="内容占位符 5">
            <a:extLst>
              <a:ext uri="{FF2B5EF4-FFF2-40B4-BE49-F238E27FC236}">
                <a16:creationId xmlns:a16="http://schemas.microsoft.com/office/drawing/2014/main" id="{9A4D2FC4-627F-46E2-8E13-D6AF9C7680FF}"/>
              </a:ext>
            </a:extLst>
          </p:cNvPr>
          <p:cNvSpPr>
            <a:spLocks noGrp="1"/>
          </p:cNvSpPr>
          <p:nvPr>
            <p:ph sz="half" idx="14"/>
          </p:nvPr>
        </p:nvSpPr>
        <p:spPr>
          <a:xfrm>
            <a:off x="848376" y="2123999"/>
            <a:ext cx="7665704" cy="385311"/>
          </a:xfrm>
        </p:spPr>
        <p:txBody>
          <a:bodyPr>
            <a:noAutofit/>
          </a:bodyPr>
          <a:lstStyle/>
          <a:p>
            <a:r>
              <a:rPr lang="zh-CN" altLang="en-US" dirty="0">
                <a:solidFill>
                  <a:schemeClr val="tx1"/>
                </a:solidFill>
              </a:rPr>
              <a:t>防止了全局变量污染的问题</a:t>
            </a:r>
            <a:endParaRPr lang="en-US" altLang="zh-CN" dirty="0">
              <a:solidFill>
                <a:schemeClr val="tx1"/>
              </a:solidFill>
            </a:endParaRPr>
          </a:p>
        </p:txBody>
      </p:sp>
      <p:pic>
        <p:nvPicPr>
          <p:cNvPr id="3" name="图片 2">
            <a:extLst>
              <a:ext uri="{FF2B5EF4-FFF2-40B4-BE49-F238E27FC236}">
                <a16:creationId xmlns:a16="http://schemas.microsoft.com/office/drawing/2014/main" id="{184A4529-1FCF-497F-94F9-7D1DE9BD5787}"/>
              </a:ext>
            </a:extLst>
          </p:cNvPr>
          <p:cNvPicPr>
            <a:picLocks noChangeAspect="1"/>
          </p:cNvPicPr>
          <p:nvPr/>
        </p:nvPicPr>
        <p:blipFill>
          <a:blip r:embed="rId2"/>
          <a:stretch>
            <a:fillRect/>
          </a:stretch>
        </p:blipFill>
        <p:spPr>
          <a:xfrm>
            <a:off x="941493" y="2509311"/>
            <a:ext cx="6170507" cy="2538342"/>
          </a:xfrm>
          <a:prstGeom prst="rect">
            <a:avLst/>
          </a:prstGeom>
        </p:spPr>
      </p:pic>
    </p:spTree>
    <p:extLst>
      <p:ext uri="{BB962C8B-B14F-4D97-AF65-F5344CB8AC3E}">
        <p14:creationId xmlns:p14="http://schemas.microsoft.com/office/powerpoint/2010/main" val="104361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2.4 </a:t>
            </a:r>
            <a:r>
              <a:rPr lang="zh-CN" altLang="en-US" dirty="0"/>
              <a:t>向外共享模块作用域中的成员</a:t>
            </a:r>
            <a:endParaRPr lang="zh-CN" altLang="en-US" dirty="0">
              <a:solidFill>
                <a:srgbClr val="FF0000"/>
              </a:solidFill>
            </a:endParaRPr>
          </a:p>
        </p:txBody>
      </p:sp>
      <p:sp>
        <p:nvSpPr>
          <p:cNvPr id="8" name="TextBox 3">
            <a:extLst>
              <a:ext uri="{FF2B5EF4-FFF2-40B4-BE49-F238E27FC236}">
                <a16:creationId xmlns:a16="http://schemas.microsoft.com/office/drawing/2014/main" id="{26963BA5-2CF2-4C4E-9F78-DB9D3840A770}"/>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en-US" altLang="zh-CN" sz="1400" b="1" dirty="0">
                <a:solidFill>
                  <a:srgbClr val="FF0000"/>
                </a:solidFill>
                <a:latin typeface="微软雅黑" panose="020B0503020204020204" pitchFamily="34" charset="-122"/>
                <a:ea typeface="微软雅黑" panose="020B0503020204020204" pitchFamily="34" charset="-122"/>
              </a:rPr>
              <a:t>module</a:t>
            </a:r>
            <a:r>
              <a:rPr lang="en-US" altLang="zh-CN" sz="1400" b="1" dirty="0">
                <a:solidFill>
                  <a:srgbClr val="404040"/>
                </a:solidFill>
                <a:latin typeface="微软雅黑" panose="020B0503020204020204" pitchFamily="34" charset="-122"/>
                <a:ea typeface="微软雅黑" panose="020B0503020204020204" pitchFamily="34" charset="-122"/>
              </a:rPr>
              <a:t> </a:t>
            </a:r>
            <a:r>
              <a:rPr lang="zh-CN" altLang="en-US" sz="1400" b="1" dirty="0">
                <a:solidFill>
                  <a:srgbClr val="404040"/>
                </a:solidFill>
                <a:latin typeface="微软雅黑" panose="020B0503020204020204" pitchFamily="34" charset="-122"/>
                <a:ea typeface="微软雅黑" panose="020B0503020204020204" pitchFamily="34" charset="-122"/>
              </a:rPr>
              <a:t>对象</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E2C4AA5F-3D1C-4807-BD93-292B23659C5F}"/>
              </a:ext>
            </a:extLst>
          </p:cNvPr>
          <p:cNvSpPr>
            <a:spLocks noGrp="1"/>
          </p:cNvSpPr>
          <p:nvPr>
            <p:ph sz="half" idx="14"/>
          </p:nvPr>
        </p:nvSpPr>
        <p:spPr>
          <a:xfrm>
            <a:off x="848375" y="2123999"/>
            <a:ext cx="7898385" cy="385311"/>
          </a:xfrm>
        </p:spPr>
        <p:txBody>
          <a:bodyPr>
            <a:noAutofit/>
          </a:bodyPr>
          <a:lstStyle/>
          <a:p>
            <a:r>
              <a:rPr lang="zh-CN" altLang="en-US" dirty="0">
                <a:solidFill>
                  <a:schemeClr val="tx1"/>
                </a:solidFill>
              </a:rPr>
              <a:t>在每个 </a:t>
            </a:r>
            <a:r>
              <a:rPr lang="en-US" altLang="zh-CN" dirty="0">
                <a:solidFill>
                  <a:schemeClr val="tx1"/>
                </a:solidFill>
              </a:rPr>
              <a:t>.js </a:t>
            </a:r>
            <a:r>
              <a:rPr lang="zh-CN" altLang="en-US" dirty="0">
                <a:solidFill>
                  <a:schemeClr val="tx1"/>
                </a:solidFill>
              </a:rPr>
              <a:t>自定义模块中都有一个 </a:t>
            </a:r>
            <a:r>
              <a:rPr lang="en-US" altLang="zh-CN" dirty="0">
                <a:solidFill>
                  <a:schemeClr val="tx1"/>
                </a:solidFill>
              </a:rPr>
              <a:t>module </a:t>
            </a:r>
            <a:r>
              <a:rPr lang="zh-CN" altLang="en-US" dirty="0">
                <a:solidFill>
                  <a:schemeClr val="tx1"/>
                </a:solidFill>
              </a:rPr>
              <a:t>对象，它里面</a:t>
            </a:r>
            <a:r>
              <a:rPr lang="zh-CN" altLang="en-US" dirty="0">
                <a:solidFill>
                  <a:srgbClr val="FF0000"/>
                </a:solidFill>
              </a:rPr>
              <a:t>存储了和当前模块有关的信息</a:t>
            </a:r>
            <a:r>
              <a:rPr lang="zh-CN" altLang="en-US" dirty="0">
                <a:solidFill>
                  <a:schemeClr val="tx1"/>
                </a:solidFill>
              </a:rPr>
              <a:t>，打印如下：</a:t>
            </a:r>
            <a:endParaRPr lang="en-US" altLang="zh-CN" dirty="0">
              <a:solidFill>
                <a:schemeClr val="tx1"/>
              </a:solidFill>
            </a:endParaRPr>
          </a:p>
        </p:txBody>
      </p:sp>
      <p:pic>
        <p:nvPicPr>
          <p:cNvPr id="5" name="图片 4">
            <a:extLst>
              <a:ext uri="{FF2B5EF4-FFF2-40B4-BE49-F238E27FC236}">
                <a16:creationId xmlns:a16="http://schemas.microsoft.com/office/drawing/2014/main" id="{826D34FC-A3A3-4091-B933-6F5F93CAF8B3}"/>
              </a:ext>
            </a:extLst>
          </p:cNvPr>
          <p:cNvPicPr>
            <a:picLocks noChangeAspect="1"/>
          </p:cNvPicPr>
          <p:nvPr/>
        </p:nvPicPr>
        <p:blipFill>
          <a:blip r:embed="rId2"/>
          <a:stretch>
            <a:fillRect/>
          </a:stretch>
        </p:blipFill>
        <p:spPr>
          <a:xfrm>
            <a:off x="934721" y="2501976"/>
            <a:ext cx="5913120" cy="2540824"/>
          </a:xfrm>
          <a:prstGeom prst="rect">
            <a:avLst/>
          </a:prstGeom>
        </p:spPr>
      </p:pic>
      <p:sp>
        <p:nvSpPr>
          <p:cNvPr id="13" name="矩形 12">
            <a:extLst>
              <a:ext uri="{FF2B5EF4-FFF2-40B4-BE49-F238E27FC236}">
                <a16:creationId xmlns:a16="http://schemas.microsoft.com/office/drawing/2014/main" id="{966BFA95-4408-438F-98DB-1B457A3EC5E2}"/>
              </a:ext>
            </a:extLst>
          </p:cNvPr>
          <p:cNvSpPr/>
          <p:nvPr/>
        </p:nvSpPr>
        <p:spPr>
          <a:xfrm>
            <a:off x="1083945" y="3578101"/>
            <a:ext cx="577215" cy="107439"/>
          </a:xfrm>
          <a:prstGeom prst="rect">
            <a:avLst/>
          </a:prstGeom>
          <a:noFill/>
          <a:ln w="19050">
            <a:solidFill>
              <a:srgbClr val="F69898"/>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69394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2.4 </a:t>
            </a:r>
            <a:r>
              <a:rPr lang="zh-CN" altLang="en-US" dirty="0"/>
              <a:t>向外共享模块作用域中的成员</a:t>
            </a:r>
            <a:endParaRPr lang="zh-CN" altLang="en-US" dirty="0">
              <a:solidFill>
                <a:srgbClr val="FF0000"/>
              </a:solidFill>
            </a:endParaRPr>
          </a:p>
        </p:txBody>
      </p:sp>
      <p:sp>
        <p:nvSpPr>
          <p:cNvPr id="8" name="TextBox 3">
            <a:extLst>
              <a:ext uri="{FF2B5EF4-FFF2-40B4-BE49-F238E27FC236}">
                <a16:creationId xmlns:a16="http://schemas.microsoft.com/office/drawing/2014/main" id="{26963BA5-2CF2-4C4E-9F78-DB9D3840A770}"/>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en-US" altLang="zh-CN" sz="1400" b="1" dirty="0">
                <a:solidFill>
                  <a:srgbClr val="FF0000"/>
                </a:solidFill>
                <a:latin typeface="微软雅黑" panose="020B0503020204020204" pitchFamily="34" charset="-122"/>
                <a:ea typeface="微软雅黑" panose="020B0503020204020204" pitchFamily="34" charset="-122"/>
              </a:rPr>
              <a:t>module.exports </a:t>
            </a:r>
            <a:r>
              <a:rPr lang="zh-CN" altLang="en-US" sz="1400" b="1" dirty="0">
                <a:solidFill>
                  <a:srgbClr val="404040"/>
                </a:solidFill>
                <a:latin typeface="微软雅黑" panose="020B0503020204020204" pitchFamily="34" charset="-122"/>
                <a:ea typeface="微软雅黑" panose="020B0503020204020204" pitchFamily="34" charset="-122"/>
              </a:rPr>
              <a:t>对象</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E2C4AA5F-3D1C-4807-BD93-292B23659C5F}"/>
              </a:ext>
            </a:extLst>
          </p:cNvPr>
          <p:cNvSpPr>
            <a:spLocks noGrp="1"/>
          </p:cNvSpPr>
          <p:nvPr>
            <p:ph sz="half" idx="14"/>
          </p:nvPr>
        </p:nvSpPr>
        <p:spPr>
          <a:xfrm>
            <a:off x="848376" y="2123999"/>
            <a:ext cx="7141381" cy="703833"/>
          </a:xfrm>
        </p:spPr>
        <p:txBody>
          <a:bodyPr>
            <a:noAutofit/>
          </a:bodyPr>
          <a:lstStyle/>
          <a:p>
            <a:r>
              <a:rPr lang="zh-CN" altLang="en-US" dirty="0">
                <a:solidFill>
                  <a:schemeClr val="tx1"/>
                </a:solidFill>
              </a:rPr>
              <a:t>在自定义模块中，可以使用 </a:t>
            </a:r>
            <a:r>
              <a:rPr lang="en-US" altLang="zh-CN" dirty="0">
                <a:solidFill>
                  <a:schemeClr val="tx1"/>
                </a:solidFill>
              </a:rPr>
              <a:t>module.exports </a:t>
            </a:r>
            <a:r>
              <a:rPr lang="zh-CN" altLang="en-US" dirty="0">
                <a:solidFill>
                  <a:schemeClr val="tx1"/>
                </a:solidFill>
              </a:rPr>
              <a:t>对象，将模块内的成员共享出去，供外界使用。</a:t>
            </a:r>
            <a:endParaRPr lang="en-US" altLang="zh-CN" dirty="0">
              <a:solidFill>
                <a:schemeClr val="tx1"/>
              </a:solidFill>
            </a:endParaRPr>
          </a:p>
          <a:p>
            <a:r>
              <a:rPr lang="zh-CN" altLang="en-US" dirty="0">
                <a:solidFill>
                  <a:schemeClr val="tx1"/>
                </a:solidFill>
              </a:rPr>
              <a:t>外界用 </a:t>
            </a:r>
            <a:r>
              <a:rPr lang="en-US" altLang="zh-CN" dirty="0">
                <a:solidFill>
                  <a:srgbClr val="FF0000"/>
                </a:solidFill>
              </a:rPr>
              <a:t>require() </a:t>
            </a:r>
            <a:r>
              <a:rPr lang="zh-CN" altLang="en-US" dirty="0">
                <a:solidFill>
                  <a:srgbClr val="FF0000"/>
                </a:solidFill>
              </a:rPr>
              <a:t>方法</a:t>
            </a:r>
            <a:r>
              <a:rPr lang="zh-CN" altLang="en-US" dirty="0">
                <a:solidFill>
                  <a:schemeClr val="tx1"/>
                </a:solidFill>
              </a:rPr>
              <a:t>导入自定义模块时，得到的就是 </a:t>
            </a:r>
            <a:r>
              <a:rPr lang="en-US" altLang="zh-CN" dirty="0">
                <a:solidFill>
                  <a:schemeClr val="tx1"/>
                </a:solidFill>
              </a:rPr>
              <a:t>module.exports </a:t>
            </a:r>
            <a:r>
              <a:rPr lang="zh-CN" altLang="en-US" dirty="0">
                <a:solidFill>
                  <a:schemeClr val="tx1"/>
                </a:solidFill>
              </a:rPr>
              <a:t>所指向的对象。</a:t>
            </a:r>
            <a:endParaRPr lang="en-US" altLang="zh-CN" dirty="0">
              <a:solidFill>
                <a:schemeClr val="tx1"/>
              </a:solidFill>
            </a:endParaRPr>
          </a:p>
        </p:txBody>
      </p:sp>
    </p:spTree>
    <p:extLst>
      <p:ext uri="{BB962C8B-B14F-4D97-AF65-F5344CB8AC3E}">
        <p14:creationId xmlns:p14="http://schemas.microsoft.com/office/powerpoint/2010/main" val="27417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2.4 </a:t>
            </a:r>
            <a:r>
              <a:rPr lang="zh-CN" altLang="en-US" dirty="0"/>
              <a:t>向外共享模块作用域中的成员</a:t>
            </a:r>
            <a:endParaRPr lang="zh-CN" altLang="en-US" dirty="0">
              <a:solidFill>
                <a:srgbClr val="FF0000"/>
              </a:solidFill>
            </a:endParaRPr>
          </a:p>
        </p:txBody>
      </p:sp>
      <p:sp>
        <p:nvSpPr>
          <p:cNvPr id="8" name="TextBox 3">
            <a:extLst>
              <a:ext uri="{FF2B5EF4-FFF2-40B4-BE49-F238E27FC236}">
                <a16:creationId xmlns:a16="http://schemas.microsoft.com/office/drawing/2014/main" id="{26963BA5-2CF2-4C4E-9F78-DB9D3840A770}"/>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共享成员时的</a:t>
            </a:r>
            <a:r>
              <a:rPr lang="zh-CN" altLang="en-US" sz="1400" b="1" dirty="0">
                <a:solidFill>
                  <a:srgbClr val="FF0000"/>
                </a:solidFill>
                <a:latin typeface="微软雅黑" panose="020B0503020204020204" pitchFamily="34" charset="-122"/>
                <a:ea typeface="微软雅黑" panose="020B0503020204020204" pitchFamily="34" charset="-122"/>
              </a:rPr>
              <a:t>注意点</a:t>
            </a:r>
          </a:p>
        </p:txBody>
      </p:sp>
      <p:sp>
        <p:nvSpPr>
          <p:cNvPr id="9" name="内容占位符 5">
            <a:extLst>
              <a:ext uri="{FF2B5EF4-FFF2-40B4-BE49-F238E27FC236}">
                <a16:creationId xmlns:a16="http://schemas.microsoft.com/office/drawing/2014/main" id="{E2C4AA5F-3D1C-4807-BD93-292B23659C5F}"/>
              </a:ext>
            </a:extLst>
          </p:cNvPr>
          <p:cNvSpPr>
            <a:spLocks noGrp="1"/>
          </p:cNvSpPr>
          <p:nvPr>
            <p:ph sz="half" idx="14"/>
          </p:nvPr>
        </p:nvSpPr>
        <p:spPr>
          <a:xfrm>
            <a:off x="848376" y="2123999"/>
            <a:ext cx="7141381" cy="375361"/>
          </a:xfrm>
        </p:spPr>
        <p:txBody>
          <a:bodyPr>
            <a:noAutofit/>
          </a:bodyPr>
          <a:lstStyle/>
          <a:p>
            <a:r>
              <a:rPr lang="zh-CN" altLang="en-US" dirty="0">
                <a:solidFill>
                  <a:schemeClr val="tx1"/>
                </a:solidFill>
              </a:rPr>
              <a:t>使用 </a:t>
            </a:r>
            <a:r>
              <a:rPr lang="en-US" altLang="zh-CN" dirty="0">
                <a:solidFill>
                  <a:schemeClr val="tx1"/>
                </a:solidFill>
              </a:rPr>
              <a:t>require() </a:t>
            </a:r>
            <a:r>
              <a:rPr lang="zh-CN" altLang="en-US" dirty="0">
                <a:solidFill>
                  <a:schemeClr val="tx1"/>
                </a:solidFill>
              </a:rPr>
              <a:t>方法导入模块时，导入的结果，</a:t>
            </a:r>
            <a:r>
              <a:rPr lang="zh-CN" altLang="en-US" b="1" dirty="0">
                <a:solidFill>
                  <a:srgbClr val="FF0000"/>
                </a:solidFill>
              </a:rPr>
              <a:t>永远以 </a:t>
            </a:r>
            <a:r>
              <a:rPr lang="en-US" altLang="zh-CN" b="1" dirty="0">
                <a:solidFill>
                  <a:srgbClr val="FF0000"/>
                </a:solidFill>
              </a:rPr>
              <a:t>module.exports </a:t>
            </a:r>
            <a:r>
              <a:rPr lang="zh-CN" altLang="en-US" b="1" dirty="0">
                <a:solidFill>
                  <a:srgbClr val="FF0000"/>
                </a:solidFill>
              </a:rPr>
              <a:t>指向的对象为准</a:t>
            </a:r>
            <a:r>
              <a:rPr lang="zh-CN" altLang="en-US" dirty="0">
                <a:solidFill>
                  <a:schemeClr val="tx1"/>
                </a:solidFill>
              </a:rPr>
              <a:t>。</a:t>
            </a:r>
            <a:endParaRPr lang="en-US" altLang="zh-CN" dirty="0">
              <a:solidFill>
                <a:schemeClr val="tx1"/>
              </a:solidFill>
            </a:endParaRPr>
          </a:p>
        </p:txBody>
      </p:sp>
      <p:pic>
        <p:nvPicPr>
          <p:cNvPr id="2" name="图片 1">
            <a:extLst>
              <a:ext uri="{FF2B5EF4-FFF2-40B4-BE49-F238E27FC236}">
                <a16:creationId xmlns:a16="http://schemas.microsoft.com/office/drawing/2014/main" id="{37427EA5-B8E7-43DC-98BB-D2F08DE2B50A}"/>
              </a:ext>
            </a:extLst>
          </p:cNvPr>
          <p:cNvPicPr>
            <a:picLocks noChangeAspect="1"/>
          </p:cNvPicPr>
          <p:nvPr/>
        </p:nvPicPr>
        <p:blipFill>
          <a:blip r:embed="rId2"/>
          <a:stretch>
            <a:fillRect/>
          </a:stretch>
        </p:blipFill>
        <p:spPr>
          <a:xfrm>
            <a:off x="934720" y="2499360"/>
            <a:ext cx="5317067" cy="2547761"/>
          </a:xfrm>
          <a:prstGeom prst="rect">
            <a:avLst/>
          </a:prstGeom>
        </p:spPr>
      </p:pic>
    </p:spTree>
    <p:extLst>
      <p:ext uri="{BB962C8B-B14F-4D97-AF65-F5344CB8AC3E}">
        <p14:creationId xmlns:p14="http://schemas.microsoft.com/office/powerpoint/2010/main" val="261146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2.4 </a:t>
            </a:r>
            <a:r>
              <a:rPr lang="zh-CN" altLang="en-US" dirty="0"/>
              <a:t>向外共享模块作用域中的成员</a:t>
            </a:r>
            <a:endParaRPr lang="zh-CN" altLang="en-US" dirty="0">
              <a:solidFill>
                <a:srgbClr val="FF0000"/>
              </a:solidFill>
            </a:endParaRPr>
          </a:p>
        </p:txBody>
      </p:sp>
      <p:sp>
        <p:nvSpPr>
          <p:cNvPr id="8" name="TextBox 3">
            <a:extLst>
              <a:ext uri="{FF2B5EF4-FFF2-40B4-BE49-F238E27FC236}">
                <a16:creationId xmlns:a16="http://schemas.microsoft.com/office/drawing/2014/main" id="{26963BA5-2CF2-4C4E-9F78-DB9D3840A770}"/>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en-US" altLang="zh-CN" sz="1400" b="1" dirty="0">
                <a:solidFill>
                  <a:srgbClr val="FF0000"/>
                </a:solidFill>
                <a:latin typeface="微软雅黑" panose="020B0503020204020204" pitchFamily="34" charset="-122"/>
                <a:ea typeface="微软雅黑" panose="020B0503020204020204" pitchFamily="34" charset="-122"/>
              </a:rPr>
              <a:t>exports </a:t>
            </a:r>
            <a:r>
              <a:rPr lang="zh-CN" altLang="en-US" sz="1400" b="1" dirty="0">
                <a:solidFill>
                  <a:srgbClr val="FF0000"/>
                </a:solidFill>
                <a:latin typeface="微软雅黑" panose="020B0503020204020204" pitchFamily="34" charset="-122"/>
                <a:ea typeface="微软雅黑" panose="020B0503020204020204" pitchFamily="34" charset="-122"/>
              </a:rPr>
              <a:t>对象</a:t>
            </a:r>
          </a:p>
        </p:txBody>
      </p:sp>
      <p:sp>
        <p:nvSpPr>
          <p:cNvPr id="9" name="内容占位符 5">
            <a:extLst>
              <a:ext uri="{FF2B5EF4-FFF2-40B4-BE49-F238E27FC236}">
                <a16:creationId xmlns:a16="http://schemas.microsoft.com/office/drawing/2014/main" id="{E2C4AA5F-3D1C-4807-BD93-292B23659C5F}"/>
              </a:ext>
            </a:extLst>
          </p:cNvPr>
          <p:cNvSpPr>
            <a:spLocks noGrp="1"/>
          </p:cNvSpPr>
          <p:nvPr>
            <p:ph sz="half" idx="14"/>
          </p:nvPr>
        </p:nvSpPr>
        <p:spPr>
          <a:xfrm>
            <a:off x="848376" y="2123999"/>
            <a:ext cx="7141381" cy="541557"/>
          </a:xfrm>
        </p:spPr>
        <p:txBody>
          <a:bodyPr>
            <a:noAutofit/>
          </a:bodyPr>
          <a:lstStyle/>
          <a:p>
            <a:r>
              <a:rPr lang="zh-CN" altLang="en-US" dirty="0">
                <a:solidFill>
                  <a:schemeClr val="tx1"/>
                </a:solidFill>
              </a:rPr>
              <a:t>由于 </a:t>
            </a:r>
            <a:r>
              <a:rPr lang="en-US" altLang="zh-CN" dirty="0" err="1">
                <a:solidFill>
                  <a:schemeClr val="tx1"/>
                </a:solidFill>
              </a:rPr>
              <a:t>module.exports</a:t>
            </a:r>
            <a:r>
              <a:rPr lang="en-US" altLang="zh-CN" dirty="0">
                <a:solidFill>
                  <a:schemeClr val="tx1"/>
                </a:solidFill>
              </a:rPr>
              <a:t> </a:t>
            </a:r>
            <a:r>
              <a:rPr lang="zh-CN" altLang="en-US" dirty="0">
                <a:solidFill>
                  <a:schemeClr val="tx1"/>
                </a:solidFill>
              </a:rPr>
              <a:t>单词写起来比较复杂，为了简化向外共享成员的代码，</a:t>
            </a:r>
            <a:r>
              <a:rPr lang="en-US" altLang="zh-CN" dirty="0">
                <a:solidFill>
                  <a:schemeClr val="tx1"/>
                </a:solidFill>
              </a:rPr>
              <a:t>Node </a:t>
            </a:r>
            <a:r>
              <a:rPr lang="zh-CN" altLang="en-US" dirty="0">
                <a:solidFill>
                  <a:schemeClr val="tx1"/>
                </a:solidFill>
              </a:rPr>
              <a:t>提供了 </a:t>
            </a:r>
            <a:r>
              <a:rPr lang="en-US" altLang="zh-CN" dirty="0">
                <a:solidFill>
                  <a:srgbClr val="047FFD"/>
                </a:solidFill>
              </a:rPr>
              <a:t>exports</a:t>
            </a:r>
            <a:r>
              <a:rPr lang="en-US" altLang="zh-CN" dirty="0">
                <a:solidFill>
                  <a:schemeClr val="tx1"/>
                </a:solidFill>
              </a:rPr>
              <a:t> </a:t>
            </a:r>
            <a:r>
              <a:rPr lang="zh-CN" altLang="en-US" dirty="0">
                <a:solidFill>
                  <a:schemeClr val="tx1"/>
                </a:solidFill>
              </a:rPr>
              <a:t>对象。</a:t>
            </a:r>
            <a:r>
              <a:rPr lang="zh-CN" altLang="en-US" dirty="0">
                <a:solidFill>
                  <a:srgbClr val="FF0000"/>
                </a:solidFill>
              </a:rPr>
              <a:t>默认情况下</a:t>
            </a:r>
            <a:r>
              <a:rPr lang="zh-CN" altLang="en-US" dirty="0">
                <a:solidFill>
                  <a:schemeClr val="tx1"/>
                </a:solidFill>
              </a:rPr>
              <a:t>，</a:t>
            </a:r>
            <a:r>
              <a:rPr lang="en-US" altLang="zh-CN" dirty="0">
                <a:solidFill>
                  <a:srgbClr val="FF0000"/>
                </a:solidFill>
              </a:rPr>
              <a:t>exports </a:t>
            </a:r>
            <a:r>
              <a:rPr lang="zh-CN" altLang="en-US" dirty="0">
                <a:solidFill>
                  <a:srgbClr val="FF0000"/>
                </a:solidFill>
              </a:rPr>
              <a:t>和 </a:t>
            </a:r>
            <a:r>
              <a:rPr lang="en-US" altLang="zh-CN" dirty="0">
                <a:solidFill>
                  <a:srgbClr val="FF0000"/>
                </a:solidFill>
              </a:rPr>
              <a:t>module.exports </a:t>
            </a:r>
            <a:r>
              <a:rPr lang="zh-CN" altLang="en-US" dirty="0">
                <a:solidFill>
                  <a:srgbClr val="FF0000"/>
                </a:solidFill>
              </a:rPr>
              <a:t>指向同一个对象</a:t>
            </a:r>
            <a:r>
              <a:rPr lang="zh-CN" altLang="en-US" dirty="0">
                <a:solidFill>
                  <a:schemeClr val="tx1"/>
                </a:solidFill>
              </a:rPr>
              <a:t>。最终共享的结果，还是以 </a:t>
            </a:r>
            <a:r>
              <a:rPr lang="en-US" altLang="zh-CN" dirty="0" err="1">
                <a:solidFill>
                  <a:schemeClr val="tx1"/>
                </a:solidFill>
              </a:rPr>
              <a:t>module.exports</a:t>
            </a:r>
            <a:r>
              <a:rPr lang="en-US" altLang="zh-CN" dirty="0">
                <a:solidFill>
                  <a:schemeClr val="tx1"/>
                </a:solidFill>
              </a:rPr>
              <a:t> </a:t>
            </a:r>
            <a:r>
              <a:rPr lang="zh-CN" altLang="en-US" dirty="0">
                <a:solidFill>
                  <a:schemeClr val="tx1"/>
                </a:solidFill>
              </a:rPr>
              <a:t>指向的对象为准。</a:t>
            </a:r>
            <a:endParaRPr lang="en-US" altLang="zh-CN" dirty="0">
              <a:solidFill>
                <a:schemeClr val="tx1"/>
              </a:solidFill>
            </a:endParaRPr>
          </a:p>
        </p:txBody>
      </p:sp>
      <p:pic>
        <p:nvPicPr>
          <p:cNvPr id="3" name="图片 2">
            <a:extLst>
              <a:ext uri="{FF2B5EF4-FFF2-40B4-BE49-F238E27FC236}">
                <a16:creationId xmlns:a16="http://schemas.microsoft.com/office/drawing/2014/main" id="{F30A3E77-1169-45FD-B23E-E2C54D3D1C84}"/>
              </a:ext>
            </a:extLst>
          </p:cNvPr>
          <p:cNvPicPr>
            <a:picLocks noChangeAspect="1"/>
          </p:cNvPicPr>
          <p:nvPr/>
        </p:nvPicPr>
        <p:blipFill>
          <a:blip r:embed="rId2"/>
          <a:stretch>
            <a:fillRect/>
          </a:stretch>
        </p:blipFill>
        <p:spPr>
          <a:xfrm>
            <a:off x="914400" y="2743201"/>
            <a:ext cx="7141381" cy="2289925"/>
          </a:xfrm>
          <a:prstGeom prst="rect">
            <a:avLst/>
          </a:prstGeom>
        </p:spPr>
      </p:pic>
    </p:spTree>
    <p:extLst>
      <p:ext uri="{BB962C8B-B14F-4D97-AF65-F5344CB8AC3E}">
        <p14:creationId xmlns:p14="http://schemas.microsoft.com/office/powerpoint/2010/main" val="352632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2.4 </a:t>
            </a:r>
            <a:r>
              <a:rPr lang="zh-CN" altLang="en-US" dirty="0"/>
              <a:t>向外共享模块作用域中的成员</a:t>
            </a:r>
            <a:endParaRPr lang="zh-CN" altLang="en-US" dirty="0">
              <a:solidFill>
                <a:srgbClr val="FF0000"/>
              </a:solidFill>
            </a:endParaRPr>
          </a:p>
        </p:txBody>
      </p:sp>
      <p:sp>
        <p:nvSpPr>
          <p:cNvPr id="8" name="TextBox 3">
            <a:extLst>
              <a:ext uri="{FF2B5EF4-FFF2-40B4-BE49-F238E27FC236}">
                <a16:creationId xmlns:a16="http://schemas.microsoft.com/office/drawing/2014/main" id="{26963BA5-2CF2-4C4E-9F78-DB9D3840A770}"/>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exports </a:t>
            </a:r>
            <a:r>
              <a:rPr lang="zh-CN" altLang="en-US" sz="1400" b="1" dirty="0">
                <a:solidFill>
                  <a:srgbClr val="404040"/>
                </a:solidFill>
                <a:latin typeface="微软雅黑" panose="020B0503020204020204" pitchFamily="34" charset="-122"/>
                <a:ea typeface="微软雅黑" panose="020B0503020204020204" pitchFamily="34" charset="-122"/>
              </a:rPr>
              <a:t>和 </a:t>
            </a:r>
            <a:r>
              <a:rPr lang="en-US" altLang="zh-CN" sz="1400" b="1" dirty="0">
                <a:solidFill>
                  <a:srgbClr val="404040"/>
                </a:solidFill>
                <a:latin typeface="微软雅黑" panose="020B0503020204020204" pitchFamily="34" charset="-122"/>
                <a:ea typeface="微软雅黑" panose="020B0503020204020204" pitchFamily="34" charset="-122"/>
              </a:rPr>
              <a:t>module.exports </a:t>
            </a:r>
            <a:r>
              <a:rPr lang="zh-CN" altLang="en-US" sz="1400" b="1" dirty="0">
                <a:solidFill>
                  <a:srgbClr val="404040"/>
                </a:solidFill>
                <a:latin typeface="微软雅黑" panose="020B0503020204020204" pitchFamily="34" charset="-122"/>
                <a:ea typeface="微软雅黑" panose="020B0503020204020204" pitchFamily="34" charset="-122"/>
              </a:rPr>
              <a:t>的使用误区</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E2C4AA5F-3D1C-4807-BD93-292B23659C5F}"/>
              </a:ext>
            </a:extLst>
          </p:cNvPr>
          <p:cNvSpPr>
            <a:spLocks noGrp="1"/>
          </p:cNvSpPr>
          <p:nvPr>
            <p:ph sz="half" idx="14"/>
          </p:nvPr>
        </p:nvSpPr>
        <p:spPr>
          <a:xfrm>
            <a:off x="848376" y="2123999"/>
            <a:ext cx="7141381" cy="375361"/>
          </a:xfrm>
        </p:spPr>
        <p:txBody>
          <a:bodyPr>
            <a:noAutofit/>
          </a:bodyPr>
          <a:lstStyle/>
          <a:p>
            <a:r>
              <a:rPr lang="zh-CN" altLang="en-US" dirty="0">
                <a:solidFill>
                  <a:schemeClr val="tx1"/>
                </a:solidFill>
              </a:rPr>
              <a:t>时刻谨记，</a:t>
            </a:r>
            <a:r>
              <a:rPr lang="en-US" altLang="zh-CN" dirty="0">
                <a:solidFill>
                  <a:schemeClr val="tx1"/>
                </a:solidFill>
              </a:rPr>
              <a:t>require() </a:t>
            </a:r>
            <a:r>
              <a:rPr lang="zh-CN" altLang="en-US" dirty="0">
                <a:solidFill>
                  <a:schemeClr val="tx1"/>
                </a:solidFill>
              </a:rPr>
              <a:t>模块时，得到的永远是 </a:t>
            </a:r>
            <a:r>
              <a:rPr lang="en-US" altLang="zh-CN" dirty="0">
                <a:solidFill>
                  <a:srgbClr val="FF0000"/>
                </a:solidFill>
              </a:rPr>
              <a:t>module.exports</a:t>
            </a:r>
            <a:r>
              <a:rPr lang="en-US" altLang="zh-CN" dirty="0">
                <a:solidFill>
                  <a:schemeClr val="tx1"/>
                </a:solidFill>
              </a:rPr>
              <a:t> </a:t>
            </a:r>
            <a:r>
              <a:rPr lang="zh-CN" altLang="en-US" dirty="0">
                <a:solidFill>
                  <a:schemeClr val="tx1"/>
                </a:solidFill>
              </a:rPr>
              <a:t>指向的对象：</a:t>
            </a:r>
            <a:endParaRPr lang="en-US" altLang="zh-CN" dirty="0">
              <a:solidFill>
                <a:schemeClr val="tx1"/>
              </a:solidFill>
            </a:endParaRPr>
          </a:p>
        </p:txBody>
      </p:sp>
      <p:pic>
        <p:nvPicPr>
          <p:cNvPr id="4" name="图片 3">
            <a:extLst>
              <a:ext uri="{FF2B5EF4-FFF2-40B4-BE49-F238E27FC236}">
                <a16:creationId xmlns:a16="http://schemas.microsoft.com/office/drawing/2014/main" id="{42C27129-4C56-47C1-9E08-690B7DEF2B43}"/>
              </a:ext>
            </a:extLst>
          </p:cNvPr>
          <p:cNvPicPr>
            <a:picLocks noChangeAspect="1"/>
          </p:cNvPicPr>
          <p:nvPr/>
        </p:nvPicPr>
        <p:blipFill>
          <a:blip r:embed="rId2"/>
          <a:stretch>
            <a:fillRect/>
          </a:stretch>
        </p:blipFill>
        <p:spPr>
          <a:xfrm>
            <a:off x="942520" y="2530407"/>
            <a:ext cx="1530755" cy="1530755"/>
          </a:xfrm>
          <a:prstGeom prst="rect">
            <a:avLst/>
          </a:prstGeom>
        </p:spPr>
      </p:pic>
      <p:pic>
        <p:nvPicPr>
          <p:cNvPr id="5" name="图片 4">
            <a:extLst>
              <a:ext uri="{FF2B5EF4-FFF2-40B4-BE49-F238E27FC236}">
                <a16:creationId xmlns:a16="http://schemas.microsoft.com/office/drawing/2014/main" id="{DA06D6FA-F276-4BF9-9523-DD97CD32C20E}"/>
              </a:ext>
            </a:extLst>
          </p:cNvPr>
          <p:cNvPicPr>
            <a:picLocks noChangeAspect="1"/>
          </p:cNvPicPr>
          <p:nvPr/>
        </p:nvPicPr>
        <p:blipFill>
          <a:blip r:embed="rId3"/>
          <a:stretch>
            <a:fillRect/>
          </a:stretch>
        </p:blipFill>
        <p:spPr>
          <a:xfrm>
            <a:off x="2526498" y="2530407"/>
            <a:ext cx="1887931" cy="1530755"/>
          </a:xfrm>
          <a:prstGeom prst="rect">
            <a:avLst/>
          </a:prstGeom>
        </p:spPr>
      </p:pic>
      <p:pic>
        <p:nvPicPr>
          <p:cNvPr id="6" name="图片 5">
            <a:extLst>
              <a:ext uri="{FF2B5EF4-FFF2-40B4-BE49-F238E27FC236}">
                <a16:creationId xmlns:a16="http://schemas.microsoft.com/office/drawing/2014/main" id="{D9953D07-A86C-488A-B8CF-8E34A5C4CF0E}"/>
              </a:ext>
            </a:extLst>
          </p:cNvPr>
          <p:cNvPicPr>
            <a:picLocks noChangeAspect="1"/>
          </p:cNvPicPr>
          <p:nvPr/>
        </p:nvPicPr>
        <p:blipFill>
          <a:blip r:embed="rId4"/>
          <a:stretch>
            <a:fillRect/>
          </a:stretch>
        </p:blipFill>
        <p:spPr>
          <a:xfrm>
            <a:off x="4467652" y="2535317"/>
            <a:ext cx="1785881" cy="1530755"/>
          </a:xfrm>
          <a:prstGeom prst="rect">
            <a:avLst/>
          </a:prstGeom>
        </p:spPr>
      </p:pic>
      <p:pic>
        <p:nvPicPr>
          <p:cNvPr id="7" name="图片 6">
            <a:extLst>
              <a:ext uri="{FF2B5EF4-FFF2-40B4-BE49-F238E27FC236}">
                <a16:creationId xmlns:a16="http://schemas.microsoft.com/office/drawing/2014/main" id="{79ECE662-388F-46AA-A17A-357834FB74FF}"/>
              </a:ext>
            </a:extLst>
          </p:cNvPr>
          <p:cNvPicPr>
            <a:picLocks noChangeAspect="1"/>
          </p:cNvPicPr>
          <p:nvPr/>
        </p:nvPicPr>
        <p:blipFill>
          <a:blip r:embed="rId5"/>
          <a:stretch>
            <a:fillRect/>
          </a:stretch>
        </p:blipFill>
        <p:spPr>
          <a:xfrm>
            <a:off x="6306756" y="2526418"/>
            <a:ext cx="1633048" cy="1530982"/>
          </a:xfrm>
          <a:prstGeom prst="rect">
            <a:avLst/>
          </a:prstGeom>
        </p:spPr>
      </p:pic>
      <p:sp>
        <p:nvSpPr>
          <p:cNvPr id="12" name="文本框 11">
            <a:extLst>
              <a:ext uri="{FF2B5EF4-FFF2-40B4-BE49-F238E27FC236}">
                <a16:creationId xmlns:a16="http://schemas.microsoft.com/office/drawing/2014/main" id="{B5BCE71C-0655-49D3-AD27-60AFECA4CC73}"/>
              </a:ext>
            </a:extLst>
          </p:cNvPr>
          <p:cNvSpPr txBox="1"/>
          <p:nvPr/>
        </p:nvSpPr>
        <p:spPr>
          <a:xfrm>
            <a:off x="1021260" y="4127693"/>
            <a:ext cx="1373274" cy="215444"/>
          </a:xfrm>
          <a:prstGeom prst="rect">
            <a:avLst/>
          </a:prstGeom>
          <a:noFill/>
        </p:spPr>
        <p:txBody>
          <a:bodyPr wrap="square" rtlCol="0">
            <a:spAutoFit/>
          </a:bodyPr>
          <a:lstStyle/>
          <a:p>
            <a:r>
              <a:rPr lang="en-US" altLang="zh-CN" sz="800" dirty="0">
                <a:latin typeface="微软雅黑" panose="020B0503020204020204" pitchFamily="34" charset="-122"/>
                <a:ea typeface="微软雅黑" panose="020B0503020204020204" pitchFamily="34" charset="-122"/>
              </a:rPr>
              <a:t>{ gender: '</a:t>
            </a:r>
            <a:r>
              <a:rPr lang="zh-CN" altLang="en-US" sz="800" dirty="0">
                <a:latin typeface="微软雅黑" panose="020B0503020204020204" pitchFamily="34" charset="-122"/>
                <a:ea typeface="微软雅黑" panose="020B0503020204020204" pitchFamily="34" charset="-122"/>
              </a:rPr>
              <a:t>男</a:t>
            </a:r>
            <a:r>
              <a:rPr lang="en-US" altLang="zh-CN" sz="800" dirty="0">
                <a:latin typeface="微软雅黑" panose="020B0503020204020204" pitchFamily="34" charset="-122"/>
                <a:ea typeface="微软雅黑" panose="020B0503020204020204" pitchFamily="34" charset="-122"/>
              </a:rPr>
              <a:t>', age: 22 }</a:t>
            </a:r>
            <a:endParaRPr lang="zh-CN" altLang="en-US" sz="8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E55D140-D63E-4FFA-9CE6-B2C453EC8296}"/>
              </a:ext>
            </a:extLst>
          </p:cNvPr>
          <p:cNvSpPr txBox="1"/>
          <p:nvPr/>
        </p:nvSpPr>
        <p:spPr>
          <a:xfrm>
            <a:off x="2932106" y="4127693"/>
            <a:ext cx="1049881" cy="215444"/>
          </a:xfrm>
          <a:prstGeom prst="rect">
            <a:avLst/>
          </a:prstGeom>
          <a:noFill/>
        </p:spPr>
        <p:txBody>
          <a:bodyPr wrap="square" rtlCol="0">
            <a:spAutoFit/>
          </a:bodyPr>
          <a:lstStyle/>
          <a:p>
            <a:r>
              <a:rPr lang="en-US" altLang="zh-CN" sz="800" dirty="0">
                <a:latin typeface="微软雅黑" panose="020B0503020204020204" pitchFamily="34" charset="-122"/>
                <a:ea typeface="微软雅黑" panose="020B0503020204020204" pitchFamily="34" charset="-122"/>
              </a:rPr>
              <a:t>{ username: 'zs' }</a:t>
            </a:r>
            <a:endParaRPr lang="zh-CN" altLang="en-US" sz="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1CD1D9E4-6766-4A36-9E78-C154D27A562E}"/>
              </a:ext>
            </a:extLst>
          </p:cNvPr>
          <p:cNvSpPr txBox="1"/>
          <p:nvPr/>
        </p:nvSpPr>
        <p:spPr>
          <a:xfrm>
            <a:off x="4519560" y="4127693"/>
            <a:ext cx="1733973" cy="215444"/>
          </a:xfrm>
          <a:prstGeom prst="rect">
            <a:avLst/>
          </a:prstGeom>
          <a:noFill/>
        </p:spPr>
        <p:txBody>
          <a:bodyPr wrap="square" rtlCol="0">
            <a:spAutoFit/>
          </a:bodyPr>
          <a:lstStyle/>
          <a:p>
            <a:r>
              <a:rPr lang="en-US" altLang="zh-CN" sz="800" dirty="0">
                <a:latin typeface="微软雅黑" panose="020B0503020204020204" pitchFamily="34" charset="-122"/>
                <a:ea typeface="微软雅黑" panose="020B0503020204020204" pitchFamily="34" charset="-122"/>
              </a:rPr>
              <a:t>{ username: 'zs', gender: '</a:t>
            </a:r>
            <a:r>
              <a:rPr lang="zh-CN" altLang="en-US" sz="800" dirty="0">
                <a:latin typeface="微软雅黑" panose="020B0503020204020204" pitchFamily="34" charset="-122"/>
                <a:ea typeface="微软雅黑" panose="020B0503020204020204" pitchFamily="34" charset="-122"/>
              </a:rPr>
              <a:t>男</a:t>
            </a:r>
            <a:r>
              <a:rPr lang="en-US" altLang="zh-CN" sz="800" dirty="0">
                <a:latin typeface="微软雅黑" panose="020B0503020204020204" pitchFamily="34" charset="-122"/>
                <a:ea typeface="微软雅黑" panose="020B0503020204020204" pitchFamily="34" charset="-122"/>
              </a:rPr>
              <a:t>' }</a:t>
            </a:r>
            <a:endParaRPr lang="zh-CN" altLang="en-US" sz="8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D01C5BC-D885-4EE7-965A-8C3E0DEDA4A6}"/>
              </a:ext>
            </a:extLst>
          </p:cNvPr>
          <p:cNvSpPr txBox="1"/>
          <p:nvPr/>
        </p:nvSpPr>
        <p:spPr>
          <a:xfrm>
            <a:off x="6145253" y="4127693"/>
            <a:ext cx="2261511" cy="215444"/>
          </a:xfrm>
          <a:prstGeom prst="rect">
            <a:avLst/>
          </a:prstGeom>
          <a:noFill/>
        </p:spPr>
        <p:txBody>
          <a:bodyPr wrap="square" rtlCol="0">
            <a:spAutoFit/>
          </a:bodyPr>
          <a:lstStyle/>
          <a:p>
            <a:r>
              <a:rPr lang="en-US" altLang="zh-CN" sz="800" dirty="0">
                <a:latin typeface="微软雅黑" panose="020B0503020204020204" pitchFamily="34" charset="-122"/>
                <a:ea typeface="微软雅黑" panose="020B0503020204020204" pitchFamily="34" charset="-122"/>
              </a:rPr>
              <a:t>{ username: 'zs', gender: '</a:t>
            </a:r>
            <a:r>
              <a:rPr lang="zh-CN" altLang="en-US" sz="800" dirty="0">
                <a:latin typeface="微软雅黑" panose="020B0503020204020204" pitchFamily="34" charset="-122"/>
                <a:ea typeface="微软雅黑" panose="020B0503020204020204" pitchFamily="34" charset="-122"/>
              </a:rPr>
              <a:t>男</a:t>
            </a:r>
            <a:r>
              <a:rPr lang="en-US" altLang="zh-CN" sz="800" dirty="0">
                <a:latin typeface="微软雅黑" panose="020B0503020204020204" pitchFamily="34" charset="-122"/>
                <a:ea typeface="微软雅黑" panose="020B0503020204020204" pitchFamily="34" charset="-122"/>
              </a:rPr>
              <a:t>', age: '22' }</a:t>
            </a:r>
            <a:endParaRPr lang="zh-CN" altLang="en-US" sz="800" dirty="0">
              <a:latin typeface="微软雅黑" panose="020B0503020204020204" pitchFamily="34" charset="-122"/>
              <a:ea typeface="微软雅黑" panose="020B0503020204020204" pitchFamily="34" charset="-122"/>
            </a:endParaRPr>
          </a:p>
        </p:txBody>
      </p:sp>
      <p:sp>
        <p:nvSpPr>
          <p:cNvPr id="20" name="内容占位符 5">
            <a:extLst>
              <a:ext uri="{FF2B5EF4-FFF2-40B4-BE49-F238E27FC236}">
                <a16:creationId xmlns:a16="http://schemas.microsoft.com/office/drawing/2014/main" id="{0AED9197-9294-454C-A7F3-E4A318E4644D}"/>
              </a:ext>
            </a:extLst>
          </p:cNvPr>
          <p:cNvSpPr txBox="1">
            <a:spLocks/>
          </p:cNvSpPr>
          <p:nvPr/>
        </p:nvSpPr>
        <p:spPr>
          <a:xfrm>
            <a:off x="848378" y="4532902"/>
            <a:ext cx="7141381" cy="375361"/>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b="1" dirty="0">
                <a:solidFill>
                  <a:srgbClr val="FF0000"/>
                </a:solidFill>
              </a:rPr>
              <a:t>注意：</a:t>
            </a:r>
            <a:r>
              <a:rPr lang="zh-CN" altLang="en-US" dirty="0">
                <a:solidFill>
                  <a:schemeClr val="tx1"/>
                </a:solidFill>
              </a:rPr>
              <a:t>为了防止混乱，建议大家不要在同一个模块中同时使用 </a:t>
            </a:r>
            <a:r>
              <a:rPr lang="en-US" altLang="zh-CN" dirty="0">
                <a:solidFill>
                  <a:schemeClr val="tx1"/>
                </a:solidFill>
              </a:rPr>
              <a:t>exports </a:t>
            </a:r>
            <a:r>
              <a:rPr lang="zh-CN" altLang="en-US" dirty="0">
                <a:solidFill>
                  <a:schemeClr val="tx1"/>
                </a:solidFill>
              </a:rPr>
              <a:t>和 </a:t>
            </a:r>
            <a:r>
              <a:rPr lang="en-US" altLang="zh-CN" dirty="0">
                <a:solidFill>
                  <a:schemeClr val="tx1"/>
                </a:solidFill>
              </a:rPr>
              <a:t>module.exports</a:t>
            </a:r>
          </a:p>
        </p:txBody>
      </p:sp>
    </p:spTree>
    <p:extLst>
      <p:ext uri="{BB962C8B-B14F-4D97-AF65-F5344CB8AC3E}">
        <p14:creationId xmlns:p14="http://schemas.microsoft.com/office/powerpoint/2010/main" val="239710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2. Node.js </a:t>
            </a:r>
            <a:r>
              <a:rPr lang="zh-CN" altLang="en-US" dirty="0"/>
              <a:t>中的模块化</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2.5 Node.js</a:t>
            </a:r>
            <a:r>
              <a:rPr lang="zh-CN" altLang="en-US" dirty="0"/>
              <a:t> 中的模块化规范</a:t>
            </a:r>
          </a:p>
        </p:txBody>
      </p:sp>
      <p:sp>
        <p:nvSpPr>
          <p:cNvPr id="7" name="内容占位符 5">
            <a:extLst>
              <a:ext uri="{FF2B5EF4-FFF2-40B4-BE49-F238E27FC236}">
                <a16:creationId xmlns:a16="http://schemas.microsoft.com/office/drawing/2014/main" id="{EAEC455A-6815-4C26-9F53-F5FC02923DEF}"/>
              </a:ext>
            </a:extLst>
          </p:cNvPr>
          <p:cNvSpPr>
            <a:spLocks noGrp="1"/>
          </p:cNvSpPr>
          <p:nvPr>
            <p:ph sz="half" idx="14"/>
          </p:nvPr>
        </p:nvSpPr>
        <p:spPr>
          <a:xfrm>
            <a:off x="848377" y="1393200"/>
            <a:ext cx="7069650" cy="3033657"/>
          </a:xfrm>
        </p:spPr>
        <p:txBody>
          <a:bodyPr>
            <a:noAutofit/>
          </a:bodyPr>
          <a:lstStyle/>
          <a:p>
            <a:r>
              <a:rPr lang="en-US" altLang="zh-CN" dirty="0">
                <a:solidFill>
                  <a:schemeClr val="tx1"/>
                </a:solidFill>
              </a:rPr>
              <a:t>Node.js </a:t>
            </a:r>
            <a:r>
              <a:rPr lang="zh-CN" altLang="en-US" dirty="0">
                <a:solidFill>
                  <a:schemeClr val="tx1"/>
                </a:solidFill>
              </a:rPr>
              <a:t>遵循了 </a:t>
            </a:r>
            <a:r>
              <a:rPr lang="en-US" altLang="zh-CN" dirty="0">
                <a:solidFill>
                  <a:schemeClr val="tx1"/>
                </a:solidFill>
              </a:rPr>
              <a:t>CommonJS </a:t>
            </a:r>
            <a:r>
              <a:rPr lang="zh-CN" altLang="en-US" dirty="0">
                <a:solidFill>
                  <a:schemeClr val="tx1"/>
                </a:solidFill>
              </a:rPr>
              <a:t>模块化规范，</a:t>
            </a:r>
            <a:r>
              <a:rPr lang="en-US" altLang="zh-CN" dirty="0">
                <a:solidFill>
                  <a:schemeClr val="tx1"/>
                </a:solidFill>
              </a:rPr>
              <a:t>CommonJS </a:t>
            </a:r>
            <a:r>
              <a:rPr lang="zh-CN" altLang="en-US" dirty="0">
                <a:solidFill>
                  <a:schemeClr val="tx1"/>
                </a:solidFill>
              </a:rPr>
              <a:t>规定了</a:t>
            </a:r>
            <a:r>
              <a:rPr lang="zh-CN" altLang="en-US" dirty="0">
                <a:solidFill>
                  <a:srgbClr val="FF0000"/>
                </a:solidFill>
              </a:rPr>
              <a:t>模块的特性</a:t>
            </a:r>
            <a:r>
              <a:rPr lang="zh-CN" altLang="en-US" dirty="0">
                <a:solidFill>
                  <a:schemeClr val="tx1"/>
                </a:solidFill>
              </a:rPr>
              <a:t>和</a:t>
            </a:r>
            <a:r>
              <a:rPr lang="zh-CN" altLang="en-US" dirty="0">
                <a:solidFill>
                  <a:srgbClr val="FF0000"/>
                </a:solidFill>
              </a:rPr>
              <a:t>各模块之间如何相互依赖</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CommonJS </a:t>
            </a:r>
            <a:r>
              <a:rPr lang="zh-CN" altLang="en-US" dirty="0">
                <a:solidFill>
                  <a:schemeClr val="tx1"/>
                </a:solidFill>
              </a:rPr>
              <a:t>规定：</a:t>
            </a:r>
            <a:endParaRPr lang="en-US" altLang="zh-CN" dirty="0">
              <a:solidFill>
                <a:schemeClr val="tx1"/>
              </a:solidFill>
            </a:endParaRPr>
          </a:p>
          <a:p>
            <a:pPr marL="228600" indent="-228600">
              <a:buFont typeface="+mj-ea"/>
              <a:buAutoNum type="circleNumDbPlain"/>
            </a:pPr>
            <a:r>
              <a:rPr lang="zh-CN" altLang="en-US" dirty="0">
                <a:solidFill>
                  <a:schemeClr val="tx1"/>
                </a:solidFill>
              </a:rPr>
              <a:t>每个模块内部，</a:t>
            </a:r>
            <a:r>
              <a:rPr lang="en-US" altLang="zh-CN" dirty="0">
                <a:solidFill>
                  <a:srgbClr val="FF0000"/>
                </a:solidFill>
              </a:rPr>
              <a:t>module </a:t>
            </a:r>
            <a:r>
              <a:rPr lang="zh-CN" altLang="en-US" dirty="0">
                <a:solidFill>
                  <a:srgbClr val="FF0000"/>
                </a:solidFill>
              </a:rPr>
              <a:t>变量</a:t>
            </a:r>
            <a:r>
              <a:rPr lang="zh-CN" altLang="en-US" dirty="0">
                <a:solidFill>
                  <a:schemeClr val="tx1"/>
                </a:solidFill>
              </a:rPr>
              <a:t>代表当前模块。</a:t>
            </a:r>
            <a:endParaRPr lang="en-US" altLang="zh-CN" dirty="0">
              <a:solidFill>
                <a:schemeClr val="tx1"/>
              </a:solidFill>
            </a:endParaRPr>
          </a:p>
          <a:p>
            <a:pPr marL="228600" indent="-228600">
              <a:buFont typeface="+mj-ea"/>
              <a:buAutoNum type="circleNumDbPlain"/>
            </a:pPr>
            <a:r>
              <a:rPr lang="en-US" altLang="zh-CN" dirty="0">
                <a:solidFill>
                  <a:schemeClr val="tx1"/>
                </a:solidFill>
              </a:rPr>
              <a:t>module </a:t>
            </a:r>
            <a:r>
              <a:rPr lang="zh-CN" altLang="en-US" dirty="0">
                <a:solidFill>
                  <a:schemeClr val="tx1"/>
                </a:solidFill>
              </a:rPr>
              <a:t>变量是一个对象，它的 </a:t>
            </a:r>
            <a:r>
              <a:rPr lang="en-US" altLang="zh-CN" dirty="0">
                <a:solidFill>
                  <a:schemeClr val="tx1"/>
                </a:solidFill>
              </a:rPr>
              <a:t>exports </a:t>
            </a:r>
            <a:r>
              <a:rPr lang="zh-CN" altLang="en-US" dirty="0">
                <a:solidFill>
                  <a:schemeClr val="tx1"/>
                </a:solidFill>
              </a:rPr>
              <a:t>属性（即 </a:t>
            </a:r>
            <a:r>
              <a:rPr lang="en-US" altLang="zh-CN" dirty="0">
                <a:solidFill>
                  <a:srgbClr val="FF0000"/>
                </a:solidFill>
              </a:rPr>
              <a:t>module.exports</a:t>
            </a:r>
            <a:r>
              <a:rPr lang="zh-CN" altLang="en-US" dirty="0">
                <a:solidFill>
                  <a:schemeClr val="tx1"/>
                </a:solidFill>
              </a:rPr>
              <a:t>）</a:t>
            </a:r>
            <a:r>
              <a:rPr lang="zh-CN" altLang="en-US" dirty="0">
                <a:solidFill>
                  <a:srgbClr val="FF0000"/>
                </a:solidFill>
              </a:rPr>
              <a:t>是对外的接口</a:t>
            </a:r>
            <a:r>
              <a:rPr lang="zh-CN" altLang="en-US" dirty="0">
                <a:solidFill>
                  <a:schemeClr val="tx1"/>
                </a:solidFill>
              </a:rPr>
              <a:t>。</a:t>
            </a:r>
            <a:endParaRPr lang="en-US" altLang="zh-CN" dirty="0">
              <a:solidFill>
                <a:schemeClr val="tx1"/>
              </a:solidFill>
            </a:endParaRPr>
          </a:p>
          <a:p>
            <a:pPr marL="228600" indent="-228600">
              <a:buFont typeface="+mj-ea"/>
              <a:buAutoNum type="circleNumDbPlain"/>
            </a:pPr>
            <a:r>
              <a:rPr lang="zh-CN" altLang="en-US" dirty="0">
                <a:solidFill>
                  <a:schemeClr val="tx1"/>
                </a:solidFill>
              </a:rPr>
              <a:t>加载某个模块，其实是加载该模块的 </a:t>
            </a:r>
            <a:r>
              <a:rPr lang="en-US" altLang="zh-CN" dirty="0">
                <a:solidFill>
                  <a:schemeClr val="tx1"/>
                </a:solidFill>
              </a:rPr>
              <a:t>module.exports </a:t>
            </a:r>
            <a:r>
              <a:rPr lang="zh-CN" altLang="en-US" dirty="0">
                <a:solidFill>
                  <a:schemeClr val="tx1"/>
                </a:solidFill>
              </a:rPr>
              <a:t>属性。</a:t>
            </a:r>
            <a:r>
              <a:rPr lang="en-US" altLang="zh-CN" dirty="0">
                <a:solidFill>
                  <a:srgbClr val="FF0000"/>
                </a:solidFill>
              </a:rPr>
              <a:t>require() </a:t>
            </a:r>
            <a:r>
              <a:rPr lang="zh-CN" altLang="en-US" dirty="0">
                <a:solidFill>
                  <a:srgbClr val="FF0000"/>
                </a:solidFill>
              </a:rPr>
              <a:t>方法用于加载模块</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106433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000" y="1333500"/>
            <a:ext cx="4991100" cy="2689859"/>
          </a:xfrm>
        </p:spPr>
        <p:txBody>
          <a:bodyPr>
            <a:normAutofit/>
          </a:bodyPr>
          <a:lstStyle/>
          <a:p>
            <a:r>
              <a:rPr lang="zh-CN" altLang="en-US" dirty="0">
                <a:solidFill>
                  <a:schemeClr val="tx1"/>
                </a:solidFill>
              </a:rPr>
              <a:t>模块化的基本概念</a:t>
            </a:r>
            <a:endParaRPr lang="en-US" altLang="zh-CN" dirty="0">
              <a:solidFill>
                <a:schemeClr val="tx1"/>
              </a:solidFill>
            </a:endParaRPr>
          </a:p>
          <a:p>
            <a:r>
              <a:rPr lang="en-US" altLang="zh-CN" dirty="0">
                <a:solidFill>
                  <a:schemeClr val="tx1"/>
                </a:solidFill>
              </a:rPr>
              <a:t>Node.js </a:t>
            </a:r>
            <a:r>
              <a:rPr lang="zh-CN" altLang="en-US" dirty="0">
                <a:solidFill>
                  <a:schemeClr val="tx1"/>
                </a:solidFill>
              </a:rPr>
              <a:t>中模块化</a:t>
            </a:r>
            <a:endParaRPr lang="en-US" altLang="zh-CN" dirty="0">
              <a:solidFill>
                <a:schemeClr val="tx1"/>
              </a:solidFill>
            </a:endParaRPr>
          </a:p>
          <a:p>
            <a:r>
              <a:rPr lang="en-US" altLang="zh-CN" dirty="0">
                <a:solidFill>
                  <a:srgbClr val="FF0000"/>
                </a:solidFill>
              </a:rPr>
              <a:t>npm</a:t>
            </a:r>
            <a:r>
              <a:rPr lang="zh-CN" altLang="en-US" dirty="0">
                <a:solidFill>
                  <a:srgbClr val="FF0000"/>
                </a:solidFill>
              </a:rPr>
              <a:t>与包</a:t>
            </a:r>
            <a:endParaRPr lang="en-US" altLang="zh-CN" dirty="0">
              <a:solidFill>
                <a:srgbClr val="FF0000"/>
              </a:solidFill>
            </a:endParaRPr>
          </a:p>
          <a:p>
            <a:r>
              <a:rPr lang="zh-CN" altLang="en-US" dirty="0"/>
              <a:t>模块的加载机制</a:t>
            </a:r>
            <a:endParaRPr lang="en-US" altLang="zh-CN" dirty="0"/>
          </a:p>
        </p:txBody>
      </p:sp>
    </p:spTree>
    <p:extLst>
      <p:ext uri="{BB962C8B-B14F-4D97-AF65-F5344CB8AC3E}">
        <p14:creationId xmlns:p14="http://schemas.microsoft.com/office/powerpoint/2010/main" val="2157858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什么是包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96771DA7-9962-4F18-8915-0DED21D437A9}"/>
              </a:ext>
            </a:extLst>
          </p:cNvPr>
          <p:cNvSpPr>
            <a:spLocks noGrp="1"/>
          </p:cNvSpPr>
          <p:nvPr>
            <p:ph sz="half" idx="14"/>
          </p:nvPr>
        </p:nvSpPr>
        <p:spPr>
          <a:xfrm>
            <a:off x="848376" y="2123999"/>
            <a:ext cx="7141381" cy="2083501"/>
          </a:xfrm>
        </p:spPr>
        <p:txBody>
          <a:bodyPr>
            <a:noAutofit/>
          </a:bodyPr>
          <a:lstStyle/>
          <a:p>
            <a:r>
              <a:rPr lang="en-US" altLang="zh-CN" dirty="0">
                <a:solidFill>
                  <a:schemeClr val="tx1"/>
                </a:solidFill>
              </a:rPr>
              <a:t>Node.js </a:t>
            </a:r>
            <a:r>
              <a:rPr lang="zh-CN" altLang="en-US" dirty="0">
                <a:solidFill>
                  <a:schemeClr val="tx1"/>
                </a:solidFill>
              </a:rPr>
              <a:t>中的</a:t>
            </a:r>
            <a:r>
              <a:rPr lang="zh-CN" altLang="en-US" dirty="0">
                <a:solidFill>
                  <a:srgbClr val="FF0000"/>
                </a:solidFill>
              </a:rPr>
              <a:t>第三方模块</a:t>
            </a:r>
            <a:r>
              <a:rPr lang="zh-CN" altLang="en-US" dirty="0">
                <a:solidFill>
                  <a:schemeClr val="tx1"/>
                </a:solidFill>
              </a:rPr>
              <a:t>又叫做</a:t>
            </a:r>
            <a:r>
              <a:rPr lang="zh-CN" altLang="en-US" dirty="0">
                <a:solidFill>
                  <a:srgbClr val="FF0000"/>
                </a:solidFill>
              </a:rPr>
              <a:t>包</a:t>
            </a:r>
            <a:r>
              <a:rPr lang="zh-CN" altLang="en-US" dirty="0">
                <a:solidFill>
                  <a:schemeClr val="tx1"/>
                </a:solidFill>
              </a:rPr>
              <a:t>。</a:t>
            </a:r>
            <a:endParaRPr lang="en-US" altLang="zh-CN" dirty="0">
              <a:solidFill>
                <a:schemeClr val="tx1"/>
              </a:solidFill>
            </a:endParaRPr>
          </a:p>
          <a:p>
            <a:r>
              <a:rPr lang="zh-CN" altLang="en-US" dirty="0">
                <a:solidFill>
                  <a:schemeClr val="tx1"/>
                </a:solidFill>
              </a:rPr>
              <a:t>就像</a:t>
            </a:r>
            <a:r>
              <a:rPr lang="zh-CN" altLang="en-US" dirty="0">
                <a:solidFill>
                  <a:srgbClr val="047FFD"/>
                </a:solidFill>
              </a:rPr>
              <a:t>电脑</a:t>
            </a:r>
            <a:r>
              <a:rPr lang="zh-CN" altLang="en-US" dirty="0">
                <a:solidFill>
                  <a:schemeClr val="tx1"/>
                </a:solidFill>
              </a:rPr>
              <a:t>和</a:t>
            </a:r>
            <a:r>
              <a:rPr lang="zh-CN" altLang="en-US" dirty="0">
                <a:solidFill>
                  <a:srgbClr val="047FFD"/>
                </a:solidFill>
              </a:rPr>
              <a:t>计算机</a:t>
            </a:r>
            <a:r>
              <a:rPr lang="zh-CN" altLang="en-US" dirty="0">
                <a:solidFill>
                  <a:schemeClr val="tx1"/>
                </a:solidFill>
              </a:rPr>
              <a:t>指的是相同的东西，</a:t>
            </a:r>
            <a:r>
              <a:rPr lang="zh-CN" altLang="en-US" dirty="0">
                <a:solidFill>
                  <a:srgbClr val="047FFD"/>
                </a:solidFill>
              </a:rPr>
              <a:t>第三方模块</a:t>
            </a:r>
            <a:r>
              <a:rPr lang="zh-CN" altLang="en-US" dirty="0">
                <a:solidFill>
                  <a:schemeClr val="tx1"/>
                </a:solidFill>
              </a:rPr>
              <a:t>和</a:t>
            </a:r>
            <a:r>
              <a:rPr lang="zh-CN" altLang="en-US" dirty="0">
                <a:solidFill>
                  <a:srgbClr val="047FFD"/>
                </a:solidFill>
              </a:rPr>
              <a:t>包</a:t>
            </a:r>
            <a:r>
              <a:rPr lang="zh-CN" altLang="en-US" dirty="0">
                <a:solidFill>
                  <a:schemeClr val="tx1"/>
                </a:solidFill>
              </a:rPr>
              <a:t>指的是同一个概念，只不过叫法不同。</a:t>
            </a:r>
            <a:endParaRPr lang="en-US" altLang="zh-CN" dirty="0">
              <a:solidFill>
                <a:schemeClr val="tx1"/>
              </a:solidFill>
            </a:endParaRPr>
          </a:p>
        </p:txBody>
      </p:sp>
    </p:spTree>
    <p:extLst>
      <p:ext uri="{BB962C8B-B14F-4D97-AF65-F5344CB8AC3E}">
        <p14:creationId xmlns:p14="http://schemas.microsoft.com/office/powerpoint/2010/main" val="27022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a:t>初识 </a:t>
            </a:r>
            <a:r>
              <a:rPr lang="en-US" altLang="zh-CN" dirty="0"/>
              <a:t>Node.js</a:t>
            </a:r>
          </a:p>
        </p:txBody>
      </p:sp>
      <p:sp>
        <p:nvSpPr>
          <p:cNvPr id="11" name="内容占位符 10"/>
          <p:cNvSpPr>
            <a:spLocks noGrp="1"/>
          </p:cNvSpPr>
          <p:nvPr>
            <p:ph idx="1"/>
          </p:nvPr>
        </p:nvSpPr>
        <p:spPr>
          <a:xfrm>
            <a:off x="848378" y="936000"/>
            <a:ext cx="6517622" cy="541557"/>
          </a:xfrm>
        </p:spPr>
        <p:txBody>
          <a:bodyPr/>
          <a:lstStyle/>
          <a:p>
            <a:r>
              <a:rPr lang="en-US" altLang="zh-CN" dirty="0"/>
              <a:t>1.2 Node.js </a:t>
            </a:r>
            <a:r>
              <a:rPr lang="zh-CN" altLang="en-US" dirty="0"/>
              <a:t>简介</a:t>
            </a:r>
          </a:p>
        </p:txBody>
      </p:sp>
      <p:sp>
        <p:nvSpPr>
          <p:cNvPr id="8" name="TextBox 3">
            <a:extLst>
              <a:ext uri="{FF2B5EF4-FFF2-40B4-BE49-F238E27FC236}">
                <a16:creationId xmlns:a16="http://schemas.microsoft.com/office/drawing/2014/main" id="{1AAF8382-DEAA-46ED-A01E-1F0B168422FB}"/>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rgbClr val="404040"/>
                </a:solidFill>
                <a:latin typeface="微软雅黑" panose="020B0503020204020204" pitchFamily="34" charset="-122"/>
                <a:ea typeface="微软雅黑" panose="020B0503020204020204" pitchFamily="34" charset="-122"/>
              </a:rPr>
              <a:t>什么是 </a:t>
            </a:r>
            <a:r>
              <a:rPr lang="en-US" altLang="zh-CN" sz="1400" b="1" dirty="0">
                <a:solidFill>
                  <a:srgbClr val="404040"/>
                </a:solidFill>
                <a:latin typeface="微软雅黑" panose="020B0503020204020204" pitchFamily="34" charset="-122"/>
                <a:ea typeface="微软雅黑" panose="020B0503020204020204" pitchFamily="34" charset="-122"/>
              </a:rPr>
              <a:t>Node.js</a:t>
            </a:r>
            <a:endParaRPr lang="zh-CN" altLang="en-US" sz="1400" b="1" dirty="0">
              <a:solidFill>
                <a:srgbClr val="404040"/>
              </a:solidFill>
              <a:latin typeface="微软雅黑" panose="020B0503020204020204" pitchFamily="34" charset="-122"/>
              <a:ea typeface="微软雅黑" panose="020B0503020204020204" pitchFamily="34" charset="-122"/>
            </a:endParaRPr>
          </a:p>
        </p:txBody>
      </p:sp>
      <p:sp>
        <p:nvSpPr>
          <p:cNvPr id="30" name="内容占位符 5">
            <a:extLst>
              <a:ext uri="{FF2B5EF4-FFF2-40B4-BE49-F238E27FC236}">
                <a16:creationId xmlns:a16="http://schemas.microsoft.com/office/drawing/2014/main" id="{F9C122A2-F8B1-49D1-B4E4-169C3D2CA98D}"/>
              </a:ext>
            </a:extLst>
          </p:cNvPr>
          <p:cNvSpPr>
            <a:spLocks noGrp="1"/>
          </p:cNvSpPr>
          <p:nvPr>
            <p:ph sz="half" idx="14"/>
          </p:nvPr>
        </p:nvSpPr>
        <p:spPr>
          <a:xfrm>
            <a:off x="848376" y="2123999"/>
            <a:ext cx="7665704" cy="2827308"/>
          </a:xfrm>
        </p:spPr>
        <p:txBody>
          <a:bodyPr>
            <a:noAutofit/>
          </a:bodyPr>
          <a:lstStyle/>
          <a:p>
            <a:r>
              <a:rPr lang="en-US" altLang="zh-CN" dirty="0">
                <a:solidFill>
                  <a:schemeClr val="tx1"/>
                </a:solidFill>
              </a:rPr>
              <a:t>Node.js® is a </a:t>
            </a:r>
            <a:r>
              <a:rPr lang="en-US" altLang="zh-CN" dirty="0">
                <a:solidFill>
                  <a:srgbClr val="FF0000"/>
                </a:solidFill>
              </a:rPr>
              <a:t>JavaScript runtime </a:t>
            </a:r>
            <a:r>
              <a:rPr lang="en-US" altLang="zh-CN" dirty="0">
                <a:solidFill>
                  <a:schemeClr val="tx1"/>
                </a:solidFill>
              </a:rPr>
              <a:t>built on Chrome's V8 JavaScript engine.</a:t>
            </a:r>
          </a:p>
          <a:p>
            <a:r>
              <a:rPr lang="en-US" altLang="zh-CN" dirty="0">
                <a:solidFill>
                  <a:srgbClr val="FF0000"/>
                </a:solidFill>
              </a:rPr>
              <a:t>Node.js </a:t>
            </a:r>
            <a:r>
              <a:rPr lang="zh-CN" altLang="en-US" dirty="0">
                <a:solidFill>
                  <a:srgbClr val="FF0000"/>
                </a:solidFill>
              </a:rPr>
              <a:t>是</a:t>
            </a:r>
            <a:r>
              <a:rPr lang="zh-CN" altLang="en-US" dirty="0">
                <a:solidFill>
                  <a:schemeClr val="tx1"/>
                </a:solidFill>
              </a:rPr>
              <a:t>一个基于 </a:t>
            </a:r>
            <a:r>
              <a:rPr lang="en-US" altLang="zh-CN" dirty="0">
                <a:solidFill>
                  <a:schemeClr val="tx1"/>
                </a:solidFill>
              </a:rPr>
              <a:t>Chrome V8 </a:t>
            </a:r>
            <a:r>
              <a:rPr lang="zh-CN" altLang="en-US" dirty="0">
                <a:solidFill>
                  <a:schemeClr val="tx1"/>
                </a:solidFill>
              </a:rPr>
              <a:t>引擎的 </a:t>
            </a:r>
            <a:r>
              <a:rPr lang="en-US" altLang="zh-CN" dirty="0">
                <a:solidFill>
                  <a:srgbClr val="FF0000"/>
                </a:solidFill>
              </a:rPr>
              <a:t>JavaScript </a:t>
            </a:r>
            <a:r>
              <a:rPr lang="zh-CN" altLang="en-US" dirty="0">
                <a:solidFill>
                  <a:srgbClr val="FF0000"/>
                </a:solidFill>
              </a:rPr>
              <a:t>运行环境</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a:p>
            <a:r>
              <a:rPr lang="en-US" altLang="zh-CN" dirty="0">
                <a:solidFill>
                  <a:schemeClr val="tx1"/>
                </a:solidFill>
              </a:rPr>
              <a:t>Node.js </a:t>
            </a:r>
            <a:r>
              <a:rPr lang="zh-CN" altLang="en-US" dirty="0">
                <a:solidFill>
                  <a:schemeClr val="tx1"/>
                </a:solidFill>
              </a:rPr>
              <a:t>的官网地址： </a:t>
            </a:r>
            <a:r>
              <a:rPr lang="en-US" altLang="zh-CN" dirty="0">
                <a:hlinkClick r:id="rId2"/>
              </a:rPr>
              <a:t>https://nodejs.org/zh-cn/</a:t>
            </a:r>
            <a:endParaRPr lang="en-US" altLang="zh-CN" dirty="0">
              <a:solidFill>
                <a:schemeClr val="tx1"/>
              </a:solidFill>
            </a:endParaRPr>
          </a:p>
        </p:txBody>
      </p:sp>
    </p:spTree>
    <p:extLst>
      <p:ext uri="{BB962C8B-B14F-4D97-AF65-F5344CB8AC3E}">
        <p14:creationId xmlns:p14="http://schemas.microsoft.com/office/powerpoint/2010/main" val="121960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包的来源</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E1D9F876-E530-44E0-8836-FAD82177F781}"/>
              </a:ext>
            </a:extLst>
          </p:cNvPr>
          <p:cNvSpPr>
            <a:spLocks noGrp="1"/>
          </p:cNvSpPr>
          <p:nvPr>
            <p:ph sz="half" idx="14"/>
          </p:nvPr>
        </p:nvSpPr>
        <p:spPr>
          <a:xfrm>
            <a:off x="848376" y="2123999"/>
            <a:ext cx="7141381" cy="2083501"/>
          </a:xfrm>
        </p:spPr>
        <p:txBody>
          <a:bodyPr>
            <a:noAutofit/>
          </a:bodyPr>
          <a:lstStyle/>
          <a:p>
            <a:r>
              <a:rPr lang="zh-CN" altLang="en-US" dirty="0">
                <a:solidFill>
                  <a:schemeClr val="tx1"/>
                </a:solidFill>
              </a:rPr>
              <a:t>不同于 </a:t>
            </a:r>
            <a:r>
              <a:rPr lang="en-US" altLang="zh-CN" dirty="0">
                <a:solidFill>
                  <a:schemeClr val="tx1"/>
                </a:solidFill>
              </a:rPr>
              <a:t>Node.js </a:t>
            </a:r>
            <a:r>
              <a:rPr lang="zh-CN" altLang="en-US" dirty="0">
                <a:solidFill>
                  <a:schemeClr val="tx1"/>
                </a:solidFill>
              </a:rPr>
              <a:t>中的内置模块与自定义模块，</a:t>
            </a:r>
            <a:r>
              <a:rPr lang="zh-CN" altLang="en-US" dirty="0">
                <a:solidFill>
                  <a:srgbClr val="FF0000"/>
                </a:solidFill>
              </a:rPr>
              <a:t>包是由第三方个人或团队开发出来的</a:t>
            </a:r>
            <a:r>
              <a:rPr lang="zh-CN" altLang="en-US" dirty="0">
                <a:solidFill>
                  <a:schemeClr val="tx1"/>
                </a:solidFill>
              </a:rPr>
              <a:t>，免费供所有人使用。</a:t>
            </a:r>
            <a:endParaRPr lang="en-US" altLang="zh-CN" dirty="0">
              <a:solidFill>
                <a:schemeClr val="tx1"/>
              </a:solidFill>
            </a:endParaRPr>
          </a:p>
          <a:p>
            <a:r>
              <a:rPr lang="zh-CN" altLang="en-US" b="1" dirty="0">
                <a:solidFill>
                  <a:srgbClr val="FF0000"/>
                </a:solidFill>
              </a:rPr>
              <a:t>注意</a:t>
            </a:r>
            <a:r>
              <a:rPr lang="zh-CN" altLang="en-US" dirty="0">
                <a:solidFill>
                  <a:schemeClr val="tx1"/>
                </a:solidFill>
              </a:rPr>
              <a:t>：</a:t>
            </a:r>
            <a:r>
              <a:rPr lang="en-US" altLang="zh-CN" dirty="0">
                <a:solidFill>
                  <a:schemeClr val="tx1"/>
                </a:solidFill>
              </a:rPr>
              <a:t>Node.js </a:t>
            </a:r>
            <a:r>
              <a:rPr lang="zh-CN" altLang="en-US" dirty="0">
                <a:solidFill>
                  <a:schemeClr val="tx1"/>
                </a:solidFill>
              </a:rPr>
              <a:t>中的包都是免费且开源的，不需要付费即可免费下载使用。</a:t>
            </a:r>
            <a:endParaRPr lang="en-US" altLang="zh-CN" dirty="0">
              <a:solidFill>
                <a:schemeClr val="tx1"/>
              </a:solidFill>
            </a:endParaRPr>
          </a:p>
        </p:txBody>
      </p:sp>
    </p:spTree>
    <p:extLst>
      <p:ext uri="{BB962C8B-B14F-4D97-AF65-F5344CB8AC3E}">
        <p14:creationId xmlns:p14="http://schemas.microsoft.com/office/powerpoint/2010/main" val="304194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为什么需要包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E1D9F876-E530-44E0-8836-FAD82177F781}"/>
              </a:ext>
            </a:extLst>
          </p:cNvPr>
          <p:cNvSpPr>
            <a:spLocks noGrp="1"/>
          </p:cNvSpPr>
          <p:nvPr>
            <p:ph sz="half" idx="14"/>
          </p:nvPr>
        </p:nvSpPr>
        <p:spPr>
          <a:xfrm>
            <a:off x="848376" y="2123999"/>
            <a:ext cx="7141381" cy="2083501"/>
          </a:xfrm>
        </p:spPr>
        <p:txBody>
          <a:bodyPr>
            <a:noAutofit/>
          </a:bodyPr>
          <a:lstStyle/>
          <a:p>
            <a:r>
              <a:rPr lang="zh-CN" altLang="en-US" dirty="0">
                <a:solidFill>
                  <a:schemeClr val="tx1"/>
                </a:solidFill>
              </a:rPr>
              <a:t>由于 </a:t>
            </a:r>
            <a:r>
              <a:rPr lang="en-US" altLang="zh-CN" dirty="0">
                <a:solidFill>
                  <a:schemeClr val="tx1"/>
                </a:solidFill>
              </a:rPr>
              <a:t>Node.js </a:t>
            </a:r>
            <a:r>
              <a:rPr lang="zh-CN" altLang="en-US" dirty="0">
                <a:solidFill>
                  <a:schemeClr val="tx1"/>
                </a:solidFill>
              </a:rPr>
              <a:t>的内置模块仅提供了一些底层的 </a:t>
            </a:r>
            <a:r>
              <a:rPr lang="en-US" altLang="zh-CN" dirty="0">
                <a:solidFill>
                  <a:schemeClr val="tx1"/>
                </a:solidFill>
              </a:rPr>
              <a:t>API</a:t>
            </a:r>
            <a:r>
              <a:rPr lang="zh-CN" altLang="en-US" dirty="0">
                <a:solidFill>
                  <a:schemeClr val="tx1"/>
                </a:solidFill>
              </a:rPr>
              <a:t>，导致在基于内置模块进行项目开发的时，效率很低。</a:t>
            </a:r>
            <a:endParaRPr lang="en-US" altLang="zh-CN" dirty="0">
              <a:solidFill>
                <a:schemeClr val="tx1"/>
              </a:solidFill>
            </a:endParaRPr>
          </a:p>
          <a:p>
            <a:r>
              <a:rPr lang="zh-CN" altLang="en-US" dirty="0">
                <a:solidFill>
                  <a:srgbClr val="FF0000"/>
                </a:solidFill>
              </a:rPr>
              <a:t>包是基于内置模块封装出来的</a:t>
            </a:r>
            <a:r>
              <a:rPr lang="zh-CN" altLang="en-US" dirty="0">
                <a:solidFill>
                  <a:schemeClr val="tx1"/>
                </a:solidFill>
              </a:rPr>
              <a:t>，提供了更高级、更方便的 </a:t>
            </a:r>
            <a:r>
              <a:rPr lang="en-US" altLang="zh-CN" dirty="0">
                <a:solidFill>
                  <a:schemeClr val="tx1"/>
                </a:solidFill>
              </a:rPr>
              <a:t>API</a:t>
            </a:r>
            <a:r>
              <a:rPr lang="zh-CN" altLang="en-US" dirty="0">
                <a:solidFill>
                  <a:schemeClr val="tx1"/>
                </a:solidFill>
              </a:rPr>
              <a:t>，</a:t>
            </a:r>
            <a:r>
              <a:rPr lang="zh-CN" altLang="en-US" dirty="0">
                <a:solidFill>
                  <a:srgbClr val="FF0000"/>
                </a:solidFill>
              </a:rPr>
              <a:t>极大的提高了开发效率</a:t>
            </a:r>
            <a:r>
              <a:rPr lang="zh-CN" altLang="en-US" dirty="0">
                <a:solidFill>
                  <a:schemeClr val="tx1"/>
                </a:solidFill>
              </a:rPr>
              <a:t>。</a:t>
            </a:r>
          </a:p>
          <a:p>
            <a:r>
              <a:rPr lang="zh-CN" altLang="en-US" dirty="0">
                <a:solidFill>
                  <a:srgbClr val="FF0000"/>
                </a:solidFill>
              </a:rPr>
              <a:t>包</a:t>
            </a:r>
            <a:r>
              <a:rPr lang="zh-CN" altLang="en-US" dirty="0">
                <a:solidFill>
                  <a:schemeClr val="tx1"/>
                </a:solidFill>
              </a:rPr>
              <a:t>和</a:t>
            </a:r>
            <a:r>
              <a:rPr lang="zh-CN" altLang="en-US" dirty="0">
                <a:solidFill>
                  <a:srgbClr val="047FFD"/>
                </a:solidFill>
              </a:rPr>
              <a:t>内置模块</a:t>
            </a:r>
            <a:r>
              <a:rPr lang="zh-CN" altLang="en-US" dirty="0">
                <a:solidFill>
                  <a:schemeClr val="tx1"/>
                </a:solidFill>
              </a:rPr>
              <a:t>之间的关系，类似于 </a:t>
            </a:r>
            <a:r>
              <a:rPr lang="en-US" altLang="zh-CN" dirty="0">
                <a:solidFill>
                  <a:srgbClr val="FF0000"/>
                </a:solidFill>
              </a:rPr>
              <a:t>jQuery</a:t>
            </a:r>
            <a:r>
              <a:rPr lang="en-US" altLang="zh-CN" dirty="0">
                <a:solidFill>
                  <a:schemeClr val="tx1"/>
                </a:solidFill>
              </a:rPr>
              <a:t> </a:t>
            </a:r>
            <a:r>
              <a:rPr lang="zh-CN" altLang="en-US" dirty="0">
                <a:solidFill>
                  <a:schemeClr val="tx1"/>
                </a:solidFill>
              </a:rPr>
              <a:t>和 </a:t>
            </a:r>
            <a:r>
              <a:rPr lang="zh-CN" altLang="en-US" dirty="0">
                <a:solidFill>
                  <a:srgbClr val="047FFD"/>
                </a:solidFill>
              </a:rPr>
              <a:t>浏览器内置 </a:t>
            </a:r>
            <a:r>
              <a:rPr lang="en-US" altLang="zh-CN" dirty="0">
                <a:solidFill>
                  <a:srgbClr val="047FFD"/>
                </a:solidFill>
              </a:rPr>
              <a:t>API </a:t>
            </a:r>
            <a:r>
              <a:rPr lang="zh-CN" altLang="en-US" dirty="0">
                <a:solidFill>
                  <a:schemeClr val="tx1"/>
                </a:solidFill>
              </a:rPr>
              <a:t>之间的关系。</a:t>
            </a:r>
            <a:endParaRPr lang="en-US" altLang="zh-CN" dirty="0">
              <a:solidFill>
                <a:schemeClr val="tx1"/>
              </a:solidFill>
            </a:endParaRPr>
          </a:p>
        </p:txBody>
      </p:sp>
    </p:spTree>
    <p:extLst>
      <p:ext uri="{BB962C8B-B14F-4D97-AF65-F5344CB8AC3E}">
        <p14:creationId xmlns:p14="http://schemas.microsoft.com/office/powerpoint/2010/main" val="36776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zh-CN" altLang="en-US" sz="1400" b="1" dirty="0">
                <a:solidFill>
                  <a:srgbClr val="404040"/>
                </a:solidFill>
                <a:latin typeface="微软雅黑" panose="020B0503020204020204" pitchFamily="34" charset="-122"/>
                <a:ea typeface="微软雅黑" panose="020B0503020204020204" pitchFamily="34" charset="-122"/>
              </a:rPr>
              <a:t>从哪里下载包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E1D9F876-E530-44E0-8836-FAD82177F781}"/>
              </a:ext>
            </a:extLst>
          </p:cNvPr>
          <p:cNvSpPr>
            <a:spLocks noGrp="1"/>
          </p:cNvSpPr>
          <p:nvPr>
            <p:ph sz="half" idx="14"/>
          </p:nvPr>
        </p:nvSpPr>
        <p:spPr>
          <a:xfrm>
            <a:off x="848376" y="2123999"/>
            <a:ext cx="7141381" cy="2888268"/>
          </a:xfrm>
        </p:spPr>
        <p:txBody>
          <a:bodyPr>
            <a:noAutofit/>
          </a:bodyPr>
          <a:lstStyle/>
          <a:p>
            <a:r>
              <a:rPr lang="zh-CN" altLang="en-US" dirty="0">
                <a:solidFill>
                  <a:schemeClr val="tx1"/>
                </a:solidFill>
              </a:rPr>
              <a:t>国外有一家 </a:t>
            </a:r>
            <a:r>
              <a:rPr lang="en-US" altLang="zh-CN" dirty="0">
                <a:solidFill>
                  <a:schemeClr val="tx1"/>
                </a:solidFill>
              </a:rPr>
              <a:t>IT </a:t>
            </a:r>
            <a:r>
              <a:rPr lang="zh-CN" altLang="en-US" dirty="0">
                <a:solidFill>
                  <a:schemeClr val="tx1"/>
                </a:solidFill>
              </a:rPr>
              <a:t>公司，叫做 </a:t>
            </a:r>
            <a:r>
              <a:rPr lang="en-US" altLang="zh-CN" b="1" dirty="0">
                <a:solidFill>
                  <a:srgbClr val="FF0000"/>
                </a:solidFill>
              </a:rPr>
              <a:t>npm, Inc. </a:t>
            </a:r>
            <a:r>
              <a:rPr lang="zh-CN" altLang="en-US" dirty="0">
                <a:solidFill>
                  <a:schemeClr val="tx1"/>
                </a:solidFill>
              </a:rPr>
              <a:t>这家公司旗下有一个非常著名的网站： </a:t>
            </a:r>
            <a:r>
              <a:rPr lang="en-US" altLang="zh-CN" dirty="0">
                <a:hlinkClick r:id="rId2"/>
              </a:rPr>
              <a:t>https://www.npmjs.com/</a:t>
            </a:r>
            <a:r>
              <a:rPr lang="en-US" altLang="zh-CN" dirty="0"/>
              <a:t> </a:t>
            </a:r>
            <a:r>
              <a:rPr lang="zh-CN" altLang="en-US" dirty="0"/>
              <a:t>，它是</a:t>
            </a:r>
            <a:r>
              <a:rPr lang="zh-CN" altLang="en-US" b="1" dirty="0">
                <a:solidFill>
                  <a:srgbClr val="FF0000"/>
                </a:solidFill>
              </a:rPr>
              <a:t>全球最大的包共享平台</a:t>
            </a:r>
            <a:r>
              <a:rPr lang="zh-CN" altLang="en-US" dirty="0"/>
              <a:t>，你可以从这个网站上搜索到任何你需要的包，只要你有足够的耐心！</a:t>
            </a:r>
            <a:endParaRPr lang="en-US" altLang="zh-CN" dirty="0"/>
          </a:p>
          <a:p>
            <a:r>
              <a:rPr lang="zh-CN" altLang="en-US" dirty="0"/>
              <a:t>到目前位置，全球约 </a:t>
            </a:r>
            <a:r>
              <a:rPr lang="en-US" altLang="zh-CN" dirty="0">
                <a:solidFill>
                  <a:srgbClr val="047FFD"/>
                </a:solidFill>
              </a:rPr>
              <a:t>1100 </a:t>
            </a:r>
            <a:r>
              <a:rPr lang="zh-CN" altLang="en-US" dirty="0">
                <a:solidFill>
                  <a:srgbClr val="047FFD"/>
                </a:solidFill>
              </a:rPr>
              <a:t>多万</a:t>
            </a:r>
            <a:r>
              <a:rPr lang="zh-CN" altLang="en-US" dirty="0"/>
              <a:t>的开发人员，通过这个包共享平台，开发并共享了超过 </a:t>
            </a:r>
            <a:r>
              <a:rPr lang="en-US" altLang="zh-CN" dirty="0">
                <a:solidFill>
                  <a:srgbClr val="047FFD"/>
                </a:solidFill>
              </a:rPr>
              <a:t>120 </a:t>
            </a:r>
            <a:r>
              <a:rPr lang="zh-CN" altLang="en-US" dirty="0">
                <a:solidFill>
                  <a:srgbClr val="047FFD"/>
                </a:solidFill>
              </a:rPr>
              <a:t>多万个包</a:t>
            </a:r>
            <a:r>
              <a:rPr lang="zh-CN" altLang="en-US" dirty="0"/>
              <a:t> 供我们使用。</a:t>
            </a:r>
            <a:endParaRPr lang="en-US" altLang="zh-CN" dirty="0"/>
          </a:p>
          <a:p>
            <a:r>
              <a:rPr lang="en-US" altLang="zh-CN" b="1" dirty="0">
                <a:solidFill>
                  <a:srgbClr val="FF0000"/>
                </a:solidFill>
              </a:rPr>
              <a:t>npm, Inc. </a:t>
            </a:r>
            <a:r>
              <a:rPr lang="zh-CN" altLang="en-US" b="1" dirty="0">
                <a:solidFill>
                  <a:srgbClr val="FF0000"/>
                </a:solidFill>
              </a:rPr>
              <a:t>公司</a:t>
            </a:r>
            <a:r>
              <a:rPr lang="zh-CN" altLang="en-US" dirty="0">
                <a:solidFill>
                  <a:schemeClr val="tx1"/>
                </a:solidFill>
              </a:rPr>
              <a:t>提供了一个地址为 </a:t>
            </a:r>
            <a:r>
              <a:rPr lang="en-US" altLang="zh-CN" dirty="0">
                <a:hlinkClick r:id="rId3"/>
              </a:rPr>
              <a:t>https://registry.npmjs.org/</a:t>
            </a:r>
            <a:r>
              <a:rPr lang="zh-CN" altLang="en-US" dirty="0">
                <a:solidFill>
                  <a:schemeClr val="tx1"/>
                </a:solidFill>
              </a:rPr>
              <a:t> 的服务器，来对外共享所有的包，我们可以从这个服务器上下载自己所需要的包。</a:t>
            </a:r>
            <a:endParaRPr lang="en-US" altLang="zh-CN" dirty="0">
              <a:solidFill>
                <a:schemeClr val="tx1"/>
              </a:solidFill>
            </a:endParaRPr>
          </a:p>
          <a:p>
            <a:endParaRPr lang="en-US" altLang="zh-CN" dirty="0">
              <a:solidFill>
                <a:schemeClr val="tx1"/>
              </a:solidFill>
            </a:endParaRPr>
          </a:p>
          <a:p>
            <a:r>
              <a:rPr lang="zh-CN" altLang="en-US" b="1" dirty="0">
                <a:solidFill>
                  <a:srgbClr val="FF0000"/>
                </a:solidFill>
              </a:rPr>
              <a:t>注意：</a:t>
            </a:r>
            <a:endParaRPr lang="en-US" altLang="zh-CN" b="1" dirty="0">
              <a:solidFill>
                <a:srgbClr val="FF0000"/>
              </a:solidFill>
            </a:endParaRPr>
          </a:p>
          <a:p>
            <a:pPr marL="171450" indent="-171450">
              <a:buFont typeface="Wingdings" panose="05000000000000000000" pitchFamily="2" charset="2"/>
              <a:buChar char="l"/>
            </a:pPr>
            <a:r>
              <a:rPr lang="zh-CN" altLang="en-US" dirty="0">
                <a:solidFill>
                  <a:schemeClr val="tx1"/>
                </a:solidFill>
              </a:rPr>
              <a:t> 从 </a:t>
            </a:r>
            <a:r>
              <a:rPr lang="en-US" altLang="zh-CN" dirty="0">
                <a:hlinkClick r:id="rId2"/>
              </a:rPr>
              <a:t>https://www.npmjs.com/</a:t>
            </a:r>
            <a:r>
              <a:rPr lang="en-US" altLang="zh-CN" dirty="0"/>
              <a:t> </a:t>
            </a:r>
            <a:r>
              <a:rPr lang="zh-CN" altLang="en-US" dirty="0"/>
              <a:t>网站上搜索自己所需要的包</a:t>
            </a:r>
            <a:endParaRPr lang="en-US" altLang="zh-CN" dirty="0"/>
          </a:p>
          <a:p>
            <a:pPr marL="171450" indent="-171450">
              <a:buFont typeface="Wingdings" panose="05000000000000000000" pitchFamily="2" charset="2"/>
              <a:buChar char="l"/>
            </a:pPr>
            <a:r>
              <a:rPr lang="zh-CN" altLang="en-US" dirty="0">
                <a:solidFill>
                  <a:schemeClr val="tx1"/>
                </a:solidFill>
              </a:rPr>
              <a:t> 从 </a:t>
            </a:r>
            <a:r>
              <a:rPr lang="en-US" altLang="zh-CN" dirty="0">
                <a:hlinkClick r:id="rId3"/>
              </a:rPr>
              <a:t>https://registry.npmjs.org/</a:t>
            </a:r>
            <a:r>
              <a:rPr lang="zh-CN" altLang="en-US" dirty="0">
                <a:solidFill>
                  <a:schemeClr val="tx1"/>
                </a:solidFill>
              </a:rPr>
              <a:t>  服务器上下载自己需要的包</a:t>
            </a:r>
            <a:endParaRPr lang="en-US" altLang="zh-CN" dirty="0">
              <a:solidFill>
                <a:schemeClr val="tx1"/>
              </a:solidFill>
            </a:endParaRPr>
          </a:p>
        </p:txBody>
      </p:sp>
    </p:spTree>
    <p:extLst>
      <p:ext uri="{BB962C8B-B14F-4D97-AF65-F5344CB8AC3E}">
        <p14:creationId xmlns:p14="http://schemas.microsoft.com/office/powerpoint/2010/main" val="15859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3.1 </a:t>
            </a:r>
            <a:r>
              <a:rPr lang="zh-CN" altLang="en-US" dirty="0"/>
              <a:t>包</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 </a:t>
            </a:r>
            <a:r>
              <a:rPr lang="zh-CN" altLang="en-US" sz="1400" b="1" dirty="0">
                <a:solidFill>
                  <a:srgbClr val="404040"/>
                </a:solidFill>
                <a:latin typeface="微软雅黑" panose="020B0503020204020204" pitchFamily="34" charset="-122"/>
                <a:ea typeface="微软雅黑" panose="020B0503020204020204" pitchFamily="34" charset="-122"/>
              </a:rPr>
              <a:t>如何下载包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E1D9F876-E530-44E0-8836-FAD82177F781}"/>
              </a:ext>
            </a:extLst>
          </p:cNvPr>
          <p:cNvSpPr>
            <a:spLocks noGrp="1"/>
          </p:cNvSpPr>
          <p:nvPr>
            <p:ph sz="half" idx="14"/>
          </p:nvPr>
        </p:nvSpPr>
        <p:spPr>
          <a:xfrm>
            <a:off x="848376" y="2123999"/>
            <a:ext cx="7141381" cy="1541945"/>
          </a:xfrm>
        </p:spPr>
        <p:txBody>
          <a:bodyPr>
            <a:noAutofit/>
          </a:bodyPr>
          <a:lstStyle/>
          <a:p>
            <a:r>
              <a:rPr lang="en-US" altLang="zh-CN" b="1" dirty="0">
                <a:solidFill>
                  <a:srgbClr val="FF0000"/>
                </a:solidFill>
              </a:rPr>
              <a:t>npm, Inc. </a:t>
            </a:r>
            <a:r>
              <a:rPr lang="zh-CN" altLang="en-US" b="1" dirty="0">
                <a:solidFill>
                  <a:srgbClr val="FF0000"/>
                </a:solidFill>
              </a:rPr>
              <a:t>公司</a:t>
            </a:r>
            <a:r>
              <a:rPr lang="zh-CN" altLang="en-US" dirty="0">
                <a:solidFill>
                  <a:schemeClr val="tx1"/>
                </a:solidFill>
              </a:rPr>
              <a:t>提供了一个包管理工具，我们可以使用这个包管理工具，从 </a:t>
            </a:r>
            <a:r>
              <a:rPr lang="en-US" altLang="zh-CN" dirty="0">
                <a:hlinkClick r:id="rId2"/>
              </a:rPr>
              <a:t>https://registry.npmjs.org/</a:t>
            </a:r>
            <a:r>
              <a:rPr lang="zh-CN" altLang="en-US" dirty="0">
                <a:solidFill>
                  <a:schemeClr val="tx1"/>
                </a:solidFill>
              </a:rPr>
              <a:t> 服务器把需要的包下载到本地使用。</a:t>
            </a:r>
            <a:endParaRPr lang="en-US" altLang="zh-CN" dirty="0">
              <a:solidFill>
                <a:schemeClr val="tx1"/>
              </a:solidFill>
            </a:endParaRPr>
          </a:p>
          <a:p>
            <a:r>
              <a:rPr lang="zh-CN" altLang="en-US" dirty="0">
                <a:solidFill>
                  <a:schemeClr val="tx1"/>
                </a:solidFill>
              </a:rPr>
              <a:t>这个包管理工具的名字叫做 </a:t>
            </a:r>
            <a:r>
              <a:rPr lang="en-US" altLang="zh-CN" dirty="0">
                <a:solidFill>
                  <a:srgbClr val="047FFD"/>
                </a:solidFill>
              </a:rPr>
              <a:t>Node Package Manager</a:t>
            </a:r>
            <a:r>
              <a:rPr lang="zh-CN" altLang="en-US" dirty="0">
                <a:solidFill>
                  <a:schemeClr val="tx1"/>
                </a:solidFill>
              </a:rPr>
              <a:t>（简称 </a:t>
            </a:r>
            <a:r>
              <a:rPr lang="en-US" altLang="zh-CN" dirty="0">
                <a:solidFill>
                  <a:srgbClr val="FF0000"/>
                </a:solidFill>
              </a:rPr>
              <a:t>npm </a:t>
            </a:r>
            <a:r>
              <a:rPr lang="zh-CN" altLang="en-US" dirty="0">
                <a:solidFill>
                  <a:srgbClr val="FF0000"/>
                </a:solidFill>
              </a:rPr>
              <a:t>包管理工具</a:t>
            </a:r>
            <a:r>
              <a:rPr lang="zh-CN" altLang="en-US" dirty="0">
                <a:solidFill>
                  <a:schemeClr val="tx1"/>
                </a:solidFill>
              </a:rPr>
              <a:t>），这个包管理工具随着 </a:t>
            </a:r>
            <a:r>
              <a:rPr lang="en-US" altLang="zh-CN" dirty="0">
                <a:solidFill>
                  <a:schemeClr val="tx1"/>
                </a:solidFill>
              </a:rPr>
              <a:t>Node.js </a:t>
            </a:r>
            <a:r>
              <a:rPr lang="zh-CN" altLang="en-US" dirty="0">
                <a:solidFill>
                  <a:schemeClr val="tx1"/>
                </a:solidFill>
              </a:rPr>
              <a:t>的安装包一起被安装到了用户的电脑上。</a:t>
            </a:r>
            <a:endParaRPr lang="en-US" altLang="zh-CN" dirty="0">
              <a:solidFill>
                <a:schemeClr val="tx1"/>
              </a:solidFill>
            </a:endParaRPr>
          </a:p>
          <a:p>
            <a:r>
              <a:rPr lang="zh-CN" altLang="en-US" dirty="0">
                <a:solidFill>
                  <a:schemeClr val="tx1"/>
                </a:solidFill>
              </a:rPr>
              <a:t>大家可以在终端中执行 </a:t>
            </a:r>
            <a:r>
              <a:rPr lang="en-US" altLang="zh-CN" b="1" dirty="0">
                <a:solidFill>
                  <a:srgbClr val="FF0000"/>
                </a:solidFill>
              </a:rPr>
              <a:t>npm -v</a:t>
            </a:r>
            <a:r>
              <a:rPr lang="en-US" altLang="zh-CN" dirty="0">
                <a:solidFill>
                  <a:schemeClr val="tx1"/>
                </a:solidFill>
              </a:rPr>
              <a:t> </a:t>
            </a:r>
            <a:r>
              <a:rPr lang="zh-CN" altLang="en-US" dirty="0">
                <a:solidFill>
                  <a:schemeClr val="tx1"/>
                </a:solidFill>
              </a:rPr>
              <a:t>命令，来查看自己电脑上所安装的 </a:t>
            </a:r>
            <a:r>
              <a:rPr lang="en-US" altLang="zh-CN" dirty="0">
                <a:solidFill>
                  <a:schemeClr val="tx1"/>
                </a:solidFill>
              </a:rPr>
              <a:t>npm </a:t>
            </a:r>
            <a:r>
              <a:rPr lang="zh-CN" altLang="en-US" dirty="0">
                <a:solidFill>
                  <a:schemeClr val="tx1"/>
                </a:solidFill>
              </a:rPr>
              <a:t>包管理工具的版本号：</a:t>
            </a:r>
            <a:endParaRPr lang="en-US" altLang="zh-CN" dirty="0">
              <a:solidFill>
                <a:schemeClr val="tx1"/>
              </a:solidFill>
            </a:endParaRPr>
          </a:p>
        </p:txBody>
      </p:sp>
      <p:pic>
        <p:nvPicPr>
          <p:cNvPr id="2" name="图片 1">
            <a:extLst>
              <a:ext uri="{FF2B5EF4-FFF2-40B4-BE49-F238E27FC236}">
                <a16:creationId xmlns:a16="http://schemas.microsoft.com/office/drawing/2014/main" id="{A1B75DD3-7169-4CC0-A017-0195C27F9DBB}"/>
              </a:ext>
            </a:extLst>
          </p:cNvPr>
          <p:cNvPicPr>
            <a:picLocks noChangeAspect="1"/>
          </p:cNvPicPr>
          <p:nvPr/>
        </p:nvPicPr>
        <p:blipFill>
          <a:blip r:embed="rId3"/>
          <a:stretch>
            <a:fillRect/>
          </a:stretch>
        </p:blipFill>
        <p:spPr>
          <a:xfrm>
            <a:off x="955319" y="3665945"/>
            <a:ext cx="2742921" cy="1374584"/>
          </a:xfrm>
          <a:prstGeom prst="rect">
            <a:avLst/>
          </a:prstGeom>
        </p:spPr>
      </p:pic>
    </p:spTree>
    <p:extLst>
      <p:ext uri="{BB962C8B-B14F-4D97-AF65-F5344CB8AC3E}">
        <p14:creationId xmlns:p14="http://schemas.microsoft.com/office/powerpoint/2010/main" val="405191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1. </a:t>
            </a:r>
            <a:r>
              <a:rPr lang="zh-CN" altLang="en-US" sz="1400" b="1" dirty="0">
                <a:solidFill>
                  <a:srgbClr val="404040"/>
                </a:solidFill>
                <a:latin typeface="微软雅黑" panose="020B0503020204020204" pitchFamily="34" charset="-122"/>
                <a:ea typeface="微软雅黑" panose="020B0503020204020204" pitchFamily="34" charset="-122"/>
              </a:rPr>
              <a:t>格式化时间的传统做法</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9" name="内容占位符 5">
            <a:extLst>
              <a:ext uri="{FF2B5EF4-FFF2-40B4-BE49-F238E27FC236}">
                <a16:creationId xmlns:a16="http://schemas.microsoft.com/office/drawing/2014/main" id="{96771DA7-9962-4F18-8915-0DED21D437A9}"/>
              </a:ext>
            </a:extLst>
          </p:cNvPr>
          <p:cNvSpPr>
            <a:spLocks noGrp="1"/>
          </p:cNvSpPr>
          <p:nvPr>
            <p:ph sz="half" idx="14"/>
          </p:nvPr>
        </p:nvSpPr>
        <p:spPr>
          <a:xfrm>
            <a:off x="6007947" y="2123999"/>
            <a:ext cx="2858346" cy="2083501"/>
          </a:xfrm>
        </p:spPr>
        <p:txBody>
          <a:bodyPr>
            <a:noAutofit/>
          </a:bodyPr>
          <a:lstStyle/>
          <a:p>
            <a:pPr marL="228600" indent="-228600">
              <a:buFont typeface="+mj-ea"/>
              <a:buAutoNum type="circleNumDbPlain"/>
            </a:pPr>
            <a:r>
              <a:rPr lang="zh-CN" altLang="en-US" dirty="0">
                <a:solidFill>
                  <a:schemeClr val="tx1"/>
                </a:solidFill>
              </a:rPr>
              <a:t>创建格式化时间的自定义模块</a:t>
            </a:r>
            <a:endParaRPr lang="en-US" altLang="zh-CN" dirty="0">
              <a:solidFill>
                <a:schemeClr val="tx1"/>
              </a:solidFill>
            </a:endParaRPr>
          </a:p>
          <a:p>
            <a:pPr marL="228600" indent="-228600">
              <a:buFont typeface="+mj-ea"/>
              <a:buAutoNum type="circleNumDbPlain"/>
            </a:pPr>
            <a:r>
              <a:rPr lang="zh-CN" altLang="en-US" dirty="0">
                <a:solidFill>
                  <a:schemeClr val="tx1"/>
                </a:solidFill>
              </a:rPr>
              <a:t>定义格式化时间的方法</a:t>
            </a:r>
            <a:endParaRPr lang="en-US" altLang="zh-CN" dirty="0">
              <a:solidFill>
                <a:schemeClr val="tx1"/>
              </a:solidFill>
            </a:endParaRPr>
          </a:p>
          <a:p>
            <a:pPr marL="228600" indent="-228600">
              <a:buFont typeface="+mj-ea"/>
              <a:buAutoNum type="circleNumDbPlain"/>
            </a:pPr>
            <a:r>
              <a:rPr lang="zh-CN" altLang="en-US" dirty="0">
                <a:solidFill>
                  <a:schemeClr val="tx1"/>
                </a:solidFill>
              </a:rPr>
              <a:t>创建补零函数</a:t>
            </a:r>
            <a:endParaRPr lang="en-US" altLang="zh-CN" dirty="0">
              <a:solidFill>
                <a:schemeClr val="tx1"/>
              </a:solidFill>
            </a:endParaRPr>
          </a:p>
          <a:p>
            <a:pPr marL="228600" indent="-228600">
              <a:buFont typeface="+mj-ea"/>
              <a:buAutoNum type="circleNumDbPlain"/>
            </a:pPr>
            <a:r>
              <a:rPr lang="zh-CN" altLang="en-US" dirty="0">
                <a:solidFill>
                  <a:schemeClr val="tx1"/>
                </a:solidFill>
              </a:rPr>
              <a:t>从自定义模块中导出格式化时间的函数</a:t>
            </a:r>
            <a:endParaRPr lang="en-US" altLang="zh-CN" dirty="0">
              <a:solidFill>
                <a:schemeClr val="tx1"/>
              </a:solidFill>
            </a:endParaRPr>
          </a:p>
          <a:p>
            <a:pPr marL="228600" indent="-228600">
              <a:buFont typeface="+mj-ea"/>
              <a:buAutoNum type="circleNumDbPlain"/>
            </a:pPr>
            <a:r>
              <a:rPr lang="zh-CN" altLang="en-US" dirty="0">
                <a:solidFill>
                  <a:srgbClr val="FF0000"/>
                </a:solidFill>
              </a:rPr>
              <a:t>导入格式化时间的自定义模块</a:t>
            </a:r>
            <a:endParaRPr lang="en-US" altLang="zh-CN" dirty="0">
              <a:solidFill>
                <a:srgbClr val="FF0000"/>
              </a:solidFill>
            </a:endParaRPr>
          </a:p>
          <a:p>
            <a:pPr marL="228600" indent="-228600">
              <a:buFont typeface="+mj-ea"/>
              <a:buAutoNum type="circleNumDbPlain"/>
            </a:pPr>
            <a:r>
              <a:rPr lang="zh-CN" altLang="en-US" dirty="0">
                <a:solidFill>
                  <a:srgbClr val="FF0000"/>
                </a:solidFill>
              </a:rPr>
              <a:t>调用格式化时间的函数</a:t>
            </a:r>
            <a:endParaRPr lang="en-US" altLang="zh-CN" dirty="0">
              <a:solidFill>
                <a:srgbClr val="FF0000"/>
              </a:solidFill>
            </a:endParaRPr>
          </a:p>
        </p:txBody>
      </p:sp>
      <p:pic>
        <p:nvPicPr>
          <p:cNvPr id="3" name="图片 2">
            <a:extLst>
              <a:ext uri="{FF2B5EF4-FFF2-40B4-BE49-F238E27FC236}">
                <a16:creationId xmlns:a16="http://schemas.microsoft.com/office/drawing/2014/main" id="{C21CF7C3-E22C-4467-9632-8FC66E554678}"/>
              </a:ext>
            </a:extLst>
          </p:cNvPr>
          <p:cNvPicPr>
            <a:picLocks noChangeAspect="1"/>
          </p:cNvPicPr>
          <p:nvPr/>
        </p:nvPicPr>
        <p:blipFill>
          <a:blip r:embed="rId2"/>
          <a:stretch>
            <a:fillRect/>
          </a:stretch>
        </p:blipFill>
        <p:spPr>
          <a:xfrm>
            <a:off x="941114" y="2142275"/>
            <a:ext cx="4967176" cy="2854401"/>
          </a:xfrm>
          <a:prstGeom prst="rect">
            <a:avLst/>
          </a:prstGeom>
        </p:spPr>
      </p:pic>
    </p:spTree>
    <p:extLst>
      <p:ext uri="{BB962C8B-B14F-4D97-AF65-F5344CB8AC3E}">
        <p14:creationId xmlns:p14="http://schemas.microsoft.com/office/powerpoint/2010/main" val="373483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2. </a:t>
            </a:r>
            <a:r>
              <a:rPr lang="zh-CN" altLang="en-US" sz="1400" b="1" dirty="0">
                <a:solidFill>
                  <a:srgbClr val="404040"/>
                </a:solidFill>
                <a:latin typeface="微软雅黑" panose="020B0503020204020204" pitchFamily="34" charset="-122"/>
                <a:ea typeface="微软雅黑" panose="020B0503020204020204" pitchFamily="34" charset="-122"/>
              </a:rPr>
              <a:t>格式化时间的高级做法</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141381" cy="1034352"/>
          </a:xfrm>
        </p:spPr>
        <p:txBody>
          <a:bodyPr>
            <a:noAutofit/>
          </a:bodyPr>
          <a:lstStyle/>
          <a:p>
            <a:pPr marL="228600" indent="-228600">
              <a:buFont typeface="+mj-ea"/>
              <a:buAutoNum type="circleNumDbPlain"/>
            </a:pPr>
            <a:r>
              <a:rPr lang="zh-CN" altLang="en-US" dirty="0">
                <a:solidFill>
                  <a:srgbClr val="FF0000"/>
                </a:solidFill>
              </a:rPr>
              <a:t>使用 </a:t>
            </a:r>
            <a:r>
              <a:rPr lang="en-US" altLang="zh-CN" dirty="0">
                <a:solidFill>
                  <a:srgbClr val="FF0000"/>
                </a:solidFill>
              </a:rPr>
              <a:t>npm </a:t>
            </a:r>
            <a:r>
              <a:rPr lang="zh-CN" altLang="en-US" dirty="0">
                <a:solidFill>
                  <a:srgbClr val="FF0000"/>
                </a:solidFill>
              </a:rPr>
              <a:t>包管理工具，在项目中安装格式化时间的包 </a:t>
            </a:r>
            <a:r>
              <a:rPr lang="en-US" altLang="zh-CN" dirty="0">
                <a:solidFill>
                  <a:srgbClr val="FF0000"/>
                </a:solidFill>
              </a:rPr>
              <a:t>moment</a:t>
            </a:r>
          </a:p>
          <a:p>
            <a:pPr marL="228600" indent="-228600">
              <a:buFont typeface="+mj-ea"/>
              <a:buAutoNum type="circleNumDbPlain"/>
            </a:pPr>
            <a:r>
              <a:rPr lang="zh-CN" altLang="en-US" dirty="0">
                <a:solidFill>
                  <a:schemeClr val="tx1"/>
                </a:solidFill>
              </a:rPr>
              <a:t>使用 </a:t>
            </a:r>
            <a:r>
              <a:rPr lang="en-US" altLang="zh-CN" dirty="0">
                <a:solidFill>
                  <a:schemeClr val="tx1"/>
                </a:solidFill>
              </a:rPr>
              <a:t>require() </a:t>
            </a:r>
            <a:r>
              <a:rPr lang="zh-CN" altLang="en-US" dirty="0">
                <a:solidFill>
                  <a:schemeClr val="tx1"/>
                </a:solidFill>
              </a:rPr>
              <a:t>导入格式化时间的包</a:t>
            </a:r>
            <a:endParaRPr lang="en-US" altLang="zh-CN" dirty="0">
              <a:solidFill>
                <a:schemeClr val="tx1"/>
              </a:solidFill>
            </a:endParaRPr>
          </a:p>
          <a:p>
            <a:pPr marL="228600" indent="-228600">
              <a:buFont typeface="+mj-ea"/>
              <a:buAutoNum type="circleNumDbPlain"/>
            </a:pPr>
            <a:r>
              <a:rPr lang="zh-CN" altLang="en-US" dirty="0">
                <a:solidFill>
                  <a:schemeClr val="tx1"/>
                </a:solidFill>
              </a:rPr>
              <a:t>参考 </a:t>
            </a:r>
            <a:r>
              <a:rPr lang="en-US" altLang="zh-CN" dirty="0">
                <a:solidFill>
                  <a:schemeClr val="tx1"/>
                </a:solidFill>
              </a:rPr>
              <a:t>moment </a:t>
            </a:r>
            <a:r>
              <a:rPr lang="zh-CN" altLang="en-US" dirty="0">
                <a:solidFill>
                  <a:schemeClr val="tx1"/>
                </a:solidFill>
              </a:rPr>
              <a:t>的官方 </a:t>
            </a:r>
            <a:r>
              <a:rPr lang="en-US" altLang="zh-CN" dirty="0">
                <a:solidFill>
                  <a:schemeClr val="tx1"/>
                </a:solidFill>
              </a:rPr>
              <a:t>API </a:t>
            </a:r>
            <a:r>
              <a:rPr lang="zh-CN" altLang="en-US" dirty="0">
                <a:solidFill>
                  <a:schemeClr val="tx1"/>
                </a:solidFill>
              </a:rPr>
              <a:t>文档对时间进行格式化</a:t>
            </a:r>
            <a:endParaRPr lang="en-US" altLang="zh-CN" dirty="0">
              <a:solidFill>
                <a:schemeClr val="tx1"/>
              </a:solidFill>
            </a:endParaRPr>
          </a:p>
        </p:txBody>
      </p:sp>
      <p:pic>
        <p:nvPicPr>
          <p:cNvPr id="5" name="图片 4">
            <a:extLst>
              <a:ext uri="{FF2B5EF4-FFF2-40B4-BE49-F238E27FC236}">
                <a16:creationId xmlns:a16="http://schemas.microsoft.com/office/drawing/2014/main" id="{79E59076-0F54-4228-AB5C-DCA9ECBF2833}"/>
              </a:ext>
            </a:extLst>
          </p:cNvPr>
          <p:cNvPicPr>
            <a:picLocks noChangeAspect="1"/>
          </p:cNvPicPr>
          <p:nvPr/>
        </p:nvPicPr>
        <p:blipFill>
          <a:blip r:embed="rId2"/>
          <a:stretch>
            <a:fillRect/>
          </a:stretch>
        </p:blipFill>
        <p:spPr>
          <a:xfrm>
            <a:off x="929691" y="3158351"/>
            <a:ext cx="3730362" cy="1878347"/>
          </a:xfrm>
          <a:prstGeom prst="rect">
            <a:avLst/>
          </a:prstGeom>
        </p:spPr>
      </p:pic>
    </p:spTree>
    <p:extLst>
      <p:ext uri="{BB962C8B-B14F-4D97-AF65-F5344CB8AC3E}">
        <p14:creationId xmlns:p14="http://schemas.microsoft.com/office/powerpoint/2010/main" val="12930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3. </a:t>
            </a:r>
            <a:r>
              <a:rPr lang="zh-CN" altLang="en-US" sz="1400" b="1" dirty="0">
                <a:solidFill>
                  <a:srgbClr val="404040"/>
                </a:solidFill>
                <a:latin typeface="微软雅黑" panose="020B0503020204020204" pitchFamily="34" charset="-122"/>
                <a:ea typeface="微软雅黑" panose="020B0503020204020204" pitchFamily="34" charset="-122"/>
              </a:rPr>
              <a:t>在项目中安装包的命令</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141381" cy="361813"/>
          </a:xfrm>
        </p:spPr>
        <p:txBody>
          <a:bodyPr>
            <a:noAutofit/>
          </a:bodyPr>
          <a:lstStyle/>
          <a:p>
            <a:r>
              <a:rPr lang="zh-CN" altLang="en-US" dirty="0">
                <a:solidFill>
                  <a:schemeClr val="tx1"/>
                </a:solidFill>
              </a:rPr>
              <a:t>如果想在项目中安装指定名称的包，需要运行如下的命令：</a:t>
            </a:r>
            <a:endParaRPr lang="en-US" altLang="zh-CN" dirty="0">
              <a:solidFill>
                <a:schemeClr val="tx1"/>
              </a:solidFill>
            </a:endParaRPr>
          </a:p>
        </p:txBody>
      </p:sp>
      <p:pic>
        <p:nvPicPr>
          <p:cNvPr id="2" name="图片 1">
            <a:extLst>
              <a:ext uri="{FF2B5EF4-FFF2-40B4-BE49-F238E27FC236}">
                <a16:creationId xmlns:a16="http://schemas.microsoft.com/office/drawing/2014/main" id="{2A5BE54A-2287-44D4-90B4-86308FC59E7D}"/>
              </a:ext>
            </a:extLst>
          </p:cNvPr>
          <p:cNvPicPr>
            <a:picLocks noChangeAspect="1"/>
          </p:cNvPicPr>
          <p:nvPr/>
        </p:nvPicPr>
        <p:blipFill>
          <a:blip r:embed="rId2"/>
          <a:stretch>
            <a:fillRect/>
          </a:stretch>
        </p:blipFill>
        <p:spPr>
          <a:xfrm>
            <a:off x="942624" y="2509589"/>
            <a:ext cx="5544000" cy="847906"/>
          </a:xfrm>
          <a:prstGeom prst="rect">
            <a:avLst/>
          </a:prstGeom>
        </p:spPr>
      </p:pic>
      <p:sp>
        <p:nvSpPr>
          <p:cNvPr id="9" name="内容占位符 5">
            <a:extLst>
              <a:ext uri="{FF2B5EF4-FFF2-40B4-BE49-F238E27FC236}">
                <a16:creationId xmlns:a16="http://schemas.microsoft.com/office/drawing/2014/main" id="{046D220B-8009-4561-B2F0-5F2A049DEDE1}"/>
              </a:ext>
            </a:extLst>
          </p:cNvPr>
          <p:cNvSpPr txBox="1">
            <a:spLocks/>
          </p:cNvSpPr>
          <p:nvPr/>
        </p:nvSpPr>
        <p:spPr>
          <a:xfrm>
            <a:off x="861924" y="3395041"/>
            <a:ext cx="7141381" cy="361813"/>
          </a:xfrm>
          <a:prstGeom prst="rect">
            <a:avLst/>
          </a:prstGeom>
        </p:spPr>
        <p:txBody>
          <a:bodyPr>
            <a:noAutofit/>
          </a:bodyPr>
          <a:lstStyle>
            <a:lvl1pPr marL="0" indent="0" algn="l" defTabSz="685800" rtl="0" eaLnBrk="1" latinLnBrk="0" hangingPunct="1">
              <a:lnSpc>
                <a:spcPct val="150000"/>
              </a:lnSpc>
              <a:spcBef>
                <a:spcPts val="750"/>
              </a:spcBef>
              <a:buFont typeface="+mj-ea"/>
              <a:buNone/>
              <a:defRPr sz="1050" b="0" i="0" kern="1200">
                <a:solidFill>
                  <a:schemeClr val="tx1">
                    <a:lumMod val="85000"/>
                    <a:lumOff val="15000"/>
                  </a:schemeClr>
                </a:solidFill>
                <a:latin typeface="微软雅黑" pitchFamily="34" charset="-122"/>
                <a:ea typeface="微软雅黑" pitchFamily="34" charset="-122"/>
                <a:cs typeface="+mn-cs"/>
              </a:defRPr>
            </a:lvl1pPr>
            <a:lvl2pPr marL="685800" indent="-342900" algn="l" defTabSz="685800" rtl="0" eaLnBrk="1" latinLnBrk="0" hangingPunct="1">
              <a:lnSpc>
                <a:spcPct val="90000"/>
              </a:lnSpc>
              <a:spcBef>
                <a:spcPts val="375"/>
              </a:spcBef>
              <a:buFont typeface="+mj-lt"/>
              <a:buAutoNum type="arabicPeriod"/>
              <a:defRPr sz="1400" b="0" i="0" kern="1200">
                <a:solidFill>
                  <a:srgbClr val="404040"/>
                </a:solidFill>
                <a:latin typeface="微软雅黑" pitchFamily="34" charset="-122"/>
                <a:ea typeface="微软雅黑" pitchFamily="34" charset="-122"/>
                <a:cs typeface="+mn-cs"/>
              </a:defRPr>
            </a:lvl2pPr>
            <a:lvl3pPr marL="1028700" indent="-342900" algn="l" defTabSz="685800" rtl="0" eaLnBrk="1" latinLnBrk="0" hangingPunct="1">
              <a:lnSpc>
                <a:spcPct val="90000"/>
              </a:lnSpc>
              <a:spcBef>
                <a:spcPts val="375"/>
              </a:spcBef>
              <a:buFont typeface="+mj-ea"/>
              <a:buAutoNum type="circleNumDbPlain"/>
              <a:defRPr sz="1050" b="0" i="0" kern="1200">
                <a:solidFill>
                  <a:schemeClr val="tx1"/>
                </a:solidFill>
                <a:latin typeface="微软雅黑" pitchFamily="34" charset="-122"/>
                <a:ea typeface="微软雅黑" pitchFamily="34" charset="-122"/>
                <a:cs typeface="+mn-cs"/>
              </a:defRPr>
            </a:lvl3pPr>
            <a:lvl4pPr marL="1200150" indent="-171450" algn="l" defTabSz="685800" rtl="0" eaLnBrk="1" latinLnBrk="0" hangingPunct="1">
              <a:lnSpc>
                <a:spcPct val="90000"/>
              </a:lnSpc>
              <a:spcBef>
                <a:spcPts val="375"/>
              </a:spcBef>
              <a:buFont typeface="Wingdings" pitchFamily="2" charset="2"/>
              <a:buChar char="l"/>
              <a:defRPr sz="1050" b="0" i="0" kern="1200">
                <a:solidFill>
                  <a:schemeClr val="tx1"/>
                </a:solidFill>
                <a:latin typeface="微软雅黑" pitchFamily="34" charset="-122"/>
                <a:ea typeface="微软雅黑"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dirty="0">
                <a:solidFill>
                  <a:schemeClr val="tx1"/>
                </a:solidFill>
              </a:rPr>
              <a:t>上述的装包命令，可以简写成如下格式：</a:t>
            </a:r>
            <a:endParaRPr lang="en-US" altLang="zh-CN" dirty="0">
              <a:solidFill>
                <a:schemeClr val="tx1"/>
              </a:solidFill>
            </a:endParaRPr>
          </a:p>
        </p:txBody>
      </p:sp>
      <p:pic>
        <p:nvPicPr>
          <p:cNvPr id="3" name="图片 2">
            <a:extLst>
              <a:ext uri="{FF2B5EF4-FFF2-40B4-BE49-F238E27FC236}">
                <a16:creationId xmlns:a16="http://schemas.microsoft.com/office/drawing/2014/main" id="{0B4CF957-B4EC-4B2E-ABE9-568D24E3789E}"/>
              </a:ext>
            </a:extLst>
          </p:cNvPr>
          <p:cNvPicPr>
            <a:picLocks noChangeAspect="1"/>
          </p:cNvPicPr>
          <p:nvPr/>
        </p:nvPicPr>
        <p:blipFill>
          <a:blip r:embed="rId3"/>
          <a:stretch>
            <a:fillRect/>
          </a:stretch>
        </p:blipFill>
        <p:spPr>
          <a:xfrm>
            <a:off x="942624" y="3793262"/>
            <a:ext cx="5544000" cy="847906"/>
          </a:xfrm>
          <a:prstGeom prst="rect">
            <a:avLst/>
          </a:prstGeom>
        </p:spPr>
      </p:pic>
    </p:spTree>
    <p:extLst>
      <p:ext uri="{BB962C8B-B14F-4D97-AF65-F5344CB8AC3E}">
        <p14:creationId xmlns:p14="http://schemas.microsoft.com/office/powerpoint/2010/main" val="100725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4. </a:t>
            </a:r>
            <a:r>
              <a:rPr lang="zh-CN" altLang="en-US" sz="1400" b="1" dirty="0">
                <a:solidFill>
                  <a:srgbClr val="404040"/>
                </a:solidFill>
                <a:latin typeface="微软雅黑" panose="020B0503020204020204" pitchFamily="34" charset="-122"/>
                <a:ea typeface="微软雅黑" panose="020B0503020204020204" pitchFamily="34" charset="-122"/>
              </a:rPr>
              <a:t>初次装包后</a:t>
            </a:r>
            <a:r>
              <a:rPr lang="zh-CN" altLang="en-US" sz="1400" b="1" dirty="0">
                <a:solidFill>
                  <a:srgbClr val="FF0000"/>
                </a:solidFill>
                <a:latin typeface="微软雅黑" panose="020B0503020204020204" pitchFamily="34" charset="-122"/>
                <a:ea typeface="微软雅黑" panose="020B0503020204020204" pitchFamily="34" charset="-122"/>
              </a:rPr>
              <a:t>多了哪些文件</a:t>
            </a: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489597" cy="2590240"/>
          </a:xfrm>
        </p:spPr>
        <p:txBody>
          <a:bodyPr>
            <a:noAutofit/>
          </a:bodyPr>
          <a:lstStyle/>
          <a:p>
            <a:r>
              <a:rPr lang="zh-CN" altLang="en-US" dirty="0">
                <a:solidFill>
                  <a:schemeClr val="tx1"/>
                </a:solidFill>
              </a:rPr>
              <a:t>初次装包完成后，在项目文件夹下多一个叫做 </a:t>
            </a:r>
            <a:r>
              <a:rPr lang="en-US" altLang="zh-CN" dirty="0">
                <a:solidFill>
                  <a:srgbClr val="FF0000"/>
                </a:solidFill>
              </a:rPr>
              <a:t>node_modules</a:t>
            </a:r>
            <a:r>
              <a:rPr lang="en-US" altLang="zh-CN" dirty="0">
                <a:solidFill>
                  <a:schemeClr val="tx1"/>
                </a:solidFill>
              </a:rPr>
              <a:t> </a:t>
            </a:r>
            <a:r>
              <a:rPr lang="zh-CN" altLang="en-US" dirty="0">
                <a:solidFill>
                  <a:schemeClr val="tx1"/>
                </a:solidFill>
              </a:rPr>
              <a:t>的文件夹和 </a:t>
            </a:r>
            <a:r>
              <a:rPr lang="en-US" altLang="zh-CN" dirty="0">
                <a:solidFill>
                  <a:srgbClr val="FF0000"/>
                </a:solidFill>
              </a:rPr>
              <a:t>package-</a:t>
            </a:r>
            <a:r>
              <a:rPr lang="en-US" altLang="zh-CN" dirty="0" err="1">
                <a:solidFill>
                  <a:srgbClr val="FF0000"/>
                </a:solidFill>
              </a:rPr>
              <a:t>lock.json</a:t>
            </a:r>
            <a:r>
              <a:rPr lang="en-US" altLang="zh-CN" dirty="0">
                <a:solidFill>
                  <a:srgbClr val="FF0000"/>
                </a:solidFill>
              </a:rPr>
              <a:t> </a:t>
            </a:r>
            <a:r>
              <a:rPr lang="zh-CN" altLang="en-US" dirty="0">
                <a:solidFill>
                  <a:schemeClr val="tx1"/>
                </a:solidFill>
              </a:rPr>
              <a:t>的配置文件。</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其中：</a:t>
            </a:r>
            <a:endParaRPr lang="en-US" altLang="zh-CN" dirty="0">
              <a:solidFill>
                <a:schemeClr val="tx1"/>
              </a:solidFill>
            </a:endParaRPr>
          </a:p>
          <a:p>
            <a:r>
              <a:rPr lang="en-US" altLang="zh-CN" dirty="0">
                <a:solidFill>
                  <a:srgbClr val="047FFD"/>
                </a:solidFill>
              </a:rPr>
              <a:t>node_modules </a:t>
            </a:r>
            <a:r>
              <a:rPr lang="zh-CN" altLang="en-US" dirty="0">
                <a:solidFill>
                  <a:srgbClr val="047FFD"/>
                </a:solidFill>
              </a:rPr>
              <a:t>文件夹</a:t>
            </a:r>
            <a:r>
              <a:rPr lang="zh-CN" altLang="en-US" dirty="0">
                <a:solidFill>
                  <a:schemeClr val="tx1"/>
                </a:solidFill>
              </a:rPr>
              <a:t>用来</a:t>
            </a:r>
            <a:r>
              <a:rPr lang="zh-CN" altLang="en-US" dirty="0">
                <a:solidFill>
                  <a:srgbClr val="FF0000"/>
                </a:solidFill>
              </a:rPr>
              <a:t>存放所有已安装到项目中的包</a:t>
            </a:r>
            <a:r>
              <a:rPr lang="zh-CN" altLang="en-US" dirty="0">
                <a:solidFill>
                  <a:schemeClr val="tx1"/>
                </a:solidFill>
              </a:rPr>
              <a:t>。</a:t>
            </a:r>
            <a:r>
              <a:rPr lang="en-US" altLang="zh-CN" dirty="0">
                <a:solidFill>
                  <a:schemeClr val="tx1"/>
                </a:solidFill>
              </a:rPr>
              <a:t>require() </a:t>
            </a:r>
            <a:r>
              <a:rPr lang="zh-CN" altLang="en-US" dirty="0">
                <a:solidFill>
                  <a:schemeClr val="tx1"/>
                </a:solidFill>
              </a:rPr>
              <a:t>导入第三方包时，就是从这个目录中查找并加载包。</a:t>
            </a:r>
            <a:endParaRPr lang="en-US" altLang="zh-CN" dirty="0">
              <a:solidFill>
                <a:srgbClr val="FF0000"/>
              </a:solidFill>
            </a:endParaRPr>
          </a:p>
          <a:p>
            <a:r>
              <a:rPr lang="en-US" altLang="zh-CN" dirty="0">
                <a:solidFill>
                  <a:srgbClr val="047FFD"/>
                </a:solidFill>
              </a:rPr>
              <a:t>package-</a:t>
            </a:r>
            <a:r>
              <a:rPr lang="en-US" altLang="zh-CN" dirty="0" err="1">
                <a:solidFill>
                  <a:srgbClr val="047FFD"/>
                </a:solidFill>
              </a:rPr>
              <a:t>lock.json</a:t>
            </a:r>
            <a:r>
              <a:rPr lang="en-US" altLang="zh-CN" dirty="0">
                <a:solidFill>
                  <a:srgbClr val="047FFD"/>
                </a:solidFill>
              </a:rPr>
              <a:t> </a:t>
            </a:r>
            <a:r>
              <a:rPr lang="zh-CN" altLang="en-US" dirty="0">
                <a:solidFill>
                  <a:srgbClr val="047FFD"/>
                </a:solidFill>
              </a:rPr>
              <a:t>配置文件</a:t>
            </a:r>
            <a:r>
              <a:rPr lang="zh-CN" altLang="en-US" dirty="0">
                <a:solidFill>
                  <a:schemeClr val="tx1"/>
                </a:solidFill>
              </a:rPr>
              <a:t>用来</a:t>
            </a:r>
            <a:r>
              <a:rPr lang="zh-CN" altLang="en-US" dirty="0">
                <a:solidFill>
                  <a:srgbClr val="FF0000"/>
                </a:solidFill>
              </a:rPr>
              <a:t>记录 </a:t>
            </a:r>
            <a:r>
              <a:rPr lang="en-US" altLang="zh-CN" dirty="0">
                <a:solidFill>
                  <a:srgbClr val="FF0000"/>
                </a:solidFill>
              </a:rPr>
              <a:t>node_modules </a:t>
            </a:r>
            <a:r>
              <a:rPr lang="zh-CN" altLang="en-US" dirty="0">
                <a:solidFill>
                  <a:srgbClr val="FF0000"/>
                </a:solidFill>
              </a:rPr>
              <a:t>目录下的每一个包的下载信息</a:t>
            </a:r>
            <a:r>
              <a:rPr lang="zh-CN" altLang="en-US" dirty="0">
                <a:solidFill>
                  <a:schemeClr val="tx1"/>
                </a:solidFill>
              </a:rPr>
              <a:t>，例如包的名字、版本号、下载地址等。</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注意：程序员不要手动修改 </a:t>
            </a:r>
            <a:r>
              <a:rPr lang="en-US" altLang="zh-CN" dirty="0">
                <a:solidFill>
                  <a:schemeClr val="tx1"/>
                </a:solidFill>
              </a:rPr>
              <a:t>node_modules </a:t>
            </a:r>
            <a:r>
              <a:rPr lang="zh-CN" altLang="en-US" dirty="0">
                <a:solidFill>
                  <a:schemeClr val="tx1"/>
                </a:solidFill>
              </a:rPr>
              <a:t>或 </a:t>
            </a:r>
            <a:r>
              <a:rPr lang="en-US" altLang="zh-CN" dirty="0">
                <a:solidFill>
                  <a:schemeClr val="tx1"/>
                </a:solidFill>
              </a:rPr>
              <a:t>package-</a:t>
            </a:r>
            <a:r>
              <a:rPr lang="en-US" altLang="zh-CN" dirty="0" err="1">
                <a:solidFill>
                  <a:schemeClr val="tx1"/>
                </a:solidFill>
              </a:rPr>
              <a:t>lock.json</a:t>
            </a:r>
            <a:r>
              <a:rPr lang="en-US" altLang="zh-CN" dirty="0">
                <a:solidFill>
                  <a:schemeClr val="tx1"/>
                </a:solidFill>
              </a:rPr>
              <a:t> </a:t>
            </a:r>
            <a:r>
              <a:rPr lang="zh-CN" altLang="en-US" dirty="0">
                <a:solidFill>
                  <a:schemeClr val="tx1"/>
                </a:solidFill>
              </a:rPr>
              <a:t>文件中的任何代码，</a:t>
            </a:r>
            <a:r>
              <a:rPr lang="en-US" altLang="zh-CN" dirty="0">
                <a:solidFill>
                  <a:schemeClr val="tx1"/>
                </a:solidFill>
              </a:rPr>
              <a:t>npm </a:t>
            </a:r>
            <a:r>
              <a:rPr lang="zh-CN" altLang="en-US" dirty="0">
                <a:solidFill>
                  <a:schemeClr val="tx1"/>
                </a:solidFill>
              </a:rPr>
              <a:t>包管理工具会自动维护它们。</a:t>
            </a:r>
            <a:endParaRPr lang="en-US" altLang="zh-CN" dirty="0">
              <a:solidFill>
                <a:schemeClr val="tx1"/>
              </a:solidFill>
            </a:endParaRPr>
          </a:p>
        </p:txBody>
      </p:sp>
    </p:spTree>
    <p:extLst>
      <p:ext uri="{BB962C8B-B14F-4D97-AF65-F5344CB8AC3E}">
        <p14:creationId xmlns:p14="http://schemas.microsoft.com/office/powerpoint/2010/main" val="250451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5. </a:t>
            </a:r>
            <a:r>
              <a:rPr lang="zh-CN" altLang="en-US" sz="1400" b="1" dirty="0">
                <a:solidFill>
                  <a:srgbClr val="404040"/>
                </a:solidFill>
                <a:latin typeface="微软雅黑" panose="020B0503020204020204" pitchFamily="34" charset="-122"/>
                <a:ea typeface="微软雅黑" panose="020B0503020204020204" pitchFamily="34" charset="-122"/>
              </a:rPr>
              <a:t>安装指定版本的包</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141381" cy="639520"/>
          </a:xfrm>
        </p:spPr>
        <p:txBody>
          <a:bodyPr>
            <a:noAutofit/>
          </a:bodyPr>
          <a:lstStyle/>
          <a:p>
            <a:r>
              <a:rPr lang="zh-CN" altLang="en-US" dirty="0">
                <a:solidFill>
                  <a:schemeClr val="tx1"/>
                </a:solidFill>
              </a:rPr>
              <a:t>默认情况下，使用 </a:t>
            </a:r>
            <a:r>
              <a:rPr lang="en-US" altLang="zh-CN" dirty="0">
                <a:solidFill>
                  <a:schemeClr val="tx1"/>
                </a:solidFill>
              </a:rPr>
              <a:t>npm install </a:t>
            </a:r>
            <a:r>
              <a:rPr lang="zh-CN" altLang="en-US" dirty="0">
                <a:solidFill>
                  <a:schemeClr val="tx1"/>
                </a:solidFill>
              </a:rPr>
              <a:t>命令安装包的时候，</a:t>
            </a:r>
            <a:r>
              <a:rPr lang="zh-CN" altLang="en-US" dirty="0">
                <a:solidFill>
                  <a:srgbClr val="FF0000"/>
                </a:solidFill>
              </a:rPr>
              <a:t>会自动安装最新版本的包</a:t>
            </a:r>
            <a:r>
              <a:rPr lang="zh-CN" altLang="en-US" dirty="0">
                <a:solidFill>
                  <a:schemeClr val="tx1"/>
                </a:solidFill>
              </a:rPr>
              <a:t>。如果需要安装指定版本的包，可以在包名之后，通过 </a:t>
            </a:r>
            <a:r>
              <a:rPr lang="en-US" altLang="zh-CN" dirty="0">
                <a:solidFill>
                  <a:srgbClr val="FF0000"/>
                </a:solidFill>
              </a:rPr>
              <a:t>@ </a:t>
            </a:r>
            <a:r>
              <a:rPr lang="zh-CN" altLang="en-US" dirty="0">
                <a:solidFill>
                  <a:srgbClr val="FF0000"/>
                </a:solidFill>
              </a:rPr>
              <a:t>符号</a:t>
            </a:r>
            <a:r>
              <a:rPr lang="zh-CN" altLang="en-US" dirty="0">
                <a:solidFill>
                  <a:schemeClr val="tx1"/>
                </a:solidFill>
              </a:rPr>
              <a:t>指定具体的版本，例如：</a:t>
            </a:r>
            <a:endParaRPr lang="en-US" altLang="zh-CN" dirty="0">
              <a:solidFill>
                <a:schemeClr val="tx1"/>
              </a:solidFill>
            </a:endParaRPr>
          </a:p>
        </p:txBody>
      </p:sp>
      <p:pic>
        <p:nvPicPr>
          <p:cNvPr id="4" name="图片 3">
            <a:extLst>
              <a:ext uri="{FF2B5EF4-FFF2-40B4-BE49-F238E27FC236}">
                <a16:creationId xmlns:a16="http://schemas.microsoft.com/office/drawing/2014/main" id="{6DCF2D7E-BA47-4095-B3FC-BEBA3C3C241B}"/>
              </a:ext>
            </a:extLst>
          </p:cNvPr>
          <p:cNvPicPr>
            <a:picLocks noChangeAspect="1"/>
          </p:cNvPicPr>
          <p:nvPr/>
        </p:nvPicPr>
        <p:blipFill>
          <a:blip r:embed="rId2"/>
          <a:stretch>
            <a:fillRect/>
          </a:stretch>
        </p:blipFill>
        <p:spPr>
          <a:xfrm>
            <a:off x="908758" y="2719872"/>
            <a:ext cx="5544000" cy="847906"/>
          </a:xfrm>
          <a:prstGeom prst="rect">
            <a:avLst/>
          </a:prstGeom>
        </p:spPr>
      </p:pic>
    </p:spTree>
    <p:extLst>
      <p:ext uri="{BB962C8B-B14F-4D97-AF65-F5344CB8AC3E}">
        <p14:creationId xmlns:p14="http://schemas.microsoft.com/office/powerpoint/2010/main" val="25510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3. npm</a:t>
            </a:r>
            <a:r>
              <a:rPr lang="zh-CN" altLang="en-US" dirty="0"/>
              <a:t>与包</a:t>
            </a:r>
            <a:endParaRPr lang="en-US" altLang="zh-CN" dirty="0"/>
          </a:p>
        </p:txBody>
      </p:sp>
      <p:sp>
        <p:nvSpPr>
          <p:cNvPr id="11" name="内容占位符 10"/>
          <p:cNvSpPr>
            <a:spLocks noGrp="1"/>
          </p:cNvSpPr>
          <p:nvPr>
            <p:ph idx="1"/>
          </p:nvPr>
        </p:nvSpPr>
        <p:spPr>
          <a:xfrm>
            <a:off x="848378" y="936000"/>
            <a:ext cx="6517622" cy="541557"/>
          </a:xfrm>
        </p:spPr>
        <p:txBody>
          <a:bodyPr/>
          <a:lstStyle/>
          <a:p>
            <a:r>
              <a:rPr lang="en-US" altLang="zh-CN" dirty="0"/>
              <a:t>3.2 npm </a:t>
            </a:r>
            <a:r>
              <a:rPr lang="zh-CN" altLang="en-US" dirty="0"/>
              <a:t>初体验</a:t>
            </a:r>
          </a:p>
        </p:txBody>
      </p:sp>
      <p:sp>
        <p:nvSpPr>
          <p:cNvPr id="8" name="TextBox 3">
            <a:extLst>
              <a:ext uri="{FF2B5EF4-FFF2-40B4-BE49-F238E27FC236}">
                <a16:creationId xmlns:a16="http://schemas.microsoft.com/office/drawing/2014/main" id="{3850627B-00B1-47FC-A909-0ECC103F9C0E}"/>
              </a:ext>
            </a:extLst>
          </p:cNvPr>
          <p:cNvSpPr txBox="1">
            <a:spLocks noChangeArrowheads="1"/>
          </p:cNvSpPr>
          <p:nvPr/>
        </p:nvSpPr>
        <p:spPr bwMode="auto">
          <a:xfrm>
            <a:off x="848376" y="1666800"/>
            <a:ext cx="648859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ts val="750"/>
              </a:spcBef>
            </a:pPr>
            <a:r>
              <a:rPr lang="en-US" altLang="zh-CN" sz="1400" b="1" dirty="0">
                <a:solidFill>
                  <a:srgbClr val="404040"/>
                </a:solidFill>
                <a:latin typeface="微软雅黑" panose="020B0503020204020204" pitchFamily="34" charset="-122"/>
                <a:ea typeface="微软雅黑" panose="020B0503020204020204" pitchFamily="34" charset="-122"/>
              </a:rPr>
              <a:t>6. </a:t>
            </a:r>
            <a:r>
              <a:rPr lang="zh-CN" altLang="en-US" sz="1400" b="1" dirty="0">
                <a:solidFill>
                  <a:srgbClr val="404040"/>
                </a:solidFill>
                <a:latin typeface="微软雅黑" panose="020B0503020204020204" pitchFamily="34" charset="-122"/>
                <a:ea typeface="微软雅黑" panose="020B0503020204020204" pitchFamily="34" charset="-122"/>
              </a:rPr>
              <a:t>包的</a:t>
            </a:r>
            <a:r>
              <a:rPr lang="zh-CN" altLang="en-US" sz="1400" b="1" dirty="0">
                <a:solidFill>
                  <a:srgbClr val="FF0000"/>
                </a:solidFill>
                <a:latin typeface="微软雅黑" panose="020B0503020204020204" pitchFamily="34" charset="-122"/>
                <a:ea typeface="微软雅黑" panose="020B0503020204020204" pitchFamily="34" charset="-122"/>
              </a:rPr>
              <a:t>语义化版本规范</a:t>
            </a:r>
          </a:p>
        </p:txBody>
      </p:sp>
      <p:sp>
        <p:nvSpPr>
          <p:cNvPr id="12" name="内容占位符 5">
            <a:extLst>
              <a:ext uri="{FF2B5EF4-FFF2-40B4-BE49-F238E27FC236}">
                <a16:creationId xmlns:a16="http://schemas.microsoft.com/office/drawing/2014/main" id="{94EFEEE1-4B2C-416F-8249-E8DEFD8F52AB}"/>
              </a:ext>
            </a:extLst>
          </p:cNvPr>
          <p:cNvSpPr>
            <a:spLocks noGrp="1"/>
          </p:cNvSpPr>
          <p:nvPr>
            <p:ph sz="half" idx="14"/>
          </p:nvPr>
        </p:nvSpPr>
        <p:spPr>
          <a:xfrm>
            <a:off x="848376" y="2124000"/>
            <a:ext cx="7141381" cy="2518338"/>
          </a:xfrm>
        </p:spPr>
        <p:txBody>
          <a:bodyPr>
            <a:noAutofit/>
          </a:bodyPr>
          <a:lstStyle/>
          <a:p>
            <a:r>
              <a:rPr lang="zh-CN" altLang="en-US" dirty="0">
                <a:solidFill>
                  <a:schemeClr val="tx1"/>
                </a:solidFill>
              </a:rPr>
              <a:t>包的版本号是以“点分十进制”形式进行定义的，总共有三位数字，例如 </a:t>
            </a:r>
            <a:r>
              <a:rPr lang="en-US" altLang="zh-CN" b="1" dirty="0">
                <a:solidFill>
                  <a:srgbClr val="FF0000"/>
                </a:solidFill>
              </a:rPr>
              <a:t>2.24.0</a:t>
            </a:r>
          </a:p>
          <a:p>
            <a:r>
              <a:rPr lang="zh-CN" altLang="en-US" dirty="0">
                <a:solidFill>
                  <a:schemeClr val="tx1"/>
                </a:solidFill>
              </a:rPr>
              <a:t>其中每一位数字所代表的的含义如下：</a:t>
            </a:r>
            <a:endParaRPr lang="en-US" altLang="zh-CN" dirty="0">
              <a:solidFill>
                <a:schemeClr val="tx1"/>
              </a:solidFill>
            </a:endParaRPr>
          </a:p>
          <a:p>
            <a:r>
              <a:rPr lang="zh-CN" altLang="en-US" dirty="0">
                <a:solidFill>
                  <a:schemeClr val="tx1"/>
                </a:solidFill>
              </a:rPr>
              <a:t>第</a:t>
            </a:r>
            <a:r>
              <a:rPr lang="en-US" altLang="zh-CN" dirty="0">
                <a:solidFill>
                  <a:schemeClr val="tx1"/>
                </a:solidFill>
              </a:rPr>
              <a:t>1</a:t>
            </a:r>
            <a:r>
              <a:rPr lang="zh-CN" altLang="en-US" dirty="0">
                <a:solidFill>
                  <a:schemeClr val="tx1"/>
                </a:solidFill>
              </a:rPr>
              <a:t>位数字：</a:t>
            </a:r>
            <a:r>
              <a:rPr lang="zh-CN" altLang="en-US" dirty="0">
                <a:solidFill>
                  <a:srgbClr val="FF0000"/>
                </a:solidFill>
              </a:rPr>
              <a:t>大版本</a:t>
            </a:r>
            <a:endParaRPr lang="en-US" altLang="zh-CN" dirty="0">
              <a:solidFill>
                <a:srgbClr val="FF0000"/>
              </a:solidFill>
            </a:endParaRPr>
          </a:p>
          <a:p>
            <a:r>
              <a:rPr lang="zh-CN" altLang="en-US" dirty="0">
                <a:solidFill>
                  <a:schemeClr val="tx1"/>
                </a:solidFill>
              </a:rPr>
              <a:t>第</a:t>
            </a:r>
            <a:r>
              <a:rPr lang="en-US" altLang="zh-CN" dirty="0">
                <a:solidFill>
                  <a:schemeClr val="tx1"/>
                </a:solidFill>
              </a:rPr>
              <a:t>2</a:t>
            </a:r>
            <a:r>
              <a:rPr lang="zh-CN" altLang="en-US" dirty="0">
                <a:solidFill>
                  <a:schemeClr val="tx1"/>
                </a:solidFill>
              </a:rPr>
              <a:t>位数字：</a:t>
            </a:r>
            <a:r>
              <a:rPr lang="zh-CN" altLang="en-US" dirty="0">
                <a:solidFill>
                  <a:srgbClr val="047FFD"/>
                </a:solidFill>
              </a:rPr>
              <a:t>功能版本</a:t>
            </a:r>
            <a:endParaRPr lang="en-US" altLang="zh-CN" dirty="0">
              <a:solidFill>
                <a:srgbClr val="047FFD"/>
              </a:solidFill>
            </a:endParaRPr>
          </a:p>
          <a:p>
            <a:r>
              <a:rPr lang="zh-CN" altLang="en-US" dirty="0">
                <a:solidFill>
                  <a:schemeClr val="tx1"/>
                </a:solidFill>
              </a:rPr>
              <a:t>第</a:t>
            </a:r>
            <a:r>
              <a:rPr lang="en-US" altLang="zh-CN" dirty="0">
                <a:solidFill>
                  <a:schemeClr val="tx1"/>
                </a:solidFill>
              </a:rPr>
              <a:t>3</a:t>
            </a:r>
            <a:r>
              <a:rPr lang="zh-CN" altLang="en-US" dirty="0">
                <a:solidFill>
                  <a:schemeClr val="tx1"/>
                </a:solidFill>
              </a:rPr>
              <a:t>位数字：</a:t>
            </a:r>
            <a:r>
              <a:rPr lang="en-US" altLang="zh-CN" dirty="0">
                <a:solidFill>
                  <a:schemeClr val="tx1"/>
                </a:solidFill>
              </a:rPr>
              <a:t>Bug</a:t>
            </a:r>
            <a:r>
              <a:rPr lang="zh-CN" altLang="en-US" dirty="0">
                <a:solidFill>
                  <a:schemeClr val="tx1"/>
                </a:solidFill>
              </a:rPr>
              <a:t>修复版本</a:t>
            </a:r>
            <a:endParaRPr lang="en-US" altLang="zh-CN" dirty="0">
              <a:solidFill>
                <a:schemeClr val="tx1"/>
              </a:solidFill>
            </a:endParaRPr>
          </a:p>
          <a:p>
            <a:endParaRPr lang="en-US" altLang="zh-CN" dirty="0">
              <a:solidFill>
                <a:schemeClr val="tx1"/>
              </a:solidFill>
            </a:endParaRPr>
          </a:p>
          <a:p>
            <a:r>
              <a:rPr lang="zh-CN" altLang="en-US" dirty="0">
                <a:solidFill>
                  <a:srgbClr val="FF0000"/>
                </a:solidFill>
              </a:rPr>
              <a:t>版本号提升的规则</a:t>
            </a:r>
            <a:r>
              <a:rPr lang="zh-CN" altLang="en-US" dirty="0">
                <a:solidFill>
                  <a:schemeClr val="tx1"/>
                </a:solidFill>
              </a:rPr>
              <a:t>：只要前面的版本号增长了，则后面的版本号</a:t>
            </a:r>
            <a:r>
              <a:rPr lang="zh-CN" altLang="en-US" dirty="0">
                <a:solidFill>
                  <a:srgbClr val="FF0000"/>
                </a:solidFill>
              </a:rPr>
              <a:t>归零</a:t>
            </a:r>
            <a:r>
              <a:rPr lang="zh-CN" altLang="en-US" dirty="0">
                <a:solidFill>
                  <a:schemeClr val="tx1"/>
                </a:solidFill>
              </a:rPr>
              <a:t>。</a:t>
            </a:r>
            <a:endParaRPr lang="en-US" altLang="zh-CN" dirty="0">
              <a:solidFill>
                <a:schemeClr val="tx1"/>
              </a:solidFill>
            </a:endParaRPr>
          </a:p>
        </p:txBody>
      </p:sp>
    </p:spTree>
    <p:extLst>
      <p:ext uri="{BB962C8B-B14F-4D97-AF65-F5344CB8AC3E}">
        <p14:creationId xmlns:p14="http://schemas.microsoft.com/office/powerpoint/2010/main" val="69533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2.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ags/tag3.xml><?xml version="1.0" encoding="utf-8"?>
<p:tagLst xmlns:a="http://schemas.openxmlformats.org/drawingml/2006/main" xmlns:r="http://schemas.openxmlformats.org/officeDocument/2006/relationships" xmlns:p="http://schemas.openxmlformats.org/presentationml/2006/main">
  <p:tag name="MH" val="20180905155037"/>
  <p:tag name="MH_LIBRARY" val="CONTENTS"/>
  <p:tag name="MH_TYPE" val="OTHERS"/>
  <p:tag name="ID" val="545836"/>
</p:tagLst>
</file>

<file path=ppt/theme/theme1.xml><?xml version="1.0" encoding="utf-8"?>
<a:theme xmlns:a="http://schemas.openxmlformats.org/drawingml/2006/main" name="黑马程序员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17951</TotalTime>
  <Words>18750</Words>
  <Application>Microsoft Office PowerPoint</Application>
  <PresentationFormat>全屏显示(16:9)</PresentationFormat>
  <Paragraphs>1705</Paragraphs>
  <Slides>308</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308</vt:i4>
      </vt:variant>
    </vt:vector>
  </HeadingPairs>
  <TitlesOfParts>
    <vt:vector size="316" baseType="lpstr">
      <vt:lpstr>等线</vt:lpstr>
      <vt:lpstr>Microsoft YaHei</vt:lpstr>
      <vt:lpstr>Microsoft YaHei</vt:lpstr>
      <vt:lpstr>Arial</vt:lpstr>
      <vt:lpstr>Calibri</vt:lpstr>
      <vt:lpstr>Segoe UI</vt:lpstr>
      <vt:lpstr>Wingdings</vt:lpstr>
      <vt:lpstr>黑马程序员主题​​</vt:lpstr>
      <vt:lpstr>初识Node.js与内置模块</vt:lpstr>
      <vt:lpstr>PowerPoint 演示文稿</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1. 初识 Node.js</vt:lpstr>
      <vt:lpstr>PowerPoint 演示文稿</vt:lpstr>
      <vt:lpstr>2. fs 文件系统模块</vt:lpstr>
      <vt:lpstr>2. fs 文件系统模块</vt:lpstr>
      <vt:lpstr>2. fs 文件系统模块</vt:lpstr>
      <vt:lpstr>2. fs 文件系统模块</vt:lpstr>
      <vt:lpstr>2. fs 文件系统模块</vt:lpstr>
      <vt:lpstr>2. fs 文件系统模块</vt:lpstr>
      <vt:lpstr>2. fs 文件系统模块</vt:lpstr>
      <vt:lpstr>2. fs 文件系统模块</vt:lpstr>
      <vt:lpstr>2. fs 文件系统模块</vt:lpstr>
      <vt:lpstr>2. fs 文件系统模块</vt:lpstr>
      <vt:lpstr>PowerPoint 演示文稿</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3. path 路径模块</vt:lpstr>
      <vt:lpstr>PowerPoint 演示文稿</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4. http 模块</vt:lpstr>
      <vt:lpstr>模块化</vt:lpstr>
      <vt:lpstr>PowerPoint 演示文稿</vt:lpstr>
      <vt:lpstr>1. 模块化的基本概念</vt:lpstr>
      <vt:lpstr>1. 模块化的基本概念</vt:lpstr>
      <vt:lpstr>1. 模块化的基本概念</vt:lpstr>
      <vt:lpstr>1. 模块化的基本概念</vt:lpstr>
      <vt:lpstr>1. 模块化的基本概念</vt:lpstr>
      <vt:lpstr>PowerPoint 演示文稿</vt:lpstr>
      <vt:lpstr>2. Node.js 中的模块化</vt:lpstr>
      <vt:lpstr>2. Node.js 中的模块化</vt:lpstr>
      <vt:lpstr>2. Node.js 中的模块化</vt:lpstr>
      <vt:lpstr>2. Node.js 中的模块化</vt:lpstr>
      <vt:lpstr>2. Node.js 中的模块化</vt:lpstr>
      <vt:lpstr>2. Node.js 中的模块化</vt:lpstr>
      <vt:lpstr>2. Node.js 中的模块化</vt:lpstr>
      <vt:lpstr>2. Node.js 中的模块化</vt:lpstr>
      <vt:lpstr>2. Node.js 中的模块化</vt:lpstr>
      <vt:lpstr>2. Node.js 中的模块化</vt:lpstr>
      <vt:lpstr>PowerPoint 演示文稿</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3. npm与包</vt:lpstr>
      <vt:lpstr>PowerPoint 演示文稿</vt:lpstr>
      <vt:lpstr>4. 模块的加载机制</vt:lpstr>
      <vt:lpstr>4. 模块的加载机制</vt:lpstr>
      <vt:lpstr>4. 模块的加载机制</vt:lpstr>
      <vt:lpstr>4. 模块的加载机制</vt:lpstr>
      <vt:lpstr>4. 模块的加载机制</vt:lpstr>
      <vt:lpstr>Express</vt:lpstr>
      <vt:lpstr>PowerPoint 演示文稿</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1. 初识 Express</vt:lpstr>
      <vt:lpstr>PowerPoint 演示文稿</vt:lpstr>
      <vt:lpstr>2. Express 路由</vt:lpstr>
      <vt:lpstr>2. Express 路由</vt:lpstr>
      <vt:lpstr>2. Express 路由</vt:lpstr>
      <vt:lpstr>2. Express 路由</vt:lpstr>
      <vt:lpstr>2. Express 路由</vt:lpstr>
      <vt:lpstr>2. Express 路由</vt:lpstr>
      <vt:lpstr>2. Express 路由</vt:lpstr>
      <vt:lpstr>2. Express 路由</vt:lpstr>
      <vt:lpstr>2. Express 路由</vt:lpstr>
      <vt:lpstr>2. Express 路由</vt:lpstr>
      <vt:lpstr>PowerPoint 演示文稿</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3. Express 中间件</vt:lpstr>
      <vt:lpstr>PowerPoint 演示文稿</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4. 使用 Express 写接口</vt:lpstr>
      <vt:lpstr>数据库与身份认证</vt:lpstr>
      <vt:lpstr>PowerPoint 演示文稿</vt:lpstr>
      <vt:lpstr>1. 数据库的基本概念</vt:lpstr>
      <vt:lpstr>1. 数据库的基本概念</vt:lpstr>
      <vt:lpstr>1. 数据库的基本概念</vt:lpstr>
      <vt:lpstr>1. 数据库的基本概念</vt:lpstr>
      <vt:lpstr>1. 数据库的基本概念</vt:lpstr>
      <vt:lpstr>1. 数据库的基本概念</vt:lpstr>
      <vt:lpstr>PowerPoint 演示文稿</vt:lpstr>
      <vt:lpstr>2. 安装并配置 MySQL</vt:lpstr>
      <vt:lpstr>2. 安装并配置 MySQL</vt:lpstr>
      <vt:lpstr>2. 安装并配置 MySQL</vt:lpstr>
      <vt:lpstr>PowerPoint 演示文稿</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3. MySQL 的基本使用</vt:lpstr>
      <vt:lpstr>PowerPoint 演示文稿</vt:lpstr>
      <vt:lpstr>4. 在项目中操作 MySQL</vt:lpstr>
      <vt:lpstr>4. 在项目中操作 MySQL</vt:lpstr>
      <vt:lpstr>4. 在项目中操作 MySQL</vt:lpstr>
      <vt:lpstr>4. 在项目中操作 MySQL</vt:lpstr>
      <vt:lpstr>4. 在项目中操作 MySQL</vt:lpstr>
      <vt:lpstr>4. 在项目中操作 MySQL</vt:lpstr>
      <vt:lpstr>4. 在项目中操作 MySQL</vt:lpstr>
      <vt:lpstr>4. 在项目中操作 MySQL</vt:lpstr>
      <vt:lpstr>4. 在项目中操作 MySQL</vt:lpstr>
      <vt:lpstr>4. 在项目中操作 MySQL</vt:lpstr>
      <vt:lpstr>4. 在项目中操作 MySQL</vt:lpstr>
      <vt:lpstr>PowerPoint 演示文稿</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lpstr>5. 前后端的身份认证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Fan</dc:creator>
  <cp:lastModifiedBy>LU YU</cp:lastModifiedBy>
  <cp:revision>4283</cp:revision>
  <dcterms:created xsi:type="dcterms:W3CDTF">2018-10-05T21:01:23Z</dcterms:created>
  <dcterms:modified xsi:type="dcterms:W3CDTF">2023-01-16T11:35:27Z</dcterms:modified>
</cp:coreProperties>
</file>